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0"/>
  </p:notesMasterIdLst>
  <p:handoutMasterIdLst>
    <p:handoutMasterId r:id="rId189"/>
  </p:handoutMasterIdLst>
  <p:sldIdLst>
    <p:sldId id="923" r:id="rId3"/>
    <p:sldId id="922" r:id="rId4"/>
    <p:sldId id="925" r:id="rId5"/>
    <p:sldId id="926" r:id="rId6"/>
    <p:sldId id="927" r:id="rId7"/>
    <p:sldId id="929" r:id="rId8"/>
    <p:sldId id="930" r:id="rId9"/>
    <p:sldId id="931" r:id="rId11"/>
    <p:sldId id="932" r:id="rId12"/>
    <p:sldId id="933" r:id="rId13"/>
    <p:sldId id="936" r:id="rId14"/>
    <p:sldId id="934" r:id="rId15"/>
    <p:sldId id="935" r:id="rId16"/>
    <p:sldId id="939" r:id="rId17"/>
    <p:sldId id="940" r:id="rId18"/>
    <p:sldId id="941" r:id="rId19"/>
    <p:sldId id="942" r:id="rId20"/>
    <p:sldId id="944" r:id="rId21"/>
    <p:sldId id="945" r:id="rId22"/>
    <p:sldId id="946" r:id="rId23"/>
    <p:sldId id="947" r:id="rId24"/>
    <p:sldId id="950" r:id="rId25"/>
    <p:sldId id="949" r:id="rId26"/>
    <p:sldId id="954" r:id="rId27"/>
    <p:sldId id="955" r:id="rId28"/>
    <p:sldId id="956" r:id="rId29"/>
    <p:sldId id="959" r:id="rId30"/>
    <p:sldId id="957" r:id="rId31"/>
    <p:sldId id="958" r:id="rId32"/>
    <p:sldId id="960" r:id="rId33"/>
    <p:sldId id="964" r:id="rId34"/>
    <p:sldId id="965" r:id="rId35"/>
    <p:sldId id="967" r:id="rId36"/>
    <p:sldId id="968" r:id="rId37"/>
    <p:sldId id="970" r:id="rId38"/>
    <p:sldId id="969" r:id="rId39"/>
    <p:sldId id="971" r:id="rId40"/>
    <p:sldId id="974" r:id="rId41"/>
    <p:sldId id="975" r:id="rId42"/>
    <p:sldId id="976" r:id="rId43"/>
    <p:sldId id="978" r:id="rId44"/>
    <p:sldId id="979" r:id="rId45"/>
    <p:sldId id="980" r:id="rId46"/>
    <p:sldId id="981" r:id="rId47"/>
    <p:sldId id="984" r:id="rId48"/>
    <p:sldId id="982" r:id="rId49"/>
    <p:sldId id="983" r:id="rId50"/>
    <p:sldId id="986" r:id="rId51"/>
    <p:sldId id="987" r:id="rId52"/>
    <p:sldId id="990" r:id="rId53"/>
    <p:sldId id="991" r:id="rId54"/>
    <p:sldId id="992" r:id="rId55"/>
    <p:sldId id="993" r:id="rId56"/>
    <p:sldId id="994" r:id="rId57"/>
    <p:sldId id="997" r:id="rId58"/>
    <p:sldId id="995" r:id="rId59"/>
    <p:sldId id="996" r:id="rId60"/>
    <p:sldId id="1004" r:id="rId61"/>
    <p:sldId id="1003" r:id="rId62"/>
    <p:sldId id="1005" r:id="rId63"/>
    <p:sldId id="1006" r:id="rId64"/>
    <p:sldId id="1010" r:id="rId65"/>
    <p:sldId id="1011" r:id="rId66"/>
    <p:sldId id="1007" r:id="rId67"/>
    <p:sldId id="1008" r:id="rId68"/>
    <p:sldId id="1014" r:id="rId69"/>
    <p:sldId id="1015" r:id="rId70"/>
    <p:sldId id="1017" r:id="rId71"/>
    <p:sldId id="1021" r:id="rId72"/>
    <p:sldId id="1022" r:id="rId73"/>
    <p:sldId id="1020" r:id="rId74"/>
    <p:sldId id="1026" r:id="rId75"/>
    <p:sldId id="1023" r:id="rId76"/>
    <p:sldId id="1024" r:id="rId77"/>
    <p:sldId id="1025" r:id="rId78"/>
    <p:sldId id="1027" r:id="rId79"/>
    <p:sldId id="1032" r:id="rId80"/>
    <p:sldId id="1031" r:id="rId81"/>
    <p:sldId id="1034" r:id="rId82"/>
    <p:sldId id="1035" r:id="rId83"/>
    <p:sldId id="1036" r:id="rId84"/>
    <p:sldId id="1038" r:id="rId85"/>
    <p:sldId id="1041" r:id="rId86"/>
    <p:sldId id="1043" r:id="rId87"/>
    <p:sldId id="1042" r:id="rId88"/>
    <p:sldId id="1044" r:id="rId89"/>
    <p:sldId id="1048" r:id="rId90"/>
    <p:sldId id="1046" r:id="rId91"/>
    <p:sldId id="1051" r:id="rId92"/>
    <p:sldId id="1053" r:id="rId93"/>
    <p:sldId id="1052" r:id="rId94"/>
    <p:sldId id="1045" r:id="rId95"/>
    <p:sldId id="1057" r:id="rId96"/>
    <p:sldId id="1058" r:id="rId97"/>
    <p:sldId id="1059" r:id="rId98"/>
    <p:sldId id="1060" r:id="rId99"/>
    <p:sldId id="1061" r:id="rId100"/>
    <p:sldId id="1063" r:id="rId101"/>
    <p:sldId id="1064" r:id="rId102"/>
    <p:sldId id="1067" r:id="rId103"/>
    <p:sldId id="1065" r:id="rId104"/>
    <p:sldId id="1066" r:id="rId105"/>
    <p:sldId id="1071" r:id="rId106"/>
    <p:sldId id="1070" r:id="rId107"/>
    <p:sldId id="1072" r:id="rId108"/>
    <p:sldId id="1080" r:id="rId109"/>
    <p:sldId id="1081" r:id="rId110"/>
    <p:sldId id="1082" r:id="rId111"/>
    <p:sldId id="1083" r:id="rId112"/>
    <p:sldId id="1091" r:id="rId113"/>
    <p:sldId id="1087" r:id="rId114"/>
    <p:sldId id="1090" r:id="rId115"/>
    <p:sldId id="1097" r:id="rId116"/>
    <p:sldId id="1098" r:id="rId117"/>
    <p:sldId id="1116" r:id="rId118"/>
    <p:sldId id="1112" r:id="rId119"/>
    <p:sldId id="1109" r:id="rId120"/>
    <p:sldId id="1117" r:id="rId121"/>
    <p:sldId id="1133" r:id="rId122"/>
    <p:sldId id="1134" r:id="rId123"/>
    <p:sldId id="1151" r:id="rId124"/>
    <p:sldId id="1148" r:id="rId125"/>
    <p:sldId id="1149" r:id="rId126"/>
    <p:sldId id="1155" r:id="rId127"/>
    <p:sldId id="1152" r:id="rId128"/>
    <p:sldId id="1153" r:id="rId129"/>
    <p:sldId id="1154" r:id="rId130"/>
    <p:sldId id="1156" r:id="rId131"/>
    <p:sldId id="1160" r:id="rId132"/>
    <p:sldId id="1161" r:id="rId133"/>
    <p:sldId id="1159" r:id="rId134"/>
    <p:sldId id="1158" r:id="rId135"/>
    <p:sldId id="1157" r:id="rId136"/>
    <p:sldId id="1162" r:id="rId137"/>
    <p:sldId id="1163" r:id="rId138"/>
    <p:sldId id="1180" r:id="rId139"/>
    <p:sldId id="1181" r:id="rId140"/>
    <p:sldId id="1190" r:id="rId141"/>
    <p:sldId id="1183" r:id="rId142"/>
    <p:sldId id="1184" r:id="rId143"/>
    <p:sldId id="1186" r:id="rId144"/>
    <p:sldId id="1187" r:id="rId145"/>
    <p:sldId id="1189" r:id="rId146"/>
    <p:sldId id="1192" r:id="rId147"/>
    <p:sldId id="1197" r:id="rId148"/>
    <p:sldId id="1198" r:id="rId149"/>
    <p:sldId id="1201" r:id="rId150"/>
    <p:sldId id="1221" r:id="rId151"/>
    <p:sldId id="1222" r:id="rId152"/>
    <p:sldId id="1218" r:id="rId153"/>
    <p:sldId id="1217" r:id="rId154"/>
    <p:sldId id="1230" r:id="rId155"/>
    <p:sldId id="1233" r:id="rId156"/>
    <p:sldId id="1252" r:id="rId157"/>
    <p:sldId id="1254" r:id="rId158"/>
    <p:sldId id="1255" r:id="rId159"/>
    <p:sldId id="1251" r:id="rId160"/>
    <p:sldId id="1253" r:id="rId161"/>
    <p:sldId id="1286" r:id="rId162"/>
    <p:sldId id="1287" r:id="rId163"/>
    <p:sldId id="1288" r:id="rId164"/>
    <p:sldId id="1289" r:id="rId165"/>
    <p:sldId id="1290" r:id="rId166"/>
    <p:sldId id="1291" r:id="rId167"/>
    <p:sldId id="1229" r:id="rId168"/>
    <p:sldId id="1226" r:id="rId169"/>
    <p:sldId id="1227" r:id="rId170"/>
    <p:sldId id="1228" r:id="rId171"/>
    <p:sldId id="1292" r:id="rId172"/>
    <p:sldId id="1294" r:id="rId173"/>
    <p:sldId id="1298" r:id="rId174"/>
    <p:sldId id="1295" r:id="rId175"/>
    <p:sldId id="1084" r:id="rId176"/>
    <p:sldId id="1086" r:id="rId177"/>
    <p:sldId id="1099" r:id="rId178"/>
    <p:sldId id="1100" r:id="rId179"/>
    <p:sldId id="1101" r:id="rId180"/>
    <p:sldId id="1104" r:id="rId181"/>
    <p:sldId id="1102" r:id="rId182"/>
    <p:sldId id="1103" r:id="rId183"/>
    <p:sldId id="1105" r:id="rId184"/>
    <p:sldId id="1106" r:id="rId185"/>
    <p:sldId id="1111" r:id="rId186"/>
    <p:sldId id="1114" r:id="rId187"/>
    <p:sldId id="1115" r:id="rId188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old" id="{DE4A4273-6C45-442D-856E-AA54036ED8BD}">
          <p14:sldIdLst>
            <p14:sldId id="922"/>
            <p14:sldId id="925"/>
            <p14:sldId id="926"/>
            <p14:sldId id="927"/>
            <p14:sldId id="929"/>
            <p14:sldId id="930"/>
            <p14:sldId id="931"/>
            <p14:sldId id="932"/>
            <p14:sldId id="933"/>
            <p14:sldId id="936"/>
            <p14:sldId id="934"/>
            <p14:sldId id="935"/>
            <p14:sldId id="939"/>
            <p14:sldId id="940"/>
            <p14:sldId id="941"/>
            <p14:sldId id="942"/>
            <p14:sldId id="944"/>
            <p14:sldId id="945"/>
            <p14:sldId id="946"/>
            <p14:sldId id="947"/>
            <p14:sldId id="950"/>
            <p14:sldId id="949"/>
            <p14:sldId id="954"/>
            <p14:sldId id="955"/>
            <p14:sldId id="956"/>
            <p14:sldId id="959"/>
            <p14:sldId id="957"/>
            <p14:sldId id="958"/>
            <p14:sldId id="960"/>
            <p14:sldId id="964"/>
            <p14:sldId id="965"/>
            <p14:sldId id="967"/>
            <p14:sldId id="968"/>
            <p14:sldId id="970"/>
            <p14:sldId id="969"/>
            <p14:sldId id="971"/>
            <p14:sldId id="974"/>
            <p14:sldId id="975"/>
            <p14:sldId id="976"/>
            <p14:sldId id="978"/>
            <p14:sldId id="979"/>
            <p14:sldId id="980"/>
            <p14:sldId id="981"/>
            <p14:sldId id="984"/>
            <p14:sldId id="982"/>
            <p14:sldId id="983"/>
            <p14:sldId id="986"/>
            <p14:sldId id="987"/>
            <p14:sldId id="990"/>
            <p14:sldId id="991"/>
            <p14:sldId id="992"/>
            <p14:sldId id="993"/>
            <p14:sldId id="994"/>
            <p14:sldId id="997"/>
            <p14:sldId id="995"/>
            <p14:sldId id="996"/>
            <p14:sldId id="1004"/>
            <p14:sldId id="1003"/>
            <p14:sldId id="1005"/>
            <p14:sldId id="1006"/>
            <p14:sldId id="1010"/>
            <p14:sldId id="1011"/>
            <p14:sldId id="1007"/>
            <p14:sldId id="1008"/>
            <p14:sldId id="1014"/>
            <p14:sldId id="1015"/>
            <p14:sldId id="1017"/>
            <p14:sldId id="1021"/>
            <p14:sldId id="1022"/>
            <p14:sldId id="1020"/>
            <p14:sldId id="1026"/>
            <p14:sldId id="1023"/>
            <p14:sldId id="1024"/>
            <p14:sldId id="1025"/>
            <p14:sldId id="1027"/>
            <p14:sldId id="1032"/>
            <p14:sldId id="1031"/>
            <p14:sldId id="1034"/>
            <p14:sldId id="1035"/>
            <p14:sldId id="1036"/>
            <p14:sldId id="1038"/>
            <p14:sldId id="1041"/>
            <p14:sldId id="1043"/>
            <p14:sldId id="1042"/>
            <p14:sldId id="1044"/>
            <p14:sldId id="1048"/>
            <p14:sldId id="1046"/>
            <p14:sldId id="1051"/>
            <p14:sldId id="1053"/>
            <p14:sldId id="1052"/>
            <p14:sldId id="1045"/>
            <p14:sldId id="1057"/>
            <p14:sldId id="1058"/>
            <p14:sldId id="1059"/>
            <p14:sldId id="1060"/>
            <p14:sldId id="1061"/>
            <p14:sldId id="1063"/>
            <p14:sldId id="1064"/>
            <p14:sldId id="1067"/>
            <p14:sldId id="1065"/>
            <p14:sldId id="1066"/>
            <p14:sldId id="1071"/>
            <p14:sldId id="1070"/>
            <p14:sldId id="1072"/>
            <p14:sldId id="1080"/>
            <p14:sldId id="1081"/>
            <p14:sldId id="1082"/>
            <p14:sldId id="1083"/>
            <p14:sldId id="1091"/>
            <p14:sldId id="1087"/>
            <p14:sldId id="1090"/>
            <p14:sldId id="1097"/>
            <p14:sldId id="1098"/>
            <p14:sldId id="1116"/>
            <p14:sldId id="1112"/>
            <p14:sldId id="1109"/>
            <p14:sldId id="1117"/>
            <p14:sldId id="1133"/>
            <p14:sldId id="1134"/>
            <p14:sldId id="1151"/>
            <p14:sldId id="1148"/>
            <p14:sldId id="1149"/>
            <p14:sldId id="1155"/>
            <p14:sldId id="1152"/>
            <p14:sldId id="1153"/>
            <p14:sldId id="1154"/>
            <p14:sldId id="1156"/>
            <p14:sldId id="1160"/>
            <p14:sldId id="1161"/>
            <p14:sldId id="1159"/>
            <p14:sldId id="1158"/>
            <p14:sldId id="1157"/>
            <p14:sldId id="1162"/>
            <p14:sldId id="1163"/>
            <p14:sldId id="1180"/>
            <p14:sldId id="1181"/>
            <p14:sldId id="1190"/>
            <p14:sldId id="1183"/>
            <p14:sldId id="1184"/>
            <p14:sldId id="1186"/>
            <p14:sldId id="1187"/>
            <p14:sldId id="1189"/>
            <p14:sldId id="1192"/>
            <p14:sldId id="1197"/>
            <p14:sldId id="1198"/>
            <p14:sldId id="1201"/>
            <p14:sldId id="1221"/>
            <p14:sldId id="1222"/>
            <p14:sldId id="1218"/>
            <p14:sldId id="1217"/>
            <p14:sldId id="1230"/>
            <p14:sldId id="1233"/>
            <p14:sldId id="1255"/>
            <p14:sldId id="1254"/>
            <p14:sldId id="1252"/>
            <p14:sldId id="1251"/>
            <p14:sldId id="923"/>
            <p14:sldId id="1253"/>
            <p14:sldId id="1286"/>
            <p14:sldId id="1287"/>
            <p14:sldId id="1288"/>
            <p14:sldId id="1289"/>
            <p14:sldId id="1291"/>
            <p14:sldId id="1290"/>
          </p14:sldIdLst>
        </p14:section>
        <p14:section name="new" id="{DE92AC27-0ED1-43DF-B792-CABEF6AAD4D2}">
          <p14:sldIdLst>
            <p14:sldId id="1229"/>
            <p14:sldId id="1226"/>
            <p14:sldId id="1227"/>
            <p14:sldId id="1228"/>
            <p14:sldId id="1292"/>
            <p14:sldId id="1295"/>
            <p14:sldId id="1294"/>
            <p14:sldId id="1298"/>
          </p14:sldIdLst>
        </p14:section>
        <p14:section name="Transformer" id="{fdd12cae-4b1e-4e6c-b0fc-881a02d173a9}">
          <p14:sldIdLst>
            <p14:sldId id="1084"/>
            <p14:sldId id="1086"/>
            <p14:sldId id="1099"/>
            <p14:sldId id="1100"/>
            <p14:sldId id="1101"/>
            <p14:sldId id="1104"/>
            <p14:sldId id="1102"/>
            <p14:sldId id="1103"/>
            <p14:sldId id="1105"/>
            <p14:sldId id="1106"/>
            <p14:sldId id="1111"/>
            <p14:sldId id="1114"/>
            <p14:sldId id="1115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0000"/>
    <a:srgbClr val="FF3300"/>
    <a:srgbClr val="B2B2B2"/>
    <a:srgbClr val="202020"/>
    <a:srgbClr val="323232"/>
    <a:srgbClr val="CC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æ·±è²æ ·å¼ 1 - å¼ºè°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ä¸­åº¦æ ·å¼ 2 - å¼ºè°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8FB837D-C827-4EFA-A057-4D05807E0F7C}" styleName="ä¸»é¢æ ·å¼ 1 - å¼ºè°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278" autoAdjust="0"/>
    <p:restoredTop sz="94660"/>
  </p:normalViewPr>
  <p:slideViewPr>
    <p:cSldViewPr snapToGrid="0" showGuides="1">
      <p:cViewPr varScale="1">
        <p:scale>
          <a:sx n="120" d="100"/>
          <a:sy n="120" d="100"/>
        </p:scale>
        <p:origin x="390" y="114"/>
      </p:cViewPr>
      <p:guideLst>
        <p:guide orient="horz" pos="2433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7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6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5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4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3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2" Type="http://schemas.openxmlformats.org/officeDocument/2006/relationships/tableStyles" Target="tableStyles.xml"/><Relationship Id="rId191" Type="http://schemas.openxmlformats.org/officeDocument/2006/relationships/viewProps" Target="viewProps.xml"/><Relationship Id="rId190" Type="http://schemas.openxmlformats.org/officeDocument/2006/relationships/presProps" Target="presProps.xml"/><Relationship Id="rId19" Type="http://schemas.openxmlformats.org/officeDocument/2006/relationships/slide" Target="slides/slide16.xml"/><Relationship Id="rId189" Type="http://schemas.openxmlformats.org/officeDocument/2006/relationships/handoutMaster" Target="handoutMasters/handoutMaster1.xml"/><Relationship Id="rId188" Type="http://schemas.openxmlformats.org/officeDocument/2006/relationships/slide" Target="slides/slide185.xml"/><Relationship Id="rId187" Type="http://schemas.openxmlformats.org/officeDocument/2006/relationships/slide" Target="slides/slide184.xml"/><Relationship Id="rId186" Type="http://schemas.openxmlformats.org/officeDocument/2006/relationships/slide" Target="slides/slide183.xml"/><Relationship Id="rId185" Type="http://schemas.openxmlformats.org/officeDocument/2006/relationships/slide" Target="slides/slide182.xml"/><Relationship Id="rId184" Type="http://schemas.openxmlformats.org/officeDocument/2006/relationships/slide" Target="slides/slide181.xml"/><Relationship Id="rId183" Type="http://schemas.openxmlformats.org/officeDocument/2006/relationships/slide" Target="slides/slide180.xml"/><Relationship Id="rId182" Type="http://schemas.openxmlformats.org/officeDocument/2006/relationships/slide" Target="slides/slide179.xml"/><Relationship Id="rId181" Type="http://schemas.openxmlformats.org/officeDocument/2006/relationships/slide" Target="slides/slide178.xml"/><Relationship Id="rId180" Type="http://schemas.openxmlformats.org/officeDocument/2006/relationships/slide" Target="slides/slide177.xml"/><Relationship Id="rId18" Type="http://schemas.openxmlformats.org/officeDocument/2006/relationships/slide" Target="slides/slide15.xml"/><Relationship Id="rId179" Type="http://schemas.openxmlformats.org/officeDocument/2006/relationships/slide" Target="slides/slide176.xml"/><Relationship Id="rId178" Type="http://schemas.openxmlformats.org/officeDocument/2006/relationships/slide" Target="slides/slide175.xml"/><Relationship Id="rId177" Type="http://schemas.openxmlformats.org/officeDocument/2006/relationships/slide" Target="slides/slide174.xml"/><Relationship Id="rId176" Type="http://schemas.openxmlformats.org/officeDocument/2006/relationships/slide" Target="slides/slide173.xml"/><Relationship Id="rId175" Type="http://schemas.openxmlformats.org/officeDocument/2006/relationships/slide" Target="slides/slide172.xml"/><Relationship Id="rId174" Type="http://schemas.openxmlformats.org/officeDocument/2006/relationships/slide" Target="slides/slide171.xml"/><Relationship Id="rId173" Type="http://schemas.openxmlformats.org/officeDocument/2006/relationships/slide" Target="slides/slide170.xml"/><Relationship Id="rId172" Type="http://schemas.openxmlformats.org/officeDocument/2006/relationships/slide" Target="slides/slide169.xml"/><Relationship Id="rId171" Type="http://schemas.openxmlformats.org/officeDocument/2006/relationships/slide" Target="slides/slide168.xml"/><Relationship Id="rId170" Type="http://schemas.openxmlformats.org/officeDocument/2006/relationships/slide" Target="slides/slide167.xml"/><Relationship Id="rId17" Type="http://schemas.openxmlformats.org/officeDocument/2006/relationships/slide" Target="slides/slide14.xml"/><Relationship Id="rId169" Type="http://schemas.openxmlformats.org/officeDocument/2006/relationships/slide" Target="slides/slide166.xml"/><Relationship Id="rId168" Type="http://schemas.openxmlformats.org/officeDocument/2006/relationships/slide" Target="slides/slide165.xml"/><Relationship Id="rId167" Type="http://schemas.openxmlformats.org/officeDocument/2006/relationships/slide" Target="slides/slide164.xml"/><Relationship Id="rId166" Type="http://schemas.openxmlformats.org/officeDocument/2006/relationships/slide" Target="slides/slide163.xml"/><Relationship Id="rId165" Type="http://schemas.openxmlformats.org/officeDocument/2006/relationships/slide" Target="slides/slide162.xml"/><Relationship Id="rId164" Type="http://schemas.openxmlformats.org/officeDocument/2006/relationships/slide" Target="slides/slide161.xml"/><Relationship Id="rId163" Type="http://schemas.openxmlformats.org/officeDocument/2006/relationships/slide" Target="slides/slide160.xml"/><Relationship Id="rId162" Type="http://schemas.openxmlformats.org/officeDocument/2006/relationships/slide" Target="slides/slide159.xml"/><Relationship Id="rId161" Type="http://schemas.openxmlformats.org/officeDocument/2006/relationships/slide" Target="slides/slide158.xml"/><Relationship Id="rId160" Type="http://schemas.openxmlformats.org/officeDocument/2006/relationships/slide" Target="slides/slide157.xml"/><Relationship Id="rId16" Type="http://schemas.openxmlformats.org/officeDocument/2006/relationships/slide" Target="slides/slide13.xml"/><Relationship Id="rId159" Type="http://schemas.openxmlformats.org/officeDocument/2006/relationships/slide" Target="slides/slide156.xml"/><Relationship Id="rId158" Type="http://schemas.openxmlformats.org/officeDocument/2006/relationships/slide" Target="slides/slide155.xml"/><Relationship Id="rId157" Type="http://schemas.openxmlformats.org/officeDocument/2006/relationships/slide" Target="slides/slide154.xml"/><Relationship Id="rId156" Type="http://schemas.openxmlformats.org/officeDocument/2006/relationships/slide" Target="slides/slide153.xml"/><Relationship Id="rId155" Type="http://schemas.openxmlformats.org/officeDocument/2006/relationships/slide" Target="slides/slide152.xml"/><Relationship Id="rId154" Type="http://schemas.openxmlformats.org/officeDocument/2006/relationships/slide" Target="slides/slide151.xml"/><Relationship Id="rId153" Type="http://schemas.openxmlformats.org/officeDocument/2006/relationships/slide" Target="slides/slide150.xml"/><Relationship Id="rId152" Type="http://schemas.openxmlformats.org/officeDocument/2006/relationships/slide" Target="slides/slide149.xml"/><Relationship Id="rId151" Type="http://schemas.openxmlformats.org/officeDocument/2006/relationships/slide" Target="slides/slide148.xml"/><Relationship Id="rId150" Type="http://schemas.openxmlformats.org/officeDocument/2006/relationships/slide" Target="slides/slide147.xml"/><Relationship Id="rId15" Type="http://schemas.openxmlformats.org/officeDocument/2006/relationships/slide" Target="slides/slide12.xml"/><Relationship Id="rId149" Type="http://schemas.openxmlformats.org/officeDocument/2006/relationships/slide" Target="slides/slide146.xml"/><Relationship Id="rId148" Type="http://schemas.openxmlformats.org/officeDocument/2006/relationships/slide" Target="slides/slide145.xml"/><Relationship Id="rId147" Type="http://schemas.openxmlformats.org/officeDocument/2006/relationships/slide" Target="slides/slide144.xml"/><Relationship Id="rId146" Type="http://schemas.openxmlformats.org/officeDocument/2006/relationships/slide" Target="slides/slide143.xml"/><Relationship Id="rId145" Type="http://schemas.openxmlformats.org/officeDocument/2006/relationships/slide" Target="slides/slide142.xml"/><Relationship Id="rId144" Type="http://schemas.openxmlformats.org/officeDocument/2006/relationships/slide" Target="slides/slide141.xml"/><Relationship Id="rId143" Type="http://schemas.openxmlformats.org/officeDocument/2006/relationships/slide" Target="slides/slide140.xml"/><Relationship Id="rId142" Type="http://schemas.openxmlformats.org/officeDocument/2006/relationships/slide" Target="slides/slide139.xml"/><Relationship Id="rId141" Type="http://schemas.openxmlformats.org/officeDocument/2006/relationships/slide" Target="slides/slide138.xml"/><Relationship Id="rId140" Type="http://schemas.openxmlformats.org/officeDocument/2006/relationships/slide" Target="slides/slide137.xml"/><Relationship Id="rId14" Type="http://schemas.openxmlformats.org/officeDocument/2006/relationships/slide" Target="slides/slide11.xml"/><Relationship Id="rId139" Type="http://schemas.openxmlformats.org/officeDocument/2006/relationships/slide" Target="slides/slide136.xml"/><Relationship Id="rId138" Type="http://schemas.openxmlformats.org/officeDocument/2006/relationships/slide" Target="slides/slide135.xml"/><Relationship Id="rId137" Type="http://schemas.openxmlformats.org/officeDocument/2006/relationships/slide" Target="slides/slide134.xml"/><Relationship Id="rId136" Type="http://schemas.openxmlformats.org/officeDocument/2006/relationships/slide" Target="slides/slide133.xml"/><Relationship Id="rId135" Type="http://schemas.openxmlformats.org/officeDocument/2006/relationships/slide" Target="slides/slide132.xml"/><Relationship Id="rId134" Type="http://schemas.openxmlformats.org/officeDocument/2006/relationships/slide" Target="slides/slide131.xml"/><Relationship Id="rId133" Type="http://schemas.openxmlformats.org/officeDocument/2006/relationships/slide" Target="slides/slide130.xml"/><Relationship Id="rId132" Type="http://schemas.openxmlformats.org/officeDocument/2006/relationships/slide" Target="slides/slide129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0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true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true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true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true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true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true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true" noRot="true" noChangeAspect="true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true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true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true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6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9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3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6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7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9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0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2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6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9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0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6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true" noRot="true" noChangeAspect="true"/>
          </p:cNvSpPr>
          <p:nvPr>
            <p:ph type="sldImg" idx="2"/>
          </p:nvPr>
        </p:nvSpPr>
        <p:spPr/>
      </p:sp>
      <p:sp>
        <p:nvSpPr>
          <p:cNvPr id="3" name="文字版面配置區 2"/>
          <p:cNvSpPr>
            <a:spLocks noGrp="true"/>
          </p:cNvSpPr>
          <p:nvPr>
            <p:ph type="body" idx="3"/>
          </p:nvPr>
        </p:nvSpPr>
        <p:spPr/>
        <p:txBody>
          <a:bodyPr/>
          <a:lstStyle/>
          <a:p>
            <a:endParaRPr lang="zh-TW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true" noRot="true" noChangeAspect="true"/>
          </p:cNvSpPr>
          <p:nvPr>
            <p:ph type="sldImg" idx="2"/>
          </p:nvPr>
        </p:nvSpPr>
        <p:spPr/>
      </p:sp>
      <p:sp>
        <p:nvSpPr>
          <p:cNvPr id="3" name="文字版面配置區 2"/>
          <p:cNvSpPr>
            <a:spLocks noGrp="true"/>
          </p:cNvSpPr>
          <p:nvPr>
            <p:ph type="body" idx="3"/>
          </p:nvPr>
        </p:nvSpPr>
        <p:spPr/>
        <p:txBody>
          <a:bodyPr/>
          <a:lstStyle/>
          <a:p>
            <a:endParaRPr lang="zh-TW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true" noRot="true" noChangeAspect="true"/>
          </p:cNvSpPr>
          <p:nvPr>
            <p:ph type="sldImg" idx="2"/>
          </p:nvPr>
        </p:nvSpPr>
        <p:spPr/>
      </p:sp>
      <p:sp>
        <p:nvSpPr>
          <p:cNvPr id="3" name="文字版面配置區 2"/>
          <p:cNvSpPr>
            <a:spLocks noGrp="true"/>
          </p:cNvSpPr>
          <p:nvPr>
            <p:ph type="body" idx="3"/>
          </p:nvPr>
        </p:nvSpPr>
        <p:spPr/>
        <p:txBody>
          <a:bodyPr/>
          <a:lstStyle/>
          <a:p>
            <a:endParaRPr lang="zh-TW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true" noRot="true" noChangeAspect="true"/>
          </p:cNvSpPr>
          <p:nvPr>
            <p:ph type="sldImg" idx="2"/>
          </p:nvPr>
        </p:nvSpPr>
        <p:spPr/>
      </p:sp>
      <p:sp>
        <p:nvSpPr>
          <p:cNvPr id="3" name="文字版面配置區 2"/>
          <p:cNvSpPr>
            <a:spLocks noGrp="true"/>
          </p:cNvSpPr>
          <p:nvPr>
            <p:ph type="body" idx="3"/>
          </p:nvPr>
        </p:nvSpPr>
        <p:spPr/>
        <p:txBody>
          <a:bodyPr/>
          <a:lstStyle/>
          <a:p>
            <a:endParaRPr lang="zh-TW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true" noRot="true" noChangeAspect="true"/>
          </p:cNvSpPr>
          <p:nvPr>
            <p:ph type="sldImg" idx="2"/>
          </p:nvPr>
        </p:nvSpPr>
        <p:spPr/>
      </p:sp>
      <p:sp>
        <p:nvSpPr>
          <p:cNvPr id="3" name="文字版面配置區 2"/>
          <p:cNvSpPr>
            <a:spLocks noGrp="true"/>
          </p:cNvSpPr>
          <p:nvPr>
            <p:ph type="body" idx="3"/>
          </p:nvPr>
        </p:nvSpPr>
        <p:spPr/>
        <p:txBody>
          <a:bodyPr/>
          <a:lstStyle/>
          <a:p>
            <a:endParaRPr lang="zh-TW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true" noRot="true" noChangeAspect="true"/>
          </p:cNvSpPr>
          <p:nvPr>
            <p:ph type="sldImg" idx="2"/>
          </p:nvPr>
        </p:nvSpPr>
        <p:spPr/>
      </p:sp>
      <p:sp>
        <p:nvSpPr>
          <p:cNvPr id="3" name="文字版面配置區 2"/>
          <p:cNvSpPr>
            <a:spLocks noGrp="true"/>
          </p:cNvSpPr>
          <p:nvPr>
            <p:ph type="body" idx="3"/>
          </p:nvPr>
        </p:nvSpPr>
        <p:spPr/>
        <p:txBody>
          <a:bodyPr/>
          <a:lstStyle/>
          <a:p>
            <a:endParaRPr lang="zh-TW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true" noRot="true" noChangeAspect="true"/>
          </p:cNvSpPr>
          <p:nvPr>
            <p:ph type="sldImg" idx="2"/>
          </p:nvPr>
        </p:nvSpPr>
        <p:spPr/>
      </p:sp>
      <p:sp>
        <p:nvSpPr>
          <p:cNvPr id="3" name="文字版面配置區 2"/>
          <p:cNvSpPr>
            <a:spLocks noGrp="true"/>
          </p:cNvSpPr>
          <p:nvPr>
            <p:ph type="body" idx="3"/>
          </p:nvPr>
        </p:nvSpPr>
        <p:spPr/>
        <p:txBody>
          <a:bodyPr/>
          <a:lstStyle/>
          <a:p>
            <a:endParaRPr lang="zh-TW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true" noRot="true" noChangeAspect="true"/>
          </p:cNvSpPr>
          <p:nvPr>
            <p:ph type="sldImg" idx="2"/>
          </p:nvPr>
        </p:nvSpPr>
        <p:spPr/>
      </p:sp>
      <p:sp>
        <p:nvSpPr>
          <p:cNvPr id="3" name="文字版面配置區 2"/>
          <p:cNvSpPr>
            <a:spLocks noGrp="true"/>
          </p:cNvSpPr>
          <p:nvPr>
            <p:ph type="body" idx="3"/>
          </p:nvPr>
        </p:nvSpPr>
        <p:spPr/>
        <p:txBody>
          <a:bodyPr/>
          <a:lstStyle/>
          <a:p>
            <a:endParaRPr lang="zh-TW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true" noRot="true" noChangeAspect="true"/>
          </p:cNvSpPr>
          <p:nvPr>
            <p:ph type="sldImg" idx="2"/>
          </p:nvPr>
        </p:nvSpPr>
        <p:spPr/>
      </p:sp>
      <p:sp>
        <p:nvSpPr>
          <p:cNvPr id="3" name="文字版面配置區 2"/>
          <p:cNvSpPr>
            <a:spLocks noGrp="true"/>
          </p:cNvSpPr>
          <p:nvPr>
            <p:ph type="body" idx="3"/>
          </p:nvPr>
        </p:nvSpPr>
        <p:spPr/>
        <p:txBody>
          <a:bodyPr/>
          <a:lstStyle/>
          <a:p>
            <a:r>
              <a:rPr lang="en-US" altLang="zh-TW"/>
              <a:t>Federated vs transfer ?</a:t>
            </a:r>
            <a:endParaRPr lang="en-US" altLang="zh-TW"/>
          </a:p>
          <a:p>
            <a:endParaRPr lang="en-US" altLang="zh-TW"/>
          </a:p>
          <a:p>
            <a:r>
              <a:rPr lang="en-US" altLang="zh-TW"/>
              <a:t>baseline</a:t>
            </a:r>
            <a:r>
              <a:rPr lang="zh-TW" altLang="en-US"/>
              <a:t>的結果</a:t>
            </a:r>
            <a:r>
              <a:rPr lang="en-US" altLang="zh-TW"/>
              <a:t> </a:t>
            </a:r>
            <a:r>
              <a:rPr lang="zh-TW" altLang="en-US"/>
              <a:t>將原本</a:t>
            </a:r>
            <a:r>
              <a:rPr lang="en-US" altLang="zh-TW"/>
              <a:t>555</a:t>
            </a:r>
            <a:r>
              <a:rPr lang="zh-TW" altLang="en-US"/>
              <a:t>的</a:t>
            </a:r>
            <a:r>
              <a:rPr lang="en-US" altLang="zh-TW"/>
              <a:t>wiehgts</a:t>
            </a:r>
            <a:r>
              <a:rPr lang="zh-TW" altLang="en-US"/>
              <a:t>拿去驗證</a:t>
            </a:r>
            <a:r>
              <a:rPr lang="en-US" altLang="zh-TW"/>
              <a:t>loc1,2,3</a:t>
            </a:r>
            <a:endParaRPr lang="en-US" altLang="zh-TW"/>
          </a:p>
          <a:p>
            <a:r>
              <a:rPr lang="en-US" altLang="zh-TW"/>
              <a:t>federated learning </a:t>
            </a:r>
            <a:r>
              <a:rPr lang="zh-TW" altLang="en-US"/>
              <a:t>加入</a:t>
            </a:r>
            <a:r>
              <a:rPr lang="en-US" altLang="zh-TW"/>
              <a:t>freeze model type</a:t>
            </a:r>
            <a:endParaRPr lang="en-US" altLang="zh-TW"/>
          </a:p>
          <a:p>
            <a:r>
              <a:rPr lang="en-US" altLang="zh-TW"/>
              <a:t>average weight </a:t>
            </a:r>
            <a:endParaRPr lang="en-US" altLang="zh-TW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true" noRot="true" noChangeAspect="true"/>
          </p:cNvSpPr>
          <p:nvPr>
            <p:ph type="sldImg" idx="2"/>
          </p:nvPr>
        </p:nvSpPr>
        <p:spPr/>
      </p:sp>
      <p:sp>
        <p:nvSpPr>
          <p:cNvPr id="3" name="文字版面配置區 2"/>
          <p:cNvSpPr>
            <a:spLocks noGrp="true"/>
          </p:cNvSpPr>
          <p:nvPr>
            <p:ph type="body" idx="3"/>
          </p:nvPr>
        </p:nvSpPr>
        <p:spPr/>
        <p:txBody>
          <a:bodyPr/>
          <a:lstStyle/>
          <a:p>
            <a:r>
              <a:rPr lang="en-US" altLang="zh-TW"/>
              <a:t>baseline </a:t>
            </a:r>
            <a:endParaRPr lang="en-US" altLang="zh-TW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true" noRot="true" noChangeAspect="true"/>
          </p:cNvSpPr>
          <p:nvPr>
            <p:ph type="sldImg" idx="2"/>
          </p:nvPr>
        </p:nvSpPr>
        <p:spPr/>
      </p:sp>
      <p:sp>
        <p:nvSpPr>
          <p:cNvPr id="3" name="文字版面配置區 2"/>
          <p:cNvSpPr>
            <a:spLocks noGrp="true"/>
          </p:cNvSpPr>
          <p:nvPr>
            <p:ph type="body" idx="3"/>
          </p:nvPr>
        </p:nvSpPr>
        <p:spPr/>
        <p:txBody>
          <a:bodyPr/>
          <a:lstStyle/>
          <a:p>
            <a:endParaRPr lang="zh-TW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true" noRot="true" noChangeAspect="true"/>
          </p:cNvSpPr>
          <p:nvPr>
            <p:ph type="sldImg" idx="2"/>
          </p:nvPr>
        </p:nvSpPr>
        <p:spPr/>
      </p:sp>
      <p:sp>
        <p:nvSpPr>
          <p:cNvPr id="3" name="文字版面配置區 2"/>
          <p:cNvSpPr>
            <a:spLocks noGrp="true"/>
          </p:cNvSpPr>
          <p:nvPr>
            <p:ph type="body" idx="3"/>
          </p:nvPr>
        </p:nvSpPr>
        <p:spPr/>
        <p:txBody>
          <a:bodyPr/>
          <a:lstStyle/>
          <a:p>
            <a:endParaRPr lang="zh-TW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true" noRot="true" noChangeAspect="true"/>
          </p:cNvSpPr>
          <p:nvPr>
            <p:ph type="sldImg" idx="2"/>
          </p:nvPr>
        </p:nvSpPr>
        <p:spPr/>
      </p:sp>
      <p:sp>
        <p:nvSpPr>
          <p:cNvPr id="3" name="文字版面配置區 2"/>
          <p:cNvSpPr>
            <a:spLocks noGrp="true"/>
          </p:cNvSpPr>
          <p:nvPr>
            <p:ph type="body" idx="3"/>
          </p:nvPr>
        </p:nvSpPr>
        <p:spPr/>
        <p:txBody>
          <a:bodyPr/>
          <a:lstStyle/>
          <a:p>
            <a:endParaRPr lang="en-US" altLang="zh-TW"/>
          </a:p>
          <a:p>
            <a:r>
              <a:rPr lang="en-US" altLang="zh-TW"/>
              <a:t>*AUC</a:t>
            </a:r>
            <a:r>
              <a:rPr lang="zh-TW" altLang="en-US"/>
              <a:t>部份應該以</a:t>
            </a:r>
            <a:r>
              <a:rPr lang="en-US" altLang="zh-TW"/>
              <a:t>Train Result</a:t>
            </a:r>
            <a:r>
              <a:rPr lang="zh-TW" altLang="en-US"/>
              <a:t>當作儲存</a:t>
            </a:r>
            <a:r>
              <a:rPr lang="en-US" altLang="zh-TW"/>
              <a:t>wieght</a:t>
            </a:r>
            <a:r>
              <a:rPr lang="zh-TW" altLang="en-US"/>
              <a:t>的</a:t>
            </a:r>
            <a:r>
              <a:rPr lang="en-US" altLang="zh-TW"/>
              <a:t>Listener &lt;</a:t>
            </a:r>
            <a:r>
              <a:rPr lang="zh-TW" altLang="en-US"/>
              <a:t>重做</a:t>
            </a:r>
            <a:r>
              <a:rPr lang="en-US" altLang="zh-TW"/>
              <a:t>&gt;</a:t>
            </a:r>
            <a:endParaRPr lang="en-US" altLang="zh-TW"/>
          </a:p>
          <a:p>
            <a:endParaRPr lang="en-US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true" noRot="true" noChangeAspect="true"/>
          </p:cNvSpPr>
          <p:nvPr>
            <p:ph type="sldImg" idx="2"/>
          </p:nvPr>
        </p:nvSpPr>
        <p:spPr/>
      </p:sp>
      <p:sp>
        <p:nvSpPr>
          <p:cNvPr id="3" name="文字版面配置區 2"/>
          <p:cNvSpPr>
            <a:spLocks noGrp="true"/>
          </p:cNvSpPr>
          <p:nvPr>
            <p:ph type="body" idx="3"/>
          </p:nvPr>
        </p:nvSpPr>
        <p:spPr/>
        <p:txBody>
          <a:bodyPr/>
          <a:lstStyle/>
          <a:p>
            <a:endParaRPr lang="en-US" altLang="zh-TW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true" noRot="true" noChangeAspect="true"/>
          </p:cNvSpPr>
          <p:nvPr>
            <p:ph type="sldImg" idx="2"/>
          </p:nvPr>
        </p:nvSpPr>
        <p:spPr/>
      </p:sp>
      <p:sp>
        <p:nvSpPr>
          <p:cNvPr id="3" name="文字版面配置區 2"/>
          <p:cNvSpPr>
            <a:spLocks noGrp="true"/>
          </p:cNvSpPr>
          <p:nvPr>
            <p:ph type="body" idx="3"/>
          </p:nvPr>
        </p:nvSpPr>
        <p:spPr/>
        <p:txBody>
          <a:bodyPr/>
          <a:lstStyle/>
          <a:p>
            <a:r>
              <a:rPr lang="zh-TW" altLang="en-US"/>
              <a:t>變異數的倒數</a:t>
            </a:r>
            <a:r>
              <a:rPr lang="en-US" altLang="zh-TW"/>
              <a:t>weight</a:t>
            </a:r>
            <a:endParaRPr lang="en-US" altLang="zh-TW"/>
          </a:p>
          <a:p>
            <a:r>
              <a:rPr lang="zh-TW" altLang="en-US"/>
              <a:t>樣本數加權：</a:t>
            </a:r>
            <a:r>
              <a:rPr lang="en-US" altLang="zh-TW"/>
              <a:t> </a:t>
            </a:r>
            <a:r>
              <a:rPr lang="zh-TW" altLang="en-US"/>
              <a:t>樣本數</a:t>
            </a:r>
            <a:r>
              <a:rPr lang="en-US" altLang="zh-TW"/>
              <a:t>weight </a:t>
            </a:r>
            <a:r>
              <a:rPr lang="zh-TW" altLang="en-US"/>
              <a:t>大；</a:t>
            </a:r>
            <a:endParaRPr lang="zh-TW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true" noRot="true" noChangeAspect="true"/>
          </p:cNvSpPr>
          <p:nvPr>
            <p:ph type="sldImg" idx="2"/>
          </p:nvPr>
        </p:nvSpPr>
        <p:spPr/>
      </p:sp>
      <p:sp>
        <p:nvSpPr>
          <p:cNvPr id="3" name="文字版面配置區 2"/>
          <p:cNvSpPr>
            <a:spLocks noGrp="true"/>
          </p:cNvSpPr>
          <p:nvPr>
            <p:ph type="body" idx="3"/>
          </p:nvPr>
        </p:nvSpPr>
        <p:spPr/>
        <p:txBody>
          <a:bodyPr/>
          <a:lstStyle/>
          <a:p>
            <a:r>
              <a:rPr lang="en-US" altLang="zh-TW"/>
              <a:t>To Do </a:t>
            </a:r>
            <a:r>
              <a:rPr lang="zh-TW" altLang="en-US"/>
              <a:t>論文回應</a:t>
            </a:r>
            <a:r>
              <a:rPr lang="en-US" altLang="zh-TW"/>
              <a:t> https://arxiv.org/pdf/2107.09627.pdf</a:t>
            </a:r>
            <a:endParaRPr lang="en-US" altLang="zh-TW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true" noRot="true" noChangeAspect="true"/>
          </p:cNvSpPr>
          <p:nvPr>
            <p:ph type="sldImg" idx="2"/>
          </p:nvPr>
        </p:nvSpPr>
        <p:spPr/>
      </p:sp>
      <p:sp>
        <p:nvSpPr>
          <p:cNvPr id="3" name="文字版面配置區 2"/>
          <p:cNvSpPr>
            <a:spLocks noGrp="true"/>
          </p:cNvSpPr>
          <p:nvPr>
            <p:ph type="body" idx="3"/>
          </p:nvPr>
        </p:nvSpPr>
        <p:spPr/>
        <p:txBody>
          <a:bodyPr/>
          <a:lstStyle/>
          <a:p>
            <a:endParaRPr lang="zh-TW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true" noRot="true" noChangeAspect="true"/>
          </p:cNvSpPr>
          <p:nvPr>
            <p:ph type="sldImg" idx="2"/>
          </p:nvPr>
        </p:nvSpPr>
        <p:spPr/>
      </p:sp>
      <p:sp>
        <p:nvSpPr>
          <p:cNvPr id="3" name="文字版面配置區 2"/>
          <p:cNvSpPr>
            <a:spLocks noGrp="true"/>
          </p:cNvSpPr>
          <p:nvPr>
            <p:ph type="body" idx="3"/>
          </p:nvPr>
        </p:nvSpPr>
        <p:spPr/>
        <p:txBody>
          <a:bodyPr/>
          <a:lstStyle/>
          <a:p>
            <a:r>
              <a:rPr lang="zh-TW" altLang="en-US"/>
              <a:t>目前</a:t>
            </a:r>
            <a:r>
              <a:rPr lang="en-US" altLang="zh-TW"/>
              <a:t>Image model</a:t>
            </a:r>
            <a:r>
              <a:rPr lang="zh-TW" altLang="en-US"/>
              <a:t>能提供的效能推力非常不夠或是可以說接近沒有</a:t>
            </a:r>
            <a:endParaRPr lang="zh-TW" altLang="en-US"/>
          </a:p>
          <a:p>
            <a:r>
              <a:rPr lang="zh-TW" altLang="en-US"/>
              <a:t>需要找到比較符合這個</a:t>
            </a:r>
            <a:r>
              <a:rPr lang="en-US" altLang="zh-TW"/>
              <a:t>case</a:t>
            </a:r>
            <a:r>
              <a:rPr lang="zh-TW" altLang="en-US"/>
              <a:t>的</a:t>
            </a:r>
            <a:r>
              <a:rPr lang="en-US" altLang="zh-TW"/>
              <a:t>fusion</a:t>
            </a:r>
            <a:r>
              <a:rPr lang="zh-TW" altLang="en-US"/>
              <a:t>方法</a:t>
            </a:r>
            <a:endParaRPr lang="zh-TW" altLang="en-US"/>
          </a:p>
          <a:p>
            <a:r>
              <a:rPr lang="zh-TW" altLang="en-US"/>
              <a:t>單獨</a:t>
            </a:r>
            <a:r>
              <a:rPr lang="en-US" altLang="zh-TW"/>
              <a:t>linear model</a:t>
            </a:r>
            <a:r>
              <a:rPr lang="zh-TW" altLang="en-US"/>
              <a:t>就很接近</a:t>
            </a:r>
            <a:r>
              <a:rPr lang="en-US" altLang="zh-TW"/>
              <a:t>fusion model</a:t>
            </a:r>
            <a:endParaRPr lang="en-US" altLang="zh-TW"/>
          </a:p>
          <a:p>
            <a:endParaRPr lang="en-US" altLang="zh-TW"/>
          </a:p>
          <a:p>
            <a:r>
              <a:rPr lang="en-US" altLang="zh-TW"/>
              <a:t>1.Non-seg model</a:t>
            </a:r>
            <a:endParaRPr lang="en-US" altLang="zh-TW"/>
          </a:p>
          <a:p>
            <a:r>
              <a:rPr lang="en-US" altLang="zh-TW"/>
              <a:t>2.A/P class + N/L class</a:t>
            </a:r>
            <a:endParaRPr lang="en-US" altLang="zh-TW"/>
          </a:p>
          <a:p>
            <a:r>
              <a:rPr lang="en-US" altLang="zh-TW"/>
              <a:t>3.3D CNN</a:t>
            </a:r>
            <a:endParaRPr lang="en-US" altLang="zh-TW"/>
          </a:p>
          <a:p>
            <a:r>
              <a:rPr lang="en-US" altLang="zh-TW"/>
              <a:t>4.NLP </a:t>
            </a:r>
            <a:r>
              <a:rPr lang="zh-TW" altLang="en-US"/>
              <a:t>血管</a:t>
            </a:r>
            <a:endParaRPr lang="zh-TW" altLang="en-US"/>
          </a:p>
          <a:p>
            <a:endParaRPr lang="en-US" altLang="zh-TW"/>
          </a:p>
          <a:p>
            <a:r>
              <a:rPr lang="en-US" altLang="zh-TW"/>
              <a:t>Data Augmentation, Threshold, AUC</a:t>
            </a:r>
            <a:endParaRPr lang="en-US" altLang="zh-TW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true" noRot="true" noChangeAspect="true"/>
          </p:cNvSpPr>
          <p:nvPr>
            <p:ph type="sldImg" idx="2"/>
          </p:nvPr>
        </p:nvSpPr>
        <p:spPr/>
      </p:sp>
      <p:sp>
        <p:nvSpPr>
          <p:cNvPr id="3" name="文字版面配置區 2"/>
          <p:cNvSpPr>
            <a:spLocks noGrp="true"/>
          </p:cNvSpPr>
          <p:nvPr>
            <p:ph type="body" idx="3"/>
          </p:nvPr>
        </p:nvSpPr>
        <p:spPr/>
        <p:txBody>
          <a:bodyPr/>
          <a:lstStyle/>
          <a:p>
            <a:endParaRPr lang="zh-TW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true" noRot="true" noChangeAspect="true"/>
          </p:cNvSpPr>
          <p:nvPr>
            <p:ph type="sldImg" idx="2"/>
          </p:nvPr>
        </p:nvSpPr>
        <p:spPr/>
      </p:sp>
      <p:sp>
        <p:nvSpPr>
          <p:cNvPr id="3" name="文字版面配置區 2"/>
          <p:cNvSpPr>
            <a:spLocks noGrp="true"/>
          </p:cNvSpPr>
          <p:nvPr>
            <p:ph type="body" idx="3"/>
          </p:nvPr>
        </p:nvSpPr>
        <p:spPr/>
        <p:txBody>
          <a:bodyPr/>
          <a:lstStyle/>
          <a:p>
            <a:r>
              <a:rPr lang="zh-TW" altLang="en-US"/>
              <a:t>整合形計畫</a:t>
            </a:r>
            <a:r>
              <a:rPr lang="en-US" altLang="zh-TW"/>
              <a:t> </a:t>
            </a:r>
            <a:r>
              <a:rPr lang="en-US" altLang="en-US"/>
              <a:t>Transfer Leaning , Federated Leaning</a:t>
            </a:r>
            <a:endParaRPr lang="en-US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true" noRot="true" noChangeAspect="true"/>
          </p:cNvSpPr>
          <p:nvPr>
            <p:ph type="sldImg" idx="2"/>
          </p:nvPr>
        </p:nvSpPr>
        <p:spPr/>
      </p:sp>
      <p:sp>
        <p:nvSpPr>
          <p:cNvPr id="3" name="文字版面配置區 2"/>
          <p:cNvSpPr>
            <a:spLocks noGrp="true"/>
          </p:cNvSpPr>
          <p:nvPr>
            <p:ph type="body" idx="3"/>
          </p:nvPr>
        </p:nvSpPr>
        <p:spPr/>
        <p:txBody>
          <a:bodyPr/>
          <a:lstStyle/>
          <a:p>
            <a:r>
              <a:rPr lang="zh-TW" altLang="en-US"/>
              <a:t>目前</a:t>
            </a:r>
            <a:r>
              <a:rPr lang="en-US" altLang="zh-TW"/>
              <a:t>Image model</a:t>
            </a:r>
            <a:r>
              <a:rPr lang="zh-TW" altLang="en-US"/>
              <a:t>能提供的效能推力非常不夠或是可以說接近沒有</a:t>
            </a:r>
            <a:endParaRPr lang="zh-TW" altLang="en-US"/>
          </a:p>
          <a:p>
            <a:r>
              <a:rPr lang="zh-TW" altLang="en-US"/>
              <a:t>需要找到比較符合這個</a:t>
            </a:r>
            <a:r>
              <a:rPr lang="en-US" altLang="zh-TW"/>
              <a:t>case</a:t>
            </a:r>
            <a:r>
              <a:rPr lang="zh-TW" altLang="en-US"/>
              <a:t>的</a:t>
            </a:r>
            <a:r>
              <a:rPr lang="en-US" altLang="zh-TW"/>
              <a:t>fusion</a:t>
            </a:r>
            <a:r>
              <a:rPr lang="zh-TW" altLang="en-US"/>
              <a:t>方法</a:t>
            </a:r>
            <a:endParaRPr lang="zh-TW" altLang="en-US"/>
          </a:p>
          <a:p>
            <a:r>
              <a:rPr lang="zh-TW" altLang="en-US"/>
              <a:t>單獨</a:t>
            </a:r>
            <a:r>
              <a:rPr lang="en-US" altLang="zh-TW"/>
              <a:t>linear model</a:t>
            </a:r>
            <a:r>
              <a:rPr lang="zh-TW" altLang="en-US"/>
              <a:t>就很接近</a:t>
            </a:r>
            <a:r>
              <a:rPr lang="en-US" altLang="zh-TW"/>
              <a:t>fusion model</a:t>
            </a:r>
            <a:endParaRPr lang="en-US" altLang="zh-TW"/>
          </a:p>
          <a:p>
            <a:endParaRPr lang="en-US" altLang="zh-TW"/>
          </a:p>
          <a:p>
            <a:r>
              <a:rPr lang="en-US" altLang="zh-TW"/>
              <a:t>1.Non-seg model</a:t>
            </a:r>
            <a:endParaRPr lang="en-US" altLang="zh-TW"/>
          </a:p>
          <a:p>
            <a:r>
              <a:rPr lang="en-US" altLang="zh-TW"/>
              <a:t>2.A/P class + N/L class</a:t>
            </a:r>
            <a:endParaRPr lang="en-US" altLang="zh-TW"/>
          </a:p>
          <a:p>
            <a:r>
              <a:rPr lang="en-US" altLang="zh-TW"/>
              <a:t>3.3D CNN</a:t>
            </a:r>
            <a:endParaRPr lang="en-US" altLang="zh-TW"/>
          </a:p>
          <a:p>
            <a:r>
              <a:rPr lang="en-US" altLang="zh-TW"/>
              <a:t>4.NLP </a:t>
            </a:r>
            <a:r>
              <a:rPr lang="zh-TW" altLang="en-US"/>
              <a:t>血管</a:t>
            </a:r>
            <a:endParaRPr lang="zh-TW" altLang="en-US"/>
          </a:p>
          <a:p>
            <a:endParaRPr lang="en-US" altLang="zh-TW"/>
          </a:p>
          <a:p>
            <a:r>
              <a:rPr lang="en-US" altLang="zh-TW"/>
              <a:t>Data Augmentation, Threshold, AUC</a:t>
            </a:r>
            <a:endParaRPr lang="en-US" altLang="zh-TW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true" noRot="true" noChangeAspect="true"/>
          </p:cNvSpPr>
          <p:nvPr>
            <p:ph type="sldImg" idx="2"/>
          </p:nvPr>
        </p:nvSpPr>
        <p:spPr/>
      </p:sp>
      <p:sp>
        <p:nvSpPr>
          <p:cNvPr id="3" name="文字版面配置區 2"/>
          <p:cNvSpPr>
            <a:spLocks noGrp="true"/>
          </p:cNvSpPr>
          <p:nvPr>
            <p:ph type="body" idx="3"/>
          </p:nvPr>
        </p:nvSpPr>
        <p:spPr/>
        <p:txBody>
          <a:bodyPr/>
          <a:lstStyle/>
          <a:p>
            <a:endParaRPr lang="zh-TW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true" noRot="true" noChangeAspect="true"/>
          </p:cNvSpPr>
          <p:nvPr>
            <p:ph type="sldImg" idx="2"/>
          </p:nvPr>
        </p:nvSpPr>
        <p:spPr/>
      </p:sp>
      <p:sp>
        <p:nvSpPr>
          <p:cNvPr id="3" name="文字版面配置區 2"/>
          <p:cNvSpPr>
            <a:spLocks noGrp="true"/>
          </p:cNvSpPr>
          <p:nvPr>
            <p:ph type="body" idx="3"/>
          </p:nvPr>
        </p:nvSpPr>
        <p:spPr/>
        <p:txBody>
          <a:bodyPr/>
          <a:lstStyle/>
          <a:p>
            <a:endParaRPr lang="zh-TW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true" noRot="true" noChangeAspect="true"/>
          </p:cNvSpPr>
          <p:nvPr>
            <p:ph type="sldImg" idx="2"/>
          </p:nvPr>
        </p:nvSpPr>
        <p:spPr/>
      </p:sp>
      <p:sp>
        <p:nvSpPr>
          <p:cNvPr id="3" name="文字版面配置區 2"/>
          <p:cNvSpPr>
            <a:spLocks noGrp="true"/>
          </p:cNvSpPr>
          <p:nvPr>
            <p:ph type="body" idx="3"/>
          </p:nvPr>
        </p:nvSpPr>
        <p:spPr/>
        <p:txBody>
          <a:bodyPr/>
          <a:lstStyle/>
          <a:p>
            <a:r>
              <a:rPr lang="zh-TW" altLang="en-US"/>
              <a:t>目前</a:t>
            </a:r>
            <a:r>
              <a:rPr lang="en-US" altLang="zh-TW"/>
              <a:t>Image model</a:t>
            </a:r>
            <a:r>
              <a:rPr lang="zh-TW" altLang="en-US"/>
              <a:t>能提供的效能推力非常不夠或是可以說接近沒有</a:t>
            </a:r>
            <a:endParaRPr lang="zh-TW" altLang="en-US"/>
          </a:p>
          <a:p>
            <a:r>
              <a:rPr lang="zh-TW" altLang="en-US"/>
              <a:t>需要找到比較符合這個</a:t>
            </a:r>
            <a:r>
              <a:rPr lang="en-US" altLang="zh-TW"/>
              <a:t>case</a:t>
            </a:r>
            <a:r>
              <a:rPr lang="zh-TW" altLang="en-US"/>
              <a:t>的</a:t>
            </a:r>
            <a:r>
              <a:rPr lang="en-US" altLang="zh-TW"/>
              <a:t>fusion</a:t>
            </a:r>
            <a:r>
              <a:rPr lang="zh-TW" altLang="en-US"/>
              <a:t>方法</a:t>
            </a:r>
            <a:endParaRPr lang="zh-TW" altLang="en-US"/>
          </a:p>
          <a:p>
            <a:r>
              <a:rPr lang="zh-TW" altLang="en-US"/>
              <a:t>單獨</a:t>
            </a:r>
            <a:r>
              <a:rPr lang="en-US" altLang="zh-TW"/>
              <a:t>linear model</a:t>
            </a:r>
            <a:r>
              <a:rPr lang="zh-TW" altLang="en-US"/>
              <a:t>就很接近</a:t>
            </a:r>
            <a:r>
              <a:rPr lang="en-US" altLang="zh-TW"/>
              <a:t>fusion model</a:t>
            </a:r>
            <a:endParaRPr lang="en-US" altLang="zh-TW"/>
          </a:p>
          <a:p>
            <a:endParaRPr lang="en-US" altLang="zh-TW"/>
          </a:p>
          <a:p>
            <a:r>
              <a:rPr lang="en-US" altLang="zh-TW"/>
              <a:t>1.Non-seg model</a:t>
            </a:r>
            <a:endParaRPr lang="en-US" altLang="zh-TW"/>
          </a:p>
          <a:p>
            <a:r>
              <a:rPr lang="en-US" altLang="zh-TW"/>
              <a:t>2.A/P class + N/L class</a:t>
            </a:r>
            <a:endParaRPr lang="en-US" altLang="zh-TW"/>
          </a:p>
          <a:p>
            <a:r>
              <a:rPr lang="en-US" altLang="zh-TW"/>
              <a:t>3.3D CNN</a:t>
            </a:r>
            <a:endParaRPr lang="en-US" altLang="zh-TW"/>
          </a:p>
          <a:p>
            <a:r>
              <a:rPr lang="en-US" altLang="zh-TW"/>
              <a:t>4.NLP </a:t>
            </a:r>
            <a:r>
              <a:rPr lang="zh-TW" altLang="en-US"/>
              <a:t>血管</a:t>
            </a:r>
            <a:endParaRPr lang="zh-TW" altLang="en-US"/>
          </a:p>
          <a:p>
            <a:endParaRPr lang="en-US" altLang="zh-TW"/>
          </a:p>
          <a:p>
            <a:r>
              <a:rPr lang="en-US" altLang="zh-TW"/>
              <a:t>Data Augmentation, Threshold, AUC</a:t>
            </a:r>
            <a:endParaRPr lang="en-US" altLang="zh-TW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投影片圖像版面配置區 1"/>
          <p:cNvSpPr/>
          <p:nvPr>
            <p:ph type="sldImg" idx="2"/>
          </p:nvPr>
        </p:nvSpPr>
        <p:spPr/>
      </p:sp>
      <p:sp>
        <p:nvSpPr>
          <p:cNvPr id="3" name="文字版面配置區 2"/>
          <p:cNvSpPr/>
          <p:nvPr>
            <p:ph type="body" idx="3"/>
          </p:nvPr>
        </p:nvSpPr>
        <p:spPr/>
        <p:txBody>
          <a:bodyPr/>
          <a:p>
            <a:r>
              <a:rPr lang="zh-TW" altLang="en-US"/>
              <a:t>沒有做</a:t>
            </a:r>
            <a:r>
              <a:rPr lang="en-US" altLang="zh-TW"/>
              <a:t>Normalized</a:t>
            </a:r>
            <a:endParaRPr lang="en-US" altLang="zh-TW"/>
          </a:p>
          <a:p>
            <a:r>
              <a:rPr lang="en-US" altLang="zh-TW"/>
              <a:t>Normalized</a:t>
            </a:r>
            <a:r>
              <a:rPr lang="zh-TW" altLang="en-US"/>
              <a:t>會</a:t>
            </a:r>
            <a:r>
              <a:rPr lang="en-US" altLang="zh-TW"/>
              <a:t>overfitting</a:t>
            </a:r>
            <a:endParaRPr lang="en-US" altLang="zh-TW"/>
          </a:p>
          <a:p>
            <a:r>
              <a:rPr lang="en-US" altLang="zh-TW"/>
              <a:t>best hyperparameter = Adam, lr 0.003, gradient clip 0.5</a:t>
            </a:r>
            <a:endParaRPr lang="en-US" altLang="zh-TW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投影片圖像版面配置區 1"/>
          <p:cNvSpPr/>
          <p:nvPr>
            <p:ph type="sldImg" idx="2"/>
          </p:nvPr>
        </p:nvSpPr>
        <p:spPr/>
      </p:sp>
      <p:sp>
        <p:nvSpPr>
          <p:cNvPr id="3" name="文字版面配置區 2"/>
          <p:cNvSpPr/>
          <p:nvPr>
            <p:ph type="body" idx="3"/>
          </p:nvPr>
        </p:nvSpPr>
        <p:spPr/>
        <p:txBody>
          <a:bodyPr/>
          <a:p>
            <a:r>
              <a:rPr lang="zh-TW" altLang="en-US"/>
              <a:t>增加</a:t>
            </a:r>
            <a:r>
              <a:rPr lang="en-US" altLang="zh-TW"/>
              <a:t>nihss score sample</a:t>
            </a:r>
            <a:endParaRPr lang="en-US" altLang="zh-TW"/>
          </a:p>
          <a:p>
            <a:r>
              <a:rPr lang="en-US" altLang="zh-TW"/>
              <a:t>BERT</a:t>
            </a:r>
            <a:endParaRPr lang="en-US" altLang="zh-TW"/>
          </a:p>
          <a:p>
            <a:endParaRPr lang="en-US" altLang="zh-TW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投影片圖像版面配置區 1"/>
          <p:cNvSpPr/>
          <p:nvPr>
            <p:ph type="sldImg" idx="2"/>
          </p:nvPr>
        </p:nvSpPr>
        <p:spPr/>
      </p:sp>
      <p:sp>
        <p:nvSpPr>
          <p:cNvPr id="3" name="文字版面配置區 2"/>
          <p:cNvSpPr/>
          <p:nvPr>
            <p:ph type="body" idx="3"/>
          </p:nvPr>
        </p:nvSpPr>
        <p:spPr/>
        <p:txBody>
          <a:bodyPr/>
          <a:p>
            <a:endParaRPr lang="zh-TW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投影片圖像版面配置區 1"/>
          <p:cNvSpPr/>
          <p:nvPr>
            <p:ph type="sldImg" idx="2"/>
          </p:nvPr>
        </p:nvSpPr>
        <p:spPr/>
      </p:sp>
      <p:sp>
        <p:nvSpPr>
          <p:cNvPr id="3" name="文字版面配置區 2"/>
          <p:cNvSpPr/>
          <p:nvPr>
            <p:ph type="body" idx="3"/>
          </p:nvPr>
        </p:nvSpPr>
        <p:spPr/>
        <p:txBody>
          <a:bodyPr/>
          <a:p>
            <a:r>
              <a:rPr lang="en-US" altLang="zh-TW"/>
              <a:t>21AK20227X01</a:t>
            </a:r>
            <a:endParaRPr lang="en-US" altLang="zh-TW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投影片圖像版面配置區 1"/>
          <p:cNvSpPr/>
          <p:nvPr>
            <p:ph type="sldImg" idx="2"/>
          </p:nvPr>
        </p:nvSpPr>
        <p:spPr/>
      </p:sp>
      <p:sp>
        <p:nvSpPr>
          <p:cNvPr id="3" name="文字版面配置區 2"/>
          <p:cNvSpPr/>
          <p:nvPr>
            <p:ph type="body" idx="3"/>
          </p:nvPr>
        </p:nvSpPr>
        <p:spPr/>
        <p:txBody>
          <a:bodyPr/>
          <a:p>
            <a:r>
              <a:rPr lang="en-US" altLang="zh-TW"/>
              <a:t>21AK20227X01</a:t>
            </a:r>
            <a:endParaRPr lang="en-US" altLang="zh-TW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投影片圖像版面配置區 1"/>
          <p:cNvSpPr/>
          <p:nvPr>
            <p:ph type="sldImg" idx="2"/>
          </p:nvPr>
        </p:nvSpPr>
        <p:spPr/>
      </p:sp>
      <p:sp>
        <p:nvSpPr>
          <p:cNvPr id="3" name="文字版面配置區 2"/>
          <p:cNvSpPr/>
          <p:nvPr>
            <p:ph type="body" idx="3"/>
          </p:nvPr>
        </p:nvSpPr>
        <p:spPr/>
        <p:txBody>
          <a:bodyPr/>
          <a:p>
            <a:r>
              <a:rPr lang="en-US" altLang="zh-TW"/>
              <a:t>21AK20227X01</a:t>
            </a:r>
            <a:endParaRPr lang="en-US" altLang="zh-TW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投影片圖像版面配置區 1"/>
          <p:cNvSpPr/>
          <p:nvPr>
            <p:ph type="sldImg" idx="2"/>
          </p:nvPr>
        </p:nvSpPr>
        <p:spPr/>
      </p:sp>
      <p:sp>
        <p:nvSpPr>
          <p:cNvPr id="3" name="文字版面配置區 2"/>
          <p:cNvSpPr/>
          <p:nvPr>
            <p:ph type="body" idx="3"/>
          </p:nvPr>
        </p:nvSpPr>
        <p:spPr/>
        <p:txBody>
          <a:bodyPr/>
          <a:p>
            <a:r>
              <a:rPr lang="zh-TW" altLang="en-US"/>
              <a:t>只要</a:t>
            </a:r>
            <a:r>
              <a:rPr lang="en-US" altLang="zh-TW"/>
              <a:t>Data Augmentation</a:t>
            </a:r>
            <a:r>
              <a:rPr lang="zh-TW" altLang="en-US"/>
              <a:t>有動到</a:t>
            </a:r>
            <a:r>
              <a:rPr lang="en-US" altLang="zh-TW"/>
              <a:t>wight, height</a:t>
            </a:r>
            <a:r>
              <a:rPr lang="zh-TW" altLang="en-US"/>
              <a:t>就會出現</a:t>
            </a:r>
            <a:r>
              <a:rPr lang="en-US" altLang="zh-TW"/>
              <a:t>shape error</a:t>
            </a:r>
            <a:endParaRPr lang="en-US" altLang="zh-TW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投影片圖像版面配置區 1"/>
          <p:cNvSpPr/>
          <p:nvPr>
            <p:ph type="sldImg" idx="2"/>
          </p:nvPr>
        </p:nvSpPr>
        <p:spPr/>
      </p:sp>
      <p:sp>
        <p:nvSpPr>
          <p:cNvPr id="3" name="文字版面配置區 2"/>
          <p:cNvSpPr/>
          <p:nvPr>
            <p:ph type="body" idx="3"/>
          </p:nvPr>
        </p:nvSpPr>
        <p:spPr/>
        <p:txBody>
          <a:bodyPr/>
          <a:p>
            <a:r>
              <a:rPr lang="zh-TW" altLang="en-US"/>
              <a:t>只要</a:t>
            </a:r>
            <a:r>
              <a:rPr lang="en-US" altLang="zh-TW"/>
              <a:t>Data Augmentation</a:t>
            </a:r>
            <a:r>
              <a:rPr lang="zh-TW" altLang="en-US"/>
              <a:t>有動到</a:t>
            </a:r>
            <a:r>
              <a:rPr lang="en-US" altLang="zh-TW"/>
              <a:t>wight, height</a:t>
            </a:r>
            <a:r>
              <a:rPr lang="zh-TW" altLang="en-US"/>
              <a:t>就會出現</a:t>
            </a:r>
            <a:r>
              <a:rPr lang="en-US" altLang="zh-TW"/>
              <a:t>shape error</a:t>
            </a:r>
            <a:endParaRPr lang="en-US" altLang="zh-TW"/>
          </a:p>
          <a:p>
            <a:endParaRPr lang="zh-TW" altLang="en-US"/>
          </a:p>
          <a:p>
            <a:r>
              <a:rPr lang="zh-TW" altLang="en-US"/>
              <a:t>關於</a:t>
            </a:r>
            <a:r>
              <a:rPr lang="en-US" altLang="zh-TW"/>
              <a:t>t1w</a:t>
            </a:r>
            <a:r>
              <a:rPr lang="zh-TW" altLang="en-US"/>
              <a:t>的含水量，</a:t>
            </a:r>
            <a:r>
              <a:rPr lang="en-US" altLang="zh-TW"/>
              <a:t> </a:t>
            </a:r>
            <a:r>
              <a:rPr lang="zh-TW" altLang="en-US"/>
              <a:t>關於腦容量</a:t>
            </a:r>
            <a:r>
              <a:rPr lang="en-US" altLang="zh-TW"/>
              <a:t>sample</a:t>
            </a:r>
            <a:r>
              <a:rPr lang="zh-TW" altLang="en-US"/>
              <a:t>問題</a:t>
            </a:r>
            <a:endParaRPr lang="zh-TW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投影片圖像版面配置區 1"/>
          <p:cNvSpPr/>
          <p:nvPr>
            <p:ph type="sldImg" idx="2"/>
          </p:nvPr>
        </p:nvSpPr>
        <p:spPr/>
      </p:sp>
      <p:sp>
        <p:nvSpPr>
          <p:cNvPr id="3" name="文字版面配置區 2"/>
          <p:cNvSpPr/>
          <p:nvPr>
            <p:ph type="body" idx="3"/>
          </p:nvPr>
        </p:nvSpPr>
        <p:spPr/>
        <p:txBody>
          <a:bodyPr/>
          <a:p>
            <a:endParaRPr lang="zh-TW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true" noRot="true" noChangeAspect="true"/>
          </p:cNvSpPr>
          <p:nvPr>
            <p:ph type="sldImg" idx="2"/>
          </p:nvPr>
        </p:nvSpPr>
        <p:spPr/>
      </p:sp>
      <p:sp>
        <p:nvSpPr>
          <p:cNvPr id="3" name="文字版面配置區 2"/>
          <p:cNvSpPr>
            <a:spLocks noGrp="true"/>
          </p:cNvSpPr>
          <p:nvPr>
            <p:ph type="body" idx="3"/>
          </p:nvPr>
        </p:nvSpPr>
        <p:spPr/>
        <p:txBody>
          <a:bodyPr/>
          <a:lstStyle/>
          <a:p>
            <a:endParaRPr lang="zh-TW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投影片圖像版面配置區 1"/>
          <p:cNvSpPr/>
          <p:nvPr>
            <p:ph type="sldImg" idx="2"/>
          </p:nvPr>
        </p:nvSpPr>
        <p:spPr/>
      </p:sp>
      <p:sp>
        <p:nvSpPr>
          <p:cNvPr id="3" name="文字版面配置區 2"/>
          <p:cNvSpPr/>
          <p:nvPr>
            <p:ph type="body" idx="3"/>
          </p:nvPr>
        </p:nvSpPr>
        <p:spPr/>
        <p:txBody>
          <a:bodyPr/>
          <a:p>
            <a:r>
              <a:rPr lang="en-US" altLang="zh-TW"/>
              <a:t>Optimizer: Adam</a:t>
            </a:r>
            <a:endParaRPr lang="en-US" altLang="zh-TW"/>
          </a:p>
          <a:p>
            <a:r>
              <a:rPr lang="en-US" altLang="zh-TW"/>
              <a:t>Learning rate: 0.003</a:t>
            </a:r>
            <a:endParaRPr lang="en-US" altLang="zh-TW"/>
          </a:p>
          <a:p>
            <a:r>
              <a:rPr lang="en-US" altLang="zh-TW"/>
              <a:t>Augmentation: random 15.degree</a:t>
            </a:r>
            <a:endParaRPr lang="en-US" altLang="zh-TW"/>
          </a:p>
          <a:p>
            <a:r>
              <a:rPr lang="en-US" altLang="zh-TW"/>
              <a:t>Epochs: 150</a:t>
            </a:r>
            <a:endParaRPr lang="en-US" altLang="zh-TW"/>
          </a:p>
          <a:p>
            <a:r>
              <a:rPr lang="en-US" altLang="zh-TW"/>
              <a:t>Model: 3D ResNet10</a:t>
            </a:r>
            <a:endParaRPr lang="en-US" altLang="zh-TW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投影片圖像版面配置區 1"/>
          <p:cNvSpPr/>
          <p:nvPr>
            <p:ph type="sldImg" idx="2"/>
          </p:nvPr>
        </p:nvSpPr>
        <p:spPr/>
      </p:sp>
      <p:sp>
        <p:nvSpPr>
          <p:cNvPr id="3" name="文字版面配置區 2"/>
          <p:cNvSpPr/>
          <p:nvPr>
            <p:ph type="body" idx="3"/>
          </p:nvPr>
        </p:nvSpPr>
        <p:spPr/>
        <p:txBody>
          <a:bodyPr/>
          <a:p>
            <a:r>
              <a:rPr lang="en-US" altLang="zh-TW"/>
              <a:t>stroke mimic</a:t>
            </a:r>
            <a:endParaRPr lang="en-US" altLang="zh-TW"/>
          </a:p>
          <a:p>
            <a:r>
              <a:rPr lang="en-US" altLang="zh-TW"/>
              <a:t>mri image vs nihss score</a:t>
            </a:r>
            <a:endParaRPr lang="en-US" altLang="zh-TW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投影片圖像版面配置區 1"/>
          <p:cNvSpPr/>
          <p:nvPr>
            <p:ph type="sldImg" idx="2"/>
          </p:nvPr>
        </p:nvSpPr>
        <p:spPr/>
      </p:sp>
      <p:sp>
        <p:nvSpPr>
          <p:cNvPr id="3" name="文字版面配置區 2"/>
          <p:cNvSpPr/>
          <p:nvPr>
            <p:ph type="body" idx="3"/>
          </p:nvPr>
        </p:nvSpPr>
        <p:spPr/>
        <p:txBody>
          <a:bodyPr/>
          <a:p>
            <a:endParaRPr lang="zh-TW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投影片圖像版面配置區 1"/>
          <p:cNvSpPr/>
          <p:nvPr>
            <p:ph type="sldImg" idx="2"/>
          </p:nvPr>
        </p:nvSpPr>
        <p:spPr/>
      </p:sp>
      <p:sp>
        <p:nvSpPr>
          <p:cNvPr id="3" name="文字版面配置區 2"/>
          <p:cNvSpPr/>
          <p:nvPr>
            <p:ph type="body" idx="3"/>
          </p:nvPr>
        </p:nvSpPr>
        <p:spPr/>
        <p:txBody>
          <a:bodyPr/>
          <a:p>
            <a:endParaRPr lang="zh-TW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投影片圖像版面配置區 1"/>
          <p:cNvSpPr/>
          <p:nvPr>
            <p:ph type="sldImg" idx="2"/>
          </p:nvPr>
        </p:nvSpPr>
        <p:spPr/>
      </p:sp>
      <p:sp>
        <p:nvSpPr>
          <p:cNvPr id="3" name="文字版面配置區 2"/>
          <p:cNvSpPr/>
          <p:nvPr>
            <p:ph type="body" idx="3"/>
          </p:nvPr>
        </p:nvSpPr>
        <p:spPr/>
        <p:txBody>
          <a:bodyPr/>
          <a:p>
            <a:endParaRPr lang="zh-TW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投影片圖像版面配置區 1"/>
          <p:cNvSpPr/>
          <p:nvPr>
            <p:ph type="sldImg" idx="2"/>
          </p:nvPr>
        </p:nvSpPr>
        <p:spPr/>
      </p:sp>
      <p:sp>
        <p:nvSpPr>
          <p:cNvPr id="3" name="文字版面配置區 2"/>
          <p:cNvSpPr/>
          <p:nvPr>
            <p:ph type="body" idx="3"/>
          </p:nvPr>
        </p:nvSpPr>
        <p:spPr/>
        <p:txBody>
          <a:bodyPr/>
          <a:p>
            <a:r>
              <a:rPr lang="en-US" altLang="zh-TW"/>
              <a:t>deep learning rewiew</a:t>
            </a:r>
            <a:endParaRPr lang="en-US" altLang="zh-TW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投影片圖像版面配置區 1"/>
          <p:cNvSpPr/>
          <p:nvPr>
            <p:ph type="sldImg" idx="2"/>
          </p:nvPr>
        </p:nvSpPr>
        <p:spPr/>
      </p:sp>
      <p:sp>
        <p:nvSpPr>
          <p:cNvPr id="3" name="文字版面配置區 2"/>
          <p:cNvSpPr/>
          <p:nvPr>
            <p:ph type="body" idx="3"/>
          </p:nvPr>
        </p:nvSpPr>
        <p:spPr/>
        <p:txBody>
          <a:bodyPr/>
          <a:p>
            <a:r>
              <a:rPr lang="zh-TW" altLang="en-US"/>
              <a:t>Search Space</a:t>
            </a:r>
            <a:endParaRPr lang="zh-TW" altLang="en-US"/>
          </a:p>
          <a:p>
            <a:r>
              <a:rPr lang="zh-TW" altLang="en-US"/>
              <a:t>中文又稱作為搜索空間，也就是我們在選擇 neural architecture 時，我們所可以調整的所有選擇。舉例來說，kerne size, channel size, convolution type 以及 layer number 等等。</a:t>
            </a:r>
            <a:endParaRPr lang="zh-TW" altLang="en-US"/>
          </a:p>
          <a:p>
            <a:r>
              <a:rPr lang="zh-TW" altLang="en-US"/>
              <a:t>Search Strategy</a:t>
            </a:r>
            <a:endParaRPr lang="zh-TW" altLang="en-US"/>
          </a:p>
          <a:p>
            <a:r>
              <a:rPr lang="zh-TW" altLang="en-US"/>
              <a:t>在給定的 search space 當中，我們要透過什麼方式來搜索出最好的 neural architecture。舉例來說，在搜索 hyperparameter 時最為大家熟悉的 grid search 以及 random search，或是 evolution algorithm (基因演算法) 等等。</a:t>
            </a:r>
            <a:endParaRPr lang="zh-TW" altLang="en-US"/>
          </a:p>
          <a:p>
            <a:r>
              <a:rPr lang="zh-TW" altLang="en-US"/>
              <a:t>Performance Estimation Strategy</a:t>
            </a:r>
            <a:endParaRPr lang="zh-TW" altLang="en-US"/>
          </a:p>
          <a:p>
            <a:r>
              <a:rPr lang="zh-TW" altLang="en-US"/>
              <a:t>當我們從 search space 當中挑選出了一個 neural architecture，我們如何評估這個 neural architecture 是好還是壞的方式。舉例來說，我們可以實際的訓練每個 neural architecture 來獲得實際的 top-1 accuracy，我們也可以訓練少量的 neural architecture，並且將實際訓練好的數據，用來訓練一個額外的 accuracy predictor。</a:t>
            </a:r>
            <a:endParaRPr lang="zh-TW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投影片圖像版面配置區 1"/>
          <p:cNvSpPr/>
          <p:nvPr>
            <p:ph type="sldImg" idx="2"/>
          </p:nvPr>
        </p:nvSpPr>
        <p:spPr/>
      </p:sp>
      <p:sp>
        <p:nvSpPr>
          <p:cNvPr id="3" name="文字版面配置區 2"/>
          <p:cNvSpPr/>
          <p:nvPr>
            <p:ph type="body" idx="3"/>
          </p:nvPr>
        </p:nvSpPr>
        <p:spPr/>
        <p:txBody>
          <a:bodyPr/>
          <a:p>
            <a:endParaRPr lang="zh-TW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投影片圖像版面配置區 1"/>
          <p:cNvSpPr/>
          <p:nvPr>
            <p:ph type="sldImg" idx="2"/>
          </p:nvPr>
        </p:nvSpPr>
        <p:spPr/>
      </p:sp>
      <p:sp>
        <p:nvSpPr>
          <p:cNvPr id="3" name="文字版面配置區 2"/>
          <p:cNvSpPr/>
          <p:nvPr>
            <p:ph type="body" idx="3"/>
          </p:nvPr>
        </p:nvSpPr>
        <p:spPr/>
        <p:txBody>
          <a:bodyPr/>
          <a:p>
            <a:endParaRPr lang="zh-TW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投影片圖像版面配置區 1"/>
          <p:cNvSpPr/>
          <p:nvPr>
            <p:ph type="sldImg" idx="2"/>
          </p:nvPr>
        </p:nvSpPr>
        <p:spPr/>
      </p:sp>
      <p:sp>
        <p:nvSpPr>
          <p:cNvPr id="3" name="文字版面配置區 2"/>
          <p:cNvSpPr/>
          <p:nvPr>
            <p:ph type="body" idx="3"/>
          </p:nvPr>
        </p:nvSpPr>
        <p:spPr/>
        <p:txBody>
          <a:bodyPr/>
          <a:p>
            <a:endParaRPr lang="zh-TW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true" noRot="true" noChangeAspect="true"/>
          </p:cNvSpPr>
          <p:nvPr>
            <p:ph type="sldImg" idx="2"/>
          </p:nvPr>
        </p:nvSpPr>
        <p:spPr/>
      </p:sp>
      <p:sp>
        <p:nvSpPr>
          <p:cNvPr id="3" name="文字版面配置區 2"/>
          <p:cNvSpPr>
            <a:spLocks noGrp="true"/>
          </p:cNvSpPr>
          <p:nvPr>
            <p:ph type="body" idx="3"/>
          </p:nvPr>
        </p:nvSpPr>
        <p:spPr/>
        <p:txBody>
          <a:bodyPr/>
          <a:lstStyle/>
          <a:p>
            <a:endParaRPr lang="zh-TW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投影片圖像版面配置區 1"/>
          <p:cNvSpPr/>
          <p:nvPr>
            <p:ph type="sldImg" idx="2"/>
          </p:nvPr>
        </p:nvSpPr>
        <p:spPr/>
      </p:sp>
      <p:sp>
        <p:nvSpPr>
          <p:cNvPr id="3" name="文字版面配置區 2"/>
          <p:cNvSpPr/>
          <p:nvPr>
            <p:ph type="body" idx="3"/>
          </p:nvPr>
        </p:nvSpPr>
        <p:spPr/>
        <p:txBody>
          <a:bodyPr/>
          <a:p>
            <a:endParaRPr lang="zh-TW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投影片圖像版面配置區 1"/>
          <p:cNvSpPr/>
          <p:nvPr>
            <p:ph type="sldImg" idx="2"/>
          </p:nvPr>
        </p:nvSpPr>
        <p:spPr/>
      </p:sp>
      <p:sp>
        <p:nvSpPr>
          <p:cNvPr id="3" name="文字版面配置區 2"/>
          <p:cNvSpPr/>
          <p:nvPr>
            <p:ph type="body" idx="3"/>
          </p:nvPr>
        </p:nvSpPr>
        <p:spPr/>
        <p:txBody>
          <a:bodyPr/>
          <a:p>
            <a:r>
              <a:rPr lang="zh-TW" altLang="en-US"/>
              <a:t>基於</a:t>
            </a:r>
            <a:endParaRPr lang="zh-TW" altLang="en-US"/>
          </a:p>
          <a:p>
            <a:r>
              <a:rPr lang="zh-TW" altLang="en-US"/>
              <a:t>bi-lstm的Timeline模型（加入了時間敏感度）</a:t>
            </a:r>
            <a:endParaRPr lang="zh-TW" altLang="en-US"/>
          </a:p>
          <a:p>
            <a:r>
              <a:rPr lang="zh-TW" altLang="en-US"/>
              <a:t>TDNN（考慮了時間延遲）</a:t>
            </a:r>
            <a:endParaRPr lang="zh-TW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投影片圖像版面配置區 1"/>
          <p:cNvSpPr/>
          <p:nvPr>
            <p:ph type="sldImg" idx="2"/>
          </p:nvPr>
        </p:nvSpPr>
        <p:spPr/>
      </p:sp>
      <p:sp>
        <p:nvSpPr>
          <p:cNvPr id="3" name="文字版面配置區 2"/>
          <p:cNvSpPr/>
          <p:nvPr>
            <p:ph type="body" idx="3"/>
          </p:nvPr>
        </p:nvSpPr>
        <p:spPr/>
        <p:txBody>
          <a:bodyPr/>
          <a:p>
            <a:r>
              <a:rPr lang="zh-TW" altLang="en-US"/>
              <a:t>針對基因序列的組合去做預測</a:t>
            </a:r>
            <a:r>
              <a:rPr lang="en-US" altLang="zh-TW"/>
              <a:t> </a:t>
            </a:r>
            <a:r>
              <a:rPr lang="zh-TW" altLang="en-US"/>
              <a:t>例如未來哪幾個組合會出現</a:t>
            </a:r>
            <a:r>
              <a:rPr lang="en-US" altLang="zh-TW"/>
              <a:t> </a:t>
            </a:r>
            <a:r>
              <a:rPr lang="zh-TW" altLang="en-US"/>
              <a:t>哪幾個可能不會在出現</a:t>
            </a:r>
            <a:endParaRPr lang="en-US" altLang="zh-TW"/>
          </a:p>
          <a:p>
            <a:endParaRPr lang="en-US" altLang="zh-TW"/>
          </a:p>
          <a:p>
            <a:r>
              <a:rPr lang="en-US" altLang="zh-TW"/>
              <a:t>keyword: genomic, covid-19, LSTM, SARS-CoV-2, sequence, predict</a:t>
            </a:r>
            <a:endParaRPr lang="en-US" altLang="zh-TW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投影片圖像版面配置區 1"/>
          <p:cNvSpPr/>
          <p:nvPr>
            <p:ph type="sldImg" idx="2"/>
          </p:nvPr>
        </p:nvSpPr>
        <p:spPr/>
      </p:sp>
      <p:sp>
        <p:nvSpPr>
          <p:cNvPr id="3" name="文字版面配置區 2"/>
          <p:cNvSpPr/>
          <p:nvPr>
            <p:ph type="body" idx="3"/>
          </p:nvPr>
        </p:nvSpPr>
        <p:spPr/>
        <p:txBody>
          <a:bodyPr/>
          <a:p>
            <a:endParaRPr lang="zh-TW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投影片圖像版面配置區 1"/>
          <p:cNvSpPr/>
          <p:nvPr>
            <p:ph type="sldImg" idx="2"/>
          </p:nvPr>
        </p:nvSpPr>
        <p:spPr/>
      </p:sp>
      <p:sp>
        <p:nvSpPr>
          <p:cNvPr id="3" name="文字版面配置區 2"/>
          <p:cNvSpPr/>
          <p:nvPr>
            <p:ph type="body" idx="3"/>
          </p:nvPr>
        </p:nvSpPr>
        <p:spPr/>
        <p:txBody>
          <a:bodyPr/>
          <a:p>
            <a:r>
              <a:rPr lang="en-US" altLang="zh-TW"/>
              <a:t>384,384</a:t>
            </a:r>
            <a:r>
              <a:rPr lang="en-US" altLang="en-US"/>
              <a:t> </a:t>
            </a:r>
            <a:r>
              <a:rPr lang="zh-TW" altLang="en-US"/>
              <a:t>會導致當前的記憶不足</a:t>
            </a:r>
            <a:endParaRPr lang="zh-TW" altLang="en-US"/>
          </a:p>
          <a:p>
            <a:r>
              <a:rPr lang="zh-TW" altLang="en-US"/>
              <a:t>影像轉換階段會失真</a:t>
            </a:r>
            <a:r>
              <a:rPr lang="en-US" altLang="zh-TW"/>
              <a:t> -</a:t>
            </a:r>
            <a:r>
              <a:rPr lang="en-US" altLang="en-US"/>
              <a:t>&gt; </a:t>
            </a:r>
            <a:r>
              <a:rPr lang="zh-TW" altLang="en-US"/>
              <a:t>在</a:t>
            </a:r>
            <a:r>
              <a:rPr lang="en-US" altLang="zh-TW"/>
              <a:t>dataloader</a:t>
            </a:r>
            <a:r>
              <a:rPr lang="zh-TW" altLang="en-US"/>
              <a:t>裡直接轉換</a:t>
            </a:r>
            <a:endParaRPr lang="zh-TW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投影片圖像版面配置區 1"/>
          <p:cNvSpPr/>
          <p:nvPr>
            <p:ph type="sldImg" idx="2"/>
          </p:nvPr>
        </p:nvSpPr>
        <p:spPr/>
      </p:sp>
      <p:sp>
        <p:nvSpPr>
          <p:cNvPr id="3" name="文字版面配置區 2"/>
          <p:cNvSpPr/>
          <p:nvPr>
            <p:ph type="body" idx="3"/>
          </p:nvPr>
        </p:nvSpPr>
        <p:spPr/>
        <p:txBody>
          <a:bodyPr/>
          <a:p>
            <a:endParaRPr lang="zh-TW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投影片圖像版面配置區 1"/>
          <p:cNvSpPr/>
          <p:nvPr>
            <p:ph type="sldImg" idx="2"/>
          </p:nvPr>
        </p:nvSpPr>
        <p:spPr/>
      </p:sp>
      <p:sp>
        <p:nvSpPr>
          <p:cNvPr id="3" name="文字版面配置區 2"/>
          <p:cNvSpPr/>
          <p:nvPr>
            <p:ph type="body" idx="3"/>
          </p:nvPr>
        </p:nvSpPr>
        <p:spPr/>
        <p:txBody>
          <a:bodyPr/>
          <a:p>
            <a:endParaRPr lang="zh-TW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投影片圖像版面配置區 1"/>
          <p:cNvSpPr/>
          <p:nvPr>
            <p:ph type="sldImg" idx="2"/>
          </p:nvPr>
        </p:nvSpPr>
        <p:spPr/>
      </p:sp>
      <p:sp>
        <p:nvSpPr>
          <p:cNvPr id="3" name="文字版面配置區 2"/>
          <p:cNvSpPr/>
          <p:nvPr>
            <p:ph type="body" idx="3"/>
          </p:nvPr>
        </p:nvSpPr>
        <p:spPr/>
        <p:txBody>
          <a:bodyPr/>
          <a:p>
            <a:endParaRPr lang="zh-TW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投影片圖像版面配置區 1"/>
          <p:cNvSpPr/>
          <p:nvPr>
            <p:ph type="sldImg" idx="2"/>
          </p:nvPr>
        </p:nvSpPr>
        <p:spPr/>
      </p:sp>
      <p:sp>
        <p:nvSpPr>
          <p:cNvPr id="3" name="文字版面配置區 2"/>
          <p:cNvSpPr/>
          <p:nvPr>
            <p:ph type="body" idx="3"/>
          </p:nvPr>
        </p:nvSpPr>
        <p:spPr/>
        <p:txBody>
          <a:bodyPr/>
          <a:p>
            <a:endParaRPr lang="zh-TW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true" noRot="true" noChangeAspect="true"/>
          </p:cNvSpPr>
          <p:nvPr>
            <p:ph type="sldImg" idx="2"/>
          </p:nvPr>
        </p:nvSpPr>
        <p:spPr/>
      </p:sp>
      <p:sp>
        <p:nvSpPr>
          <p:cNvPr id="3" name="文字版面配置區 2"/>
          <p:cNvSpPr>
            <a:spLocks noGrp="true"/>
          </p:cNvSpPr>
          <p:nvPr>
            <p:ph type="body" idx="3"/>
          </p:nvPr>
        </p:nvSpPr>
        <p:spPr/>
        <p:txBody>
          <a:bodyPr/>
          <a:lstStyle/>
          <a:p>
            <a:endParaRPr lang="zh-TW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true" noRot="true" noChangeAspect="true"/>
          </p:cNvSpPr>
          <p:nvPr>
            <p:ph type="sldImg" idx="2"/>
          </p:nvPr>
        </p:nvSpPr>
        <p:spPr/>
      </p:sp>
      <p:sp>
        <p:nvSpPr>
          <p:cNvPr id="3" name="文字版面配置區 2"/>
          <p:cNvSpPr>
            <a:spLocks noGrp="true"/>
          </p:cNvSpPr>
          <p:nvPr>
            <p:ph type="body" idx="3"/>
          </p:nvPr>
        </p:nvSpPr>
        <p:spPr/>
        <p:txBody>
          <a:bodyPr/>
          <a:lstStyle/>
          <a:p>
            <a:r>
              <a:rPr lang="zh-TW" altLang="en-US"/>
              <a:t>整體</a:t>
            </a:r>
            <a:r>
              <a:rPr lang="en-US" altLang="zh-TW"/>
              <a:t>negative</a:t>
            </a:r>
            <a:r>
              <a:rPr lang="zh-TW" altLang="en-US"/>
              <a:t>在</a:t>
            </a:r>
            <a:r>
              <a:rPr lang="en-US" altLang="zh-TW"/>
              <a:t>threshold0.5</a:t>
            </a:r>
            <a:r>
              <a:rPr lang="zh-TW" altLang="en-US"/>
              <a:t>情況下都完全去除</a:t>
            </a:r>
            <a:r>
              <a:rPr lang="en-US" altLang="zh-TW"/>
              <a:t> </a:t>
            </a:r>
            <a:r>
              <a:rPr lang="zh-TW" altLang="en-US"/>
              <a:t>但是</a:t>
            </a:r>
            <a:r>
              <a:rPr lang="en-US" altLang="zh-TW"/>
              <a:t>positive</a:t>
            </a:r>
            <a:r>
              <a:rPr lang="zh-TW" altLang="en-US"/>
              <a:t>被嚴重忽略</a:t>
            </a:r>
            <a:endParaRPr lang="zh-TW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true" noRot="true" noChangeAspect="true"/>
          </p:cNvSpPr>
          <p:nvPr>
            <p:ph type="sldImg" idx="2"/>
          </p:nvPr>
        </p:nvSpPr>
        <p:spPr/>
      </p:sp>
      <p:sp>
        <p:nvSpPr>
          <p:cNvPr id="3" name="文字版面配置區 2"/>
          <p:cNvSpPr>
            <a:spLocks noGrp="true"/>
          </p:cNvSpPr>
          <p:nvPr>
            <p:ph type="body" idx="3"/>
          </p:nvPr>
        </p:nvSpPr>
        <p:spPr/>
        <p:txBody>
          <a:bodyPr/>
          <a:lstStyle/>
          <a:p>
            <a:endParaRPr lang="zh-TW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true" noRot="true" noChangeAspect="true"/>
          </p:cNvSpPr>
          <p:nvPr>
            <p:ph type="sldImg" idx="2"/>
          </p:nvPr>
        </p:nvSpPr>
        <p:spPr/>
      </p:sp>
      <p:sp>
        <p:nvSpPr>
          <p:cNvPr id="3" name="文字版面配置區 2"/>
          <p:cNvSpPr>
            <a:spLocks noGrp="true"/>
          </p:cNvSpPr>
          <p:nvPr>
            <p:ph type="body" idx="3"/>
          </p:nvPr>
        </p:nvSpPr>
        <p:spPr/>
        <p:txBody>
          <a:bodyPr/>
          <a:lstStyle/>
          <a:p>
            <a:endParaRPr lang="zh-TW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Title Slide">
    <p:bg>
      <p:bgPr>
        <a:gradFill rotWithShape="false">
          <a:gsLst>
            <a:gs pos="0">
              <a:schemeClr val="folHlink"/>
            </a:gs>
            <a:gs pos="100000">
              <a:schemeClr val="bg1"/>
            </a:gs>
          </a:gsLst>
          <a:lin ang="5400000" scaled="true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0" name="Group 2"/>
          <p:cNvGrpSpPr>
            <a:grpSpLocks noChangeAspect="true"/>
          </p:cNvGrpSpPr>
          <p:nvPr/>
        </p:nvGrpSpPr>
        <p:grpSpPr>
          <a:xfrm>
            <a:off x="2256367" y="4411663"/>
            <a:ext cx="2489200" cy="2330450"/>
            <a:chOff x="0" y="0"/>
            <a:chExt cx="1188" cy="1367"/>
          </a:xfrm>
        </p:grpSpPr>
        <p:sp>
          <p:nvSpPr>
            <p:cNvPr id="2057" name="未知"/>
            <p:cNvSpPr>
              <a:spLocks noChangeAspect="true"/>
            </p:cNvSpPr>
            <p:nvPr/>
          </p:nvSpPr>
          <p:spPr>
            <a:xfrm>
              <a:off x="698" y="345"/>
              <a:ext cx="490" cy="530"/>
            </a:xfrm>
            <a:custGeom>
              <a:avLst/>
              <a:gdLst/>
              <a:ahLst/>
              <a:cxnLst>
                <a:cxn ang="0">
                  <a:pos x="163" y="127"/>
                </a:cxn>
                <a:cxn ang="0">
                  <a:pos x="168" y="70"/>
                </a:cxn>
                <a:cxn ang="0">
                  <a:pos x="179" y="38"/>
                </a:cxn>
                <a:cxn ang="0">
                  <a:pos x="191" y="18"/>
                </a:cxn>
                <a:cxn ang="0">
                  <a:pos x="204" y="0"/>
                </a:cxn>
                <a:cxn ang="0">
                  <a:pos x="184" y="18"/>
                </a:cxn>
                <a:cxn ang="0">
                  <a:pos x="157" y="54"/>
                </a:cxn>
                <a:cxn ang="0">
                  <a:pos x="127" y="100"/>
                </a:cxn>
                <a:cxn ang="0">
                  <a:pos x="100" y="111"/>
                </a:cxn>
                <a:cxn ang="0">
                  <a:pos x="63" y="91"/>
                </a:cxn>
                <a:cxn ang="0">
                  <a:pos x="25" y="63"/>
                </a:cxn>
                <a:cxn ang="0">
                  <a:pos x="2" y="52"/>
                </a:cxn>
                <a:cxn ang="0">
                  <a:pos x="7" y="66"/>
                </a:cxn>
                <a:cxn ang="0">
                  <a:pos x="41" y="102"/>
                </a:cxn>
                <a:cxn ang="0">
                  <a:pos x="79" y="129"/>
                </a:cxn>
                <a:cxn ang="0">
                  <a:pos x="111" y="154"/>
                </a:cxn>
                <a:cxn ang="0">
                  <a:pos x="132" y="211"/>
                </a:cxn>
                <a:cxn ang="0">
                  <a:pos x="152" y="283"/>
                </a:cxn>
                <a:cxn ang="0">
                  <a:pos x="184" y="360"/>
                </a:cxn>
                <a:cxn ang="0">
                  <a:pos x="222" y="433"/>
                </a:cxn>
                <a:cxn ang="0">
                  <a:pos x="277" y="491"/>
                </a:cxn>
                <a:cxn ang="0">
                  <a:pos x="352" y="528"/>
                </a:cxn>
                <a:cxn ang="0">
                  <a:pos x="413" y="523"/>
                </a:cxn>
                <a:cxn ang="0">
                  <a:pos x="456" y="496"/>
                </a:cxn>
                <a:cxn ang="0">
                  <a:pos x="481" y="444"/>
                </a:cxn>
                <a:cxn ang="0">
                  <a:pos x="490" y="376"/>
                </a:cxn>
                <a:cxn ang="0">
                  <a:pos x="483" y="308"/>
                </a:cxn>
                <a:cxn ang="0">
                  <a:pos x="472" y="272"/>
                </a:cxn>
                <a:cxn ang="0">
                  <a:pos x="456" y="229"/>
                </a:cxn>
                <a:cxn ang="0">
                  <a:pos x="438" y="186"/>
                </a:cxn>
                <a:cxn ang="0">
                  <a:pos x="415" y="143"/>
                </a:cxn>
                <a:cxn ang="0">
                  <a:pos x="388" y="102"/>
                </a:cxn>
                <a:cxn ang="0">
                  <a:pos x="386" y="102"/>
                </a:cxn>
                <a:cxn ang="0">
                  <a:pos x="408" y="145"/>
                </a:cxn>
                <a:cxn ang="0">
                  <a:pos x="433" y="190"/>
                </a:cxn>
                <a:cxn ang="0">
                  <a:pos x="463" y="281"/>
                </a:cxn>
                <a:cxn ang="0">
                  <a:pos x="467" y="374"/>
                </a:cxn>
                <a:cxn ang="0">
                  <a:pos x="449" y="451"/>
                </a:cxn>
                <a:cxn ang="0">
                  <a:pos x="402" y="485"/>
                </a:cxn>
                <a:cxn ang="0">
                  <a:pos x="324" y="462"/>
                </a:cxn>
                <a:cxn ang="0">
                  <a:pos x="290" y="433"/>
                </a:cxn>
                <a:cxn ang="0">
                  <a:pos x="265" y="403"/>
                </a:cxn>
                <a:cxn ang="0">
                  <a:pos x="243" y="369"/>
                </a:cxn>
                <a:cxn ang="0">
                  <a:pos x="225" y="337"/>
                </a:cxn>
                <a:cxn ang="0">
                  <a:pos x="211" y="306"/>
                </a:cxn>
                <a:cxn ang="0">
                  <a:pos x="204" y="281"/>
                </a:cxn>
                <a:cxn ang="0">
                  <a:pos x="186" y="240"/>
                </a:cxn>
                <a:cxn ang="0">
                  <a:pos x="177" y="208"/>
                </a:cxn>
                <a:cxn ang="0">
                  <a:pos x="177" y="199"/>
                </a:cxn>
                <a:cxn ang="0">
                  <a:pos x="193" y="208"/>
                </a:cxn>
                <a:cxn ang="0">
                  <a:pos x="227" y="240"/>
                </a:cxn>
                <a:cxn ang="0">
                  <a:pos x="247" y="249"/>
                </a:cxn>
                <a:cxn ang="0">
                  <a:pos x="238" y="217"/>
                </a:cxn>
                <a:cxn ang="0">
                  <a:pos x="202" y="190"/>
                </a:cxn>
              </a:cxnLst>
              <a:rect l="0" t="0" r="0" b="0"/>
              <a:pathLst>
                <a:path w="21600" h="21600">
                  <a:moveTo>
                    <a:pt x="7799" y="6830"/>
                  </a:moveTo>
                  <a:lnTo>
                    <a:pt x="7499" y="6645"/>
                  </a:lnTo>
                  <a:lnTo>
                    <a:pt x="7399" y="6276"/>
                  </a:lnTo>
                  <a:lnTo>
                    <a:pt x="7299" y="5999"/>
                  </a:lnTo>
                  <a:lnTo>
                    <a:pt x="7299" y="5630"/>
                  </a:lnTo>
                  <a:lnTo>
                    <a:pt x="7199" y="5168"/>
                  </a:lnTo>
                  <a:lnTo>
                    <a:pt x="7199" y="4799"/>
                  </a:lnTo>
                  <a:lnTo>
                    <a:pt x="7199" y="4430"/>
                  </a:lnTo>
                  <a:lnTo>
                    <a:pt x="7299" y="4061"/>
                  </a:lnTo>
                  <a:lnTo>
                    <a:pt x="7399" y="3599"/>
                  </a:lnTo>
                  <a:lnTo>
                    <a:pt x="7399" y="3230"/>
                  </a:lnTo>
                  <a:lnTo>
                    <a:pt x="7399" y="2861"/>
                  </a:lnTo>
                  <a:lnTo>
                    <a:pt x="7499" y="2584"/>
                  </a:lnTo>
                  <a:lnTo>
                    <a:pt x="7599" y="2215"/>
                  </a:lnTo>
                  <a:lnTo>
                    <a:pt x="7699" y="2030"/>
                  </a:lnTo>
                  <a:lnTo>
                    <a:pt x="7799" y="1846"/>
                  </a:lnTo>
                  <a:lnTo>
                    <a:pt x="7799" y="1661"/>
                  </a:lnTo>
                  <a:lnTo>
                    <a:pt x="7899" y="1569"/>
                  </a:lnTo>
                  <a:lnTo>
                    <a:pt x="7999" y="1476"/>
                  </a:lnTo>
                  <a:lnTo>
                    <a:pt x="7999" y="1199"/>
                  </a:lnTo>
                  <a:lnTo>
                    <a:pt x="8199" y="1107"/>
                  </a:lnTo>
                  <a:lnTo>
                    <a:pt x="8299" y="1015"/>
                  </a:lnTo>
                  <a:lnTo>
                    <a:pt x="8499" y="830"/>
                  </a:lnTo>
                  <a:lnTo>
                    <a:pt x="8399" y="738"/>
                  </a:lnTo>
                  <a:lnTo>
                    <a:pt x="8599" y="553"/>
                  </a:lnTo>
                  <a:lnTo>
                    <a:pt x="8599" y="369"/>
                  </a:lnTo>
                  <a:lnTo>
                    <a:pt x="8799" y="276"/>
                  </a:lnTo>
                  <a:lnTo>
                    <a:pt x="8899" y="92"/>
                  </a:lnTo>
                  <a:lnTo>
                    <a:pt x="8999" y="0"/>
                  </a:lnTo>
                  <a:lnTo>
                    <a:pt x="8999" y="0"/>
                  </a:lnTo>
                  <a:lnTo>
                    <a:pt x="8999" y="0"/>
                  </a:lnTo>
                  <a:lnTo>
                    <a:pt x="8999" y="0"/>
                  </a:lnTo>
                  <a:lnTo>
                    <a:pt x="8899" y="0"/>
                  </a:lnTo>
                  <a:lnTo>
                    <a:pt x="8599" y="276"/>
                  </a:lnTo>
                  <a:lnTo>
                    <a:pt x="8399" y="553"/>
                  </a:lnTo>
                  <a:lnTo>
                    <a:pt x="8100" y="738"/>
                  </a:lnTo>
                  <a:lnTo>
                    <a:pt x="7899" y="1015"/>
                  </a:lnTo>
                  <a:lnTo>
                    <a:pt x="7699" y="1107"/>
                  </a:lnTo>
                  <a:lnTo>
                    <a:pt x="7399" y="1384"/>
                  </a:lnTo>
                  <a:lnTo>
                    <a:pt x="7199" y="1661"/>
                  </a:lnTo>
                  <a:lnTo>
                    <a:pt x="7099" y="1938"/>
                  </a:lnTo>
                  <a:lnTo>
                    <a:pt x="6899" y="2215"/>
                  </a:lnTo>
                  <a:lnTo>
                    <a:pt x="6699" y="2492"/>
                  </a:lnTo>
                  <a:lnTo>
                    <a:pt x="6499" y="2769"/>
                  </a:lnTo>
                  <a:lnTo>
                    <a:pt x="6299" y="3046"/>
                  </a:lnTo>
                  <a:lnTo>
                    <a:pt x="6099" y="3322"/>
                  </a:lnTo>
                  <a:lnTo>
                    <a:pt x="5699" y="3784"/>
                  </a:lnTo>
                  <a:lnTo>
                    <a:pt x="5599" y="4061"/>
                  </a:lnTo>
                  <a:lnTo>
                    <a:pt x="5299" y="4430"/>
                  </a:lnTo>
                  <a:lnTo>
                    <a:pt x="5099" y="4522"/>
                  </a:lnTo>
                  <a:lnTo>
                    <a:pt x="4999" y="4615"/>
                  </a:lnTo>
                  <a:lnTo>
                    <a:pt x="4799" y="4615"/>
                  </a:lnTo>
                  <a:lnTo>
                    <a:pt x="4699" y="4522"/>
                  </a:lnTo>
                  <a:lnTo>
                    <a:pt x="4399" y="4522"/>
                  </a:lnTo>
                  <a:lnTo>
                    <a:pt x="4099" y="4338"/>
                  </a:lnTo>
                  <a:lnTo>
                    <a:pt x="3999" y="4338"/>
                  </a:lnTo>
                  <a:lnTo>
                    <a:pt x="3699" y="4061"/>
                  </a:lnTo>
                  <a:lnTo>
                    <a:pt x="3399" y="3968"/>
                  </a:lnTo>
                  <a:lnTo>
                    <a:pt x="3099" y="3784"/>
                  </a:lnTo>
                  <a:lnTo>
                    <a:pt x="2799" y="3692"/>
                  </a:lnTo>
                  <a:lnTo>
                    <a:pt x="2399" y="3599"/>
                  </a:lnTo>
                  <a:lnTo>
                    <a:pt x="2299" y="3322"/>
                  </a:lnTo>
                  <a:lnTo>
                    <a:pt x="1899" y="3230"/>
                  </a:lnTo>
                  <a:lnTo>
                    <a:pt x="1699" y="2953"/>
                  </a:lnTo>
                  <a:lnTo>
                    <a:pt x="1299" y="2861"/>
                  </a:lnTo>
                  <a:lnTo>
                    <a:pt x="1099" y="2584"/>
                  </a:lnTo>
                  <a:lnTo>
                    <a:pt x="799" y="2492"/>
                  </a:lnTo>
                  <a:lnTo>
                    <a:pt x="499" y="2399"/>
                  </a:lnTo>
                  <a:lnTo>
                    <a:pt x="399" y="2399"/>
                  </a:lnTo>
                  <a:lnTo>
                    <a:pt x="299" y="2215"/>
                  </a:lnTo>
                  <a:lnTo>
                    <a:pt x="199" y="2122"/>
                  </a:lnTo>
                  <a:lnTo>
                    <a:pt x="99" y="2122"/>
                  </a:lnTo>
                  <a:lnTo>
                    <a:pt x="0" y="2122"/>
                  </a:lnTo>
                  <a:lnTo>
                    <a:pt x="0" y="2122"/>
                  </a:lnTo>
                  <a:lnTo>
                    <a:pt x="0" y="2215"/>
                  </a:lnTo>
                  <a:lnTo>
                    <a:pt x="0" y="2399"/>
                  </a:lnTo>
                  <a:lnTo>
                    <a:pt x="199" y="2584"/>
                  </a:lnTo>
                  <a:lnTo>
                    <a:pt x="299" y="2676"/>
                  </a:lnTo>
                  <a:lnTo>
                    <a:pt x="499" y="3046"/>
                  </a:lnTo>
                  <a:lnTo>
                    <a:pt x="699" y="3322"/>
                  </a:lnTo>
                  <a:lnTo>
                    <a:pt x="1099" y="3692"/>
                  </a:lnTo>
                  <a:lnTo>
                    <a:pt x="1299" y="3876"/>
                  </a:lnTo>
                  <a:lnTo>
                    <a:pt x="1499" y="4061"/>
                  </a:lnTo>
                  <a:lnTo>
                    <a:pt x="1799" y="4153"/>
                  </a:lnTo>
                  <a:lnTo>
                    <a:pt x="2099" y="4430"/>
                  </a:lnTo>
                  <a:lnTo>
                    <a:pt x="2299" y="4522"/>
                  </a:lnTo>
                  <a:lnTo>
                    <a:pt x="2599" y="4799"/>
                  </a:lnTo>
                  <a:lnTo>
                    <a:pt x="2899" y="4892"/>
                  </a:lnTo>
                  <a:lnTo>
                    <a:pt x="3299" y="5076"/>
                  </a:lnTo>
                  <a:lnTo>
                    <a:pt x="3499" y="5261"/>
                  </a:lnTo>
                  <a:lnTo>
                    <a:pt x="3899" y="5353"/>
                  </a:lnTo>
                  <a:lnTo>
                    <a:pt x="4099" y="5630"/>
                  </a:lnTo>
                  <a:lnTo>
                    <a:pt x="4499" y="5722"/>
                  </a:lnTo>
                  <a:lnTo>
                    <a:pt x="4599" y="5999"/>
                  </a:lnTo>
                  <a:lnTo>
                    <a:pt x="4799" y="6092"/>
                  </a:lnTo>
                  <a:lnTo>
                    <a:pt x="4899" y="6276"/>
                  </a:lnTo>
                  <a:lnTo>
                    <a:pt x="4999" y="6461"/>
                  </a:lnTo>
                  <a:lnTo>
                    <a:pt x="5199" y="6830"/>
                  </a:lnTo>
                  <a:lnTo>
                    <a:pt x="5299" y="7292"/>
                  </a:lnTo>
                  <a:lnTo>
                    <a:pt x="5499" y="7661"/>
                  </a:lnTo>
                  <a:lnTo>
                    <a:pt x="5599" y="8123"/>
                  </a:lnTo>
                  <a:lnTo>
                    <a:pt x="5799" y="8584"/>
                  </a:lnTo>
                  <a:lnTo>
                    <a:pt x="5999" y="9138"/>
                  </a:lnTo>
                  <a:lnTo>
                    <a:pt x="6199" y="9507"/>
                  </a:lnTo>
                  <a:lnTo>
                    <a:pt x="6299" y="10061"/>
                  </a:lnTo>
                  <a:lnTo>
                    <a:pt x="6499" y="10615"/>
                  </a:lnTo>
                  <a:lnTo>
                    <a:pt x="6599" y="11076"/>
                  </a:lnTo>
                  <a:lnTo>
                    <a:pt x="6699" y="11538"/>
                  </a:lnTo>
                  <a:lnTo>
                    <a:pt x="6999" y="12091"/>
                  </a:lnTo>
                  <a:lnTo>
                    <a:pt x="7199" y="12553"/>
                  </a:lnTo>
                  <a:lnTo>
                    <a:pt x="7399" y="13107"/>
                  </a:lnTo>
                  <a:lnTo>
                    <a:pt x="7599" y="13661"/>
                  </a:lnTo>
                  <a:lnTo>
                    <a:pt x="7799" y="14122"/>
                  </a:lnTo>
                  <a:lnTo>
                    <a:pt x="8100" y="14676"/>
                  </a:lnTo>
                  <a:lnTo>
                    <a:pt x="8299" y="15138"/>
                  </a:lnTo>
                  <a:lnTo>
                    <a:pt x="8499" y="15692"/>
                  </a:lnTo>
                  <a:lnTo>
                    <a:pt x="8699" y="16246"/>
                  </a:lnTo>
                  <a:lnTo>
                    <a:pt x="8999" y="16615"/>
                  </a:lnTo>
                  <a:lnTo>
                    <a:pt x="9399" y="17168"/>
                  </a:lnTo>
                  <a:lnTo>
                    <a:pt x="9799" y="17630"/>
                  </a:lnTo>
                  <a:lnTo>
                    <a:pt x="10199" y="17999"/>
                  </a:lnTo>
                  <a:lnTo>
                    <a:pt x="10599" y="18461"/>
                  </a:lnTo>
                  <a:lnTo>
                    <a:pt x="10999" y="18923"/>
                  </a:lnTo>
                  <a:lnTo>
                    <a:pt x="11299" y="19292"/>
                  </a:lnTo>
                  <a:lnTo>
                    <a:pt x="11699" y="19661"/>
                  </a:lnTo>
                  <a:lnTo>
                    <a:pt x="12199" y="20030"/>
                  </a:lnTo>
                  <a:lnTo>
                    <a:pt x="12799" y="20399"/>
                  </a:lnTo>
                  <a:lnTo>
                    <a:pt x="13199" y="20584"/>
                  </a:lnTo>
                  <a:lnTo>
                    <a:pt x="13799" y="20953"/>
                  </a:lnTo>
                  <a:lnTo>
                    <a:pt x="14499" y="21138"/>
                  </a:lnTo>
                  <a:lnTo>
                    <a:pt x="14899" y="21322"/>
                  </a:lnTo>
                  <a:lnTo>
                    <a:pt x="15499" y="21507"/>
                  </a:lnTo>
                  <a:lnTo>
                    <a:pt x="15999" y="21600"/>
                  </a:lnTo>
                  <a:lnTo>
                    <a:pt x="16499" y="21507"/>
                  </a:lnTo>
                  <a:lnTo>
                    <a:pt x="16799" y="21600"/>
                  </a:lnTo>
                  <a:lnTo>
                    <a:pt x="17299" y="21600"/>
                  </a:lnTo>
                  <a:lnTo>
                    <a:pt x="17699" y="21507"/>
                  </a:lnTo>
                  <a:lnTo>
                    <a:pt x="18199" y="21322"/>
                  </a:lnTo>
                  <a:lnTo>
                    <a:pt x="18499" y="21230"/>
                  </a:lnTo>
                  <a:lnTo>
                    <a:pt x="18900" y="21045"/>
                  </a:lnTo>
                  <a:lnTo>
                    <a:pt x="19199" y="20953"/>
                  </a:lnTo>
                  <a:lnTo>
                    <a:pt x="19599" y="20769"/>
                  </a:lnTo>
                  <a:lnTo>
                    <a:pt x="19699" y="20399"/>
                  </a:lnTo>
                  <a:lnTo>
                    <a:pt x="20099" y="20215"/>
                  </a:lnTo>
                  <a:lnTo>
                    <a:pt x="20299" y="19845"/>
                  </a:lnTo>
                  <a:lnTo>
                    <a:pt x="20499" y="19569"/>
                  </a:lnTo>
                  <a:lnTo>
                    <a:pt x="20799" y="19199"/>
                  </a:lnTo>
                  <a:lnTo>
                    <a:pt x="20999" y="18830"/>
                  </a:lnTo>
                  <a:lnTo>
                    <a:pt x="20999" y="18461"/>
                  </a:lnTo>
                  <a:lnTo>
                    <a:pt x="21199" y="18092"/>
                  </a:lnTo>
                  <a:lnTo>
                    <a:pt x="21299" y="17630"/>
                  </a:lnTo>
                  <a:lnTo>
                    <a:pt x="21499" y="17261"/>
                  </a:lnTo>
                  <a:lnTo>
                    <a:pt x="21499" y="16799"/>
                  </a:lnTo>
                  <a:lnTo>
                    <a:pt x="21499" y="16338"/>
                  </a:lnTo>
                  <a:lnTo>
                    <a:pt x="21600" y="15784"/>
                  </a:lnTo>
                  <a:lnTo>
                    <a:pt x="21600" y="15322"/>
                  </a:lnTo>
                  <a:lnTo>
                    <a:pt x="21600" y="14861"/>
                  </a:lnTo>
                  <a:lnTo>
                    <a:pt x="21600" y="14307"/>
                  </a:lnTo>
                  <a:lnTo>
                    <a:pt x="21499" y="13846"/>
                  </a:lnTo>
                  <a:lnTo>
                    <a:pt x="21399" y="13292"/>
                  </a:lnTo>
                  <a:lnTo>
                    <a:pt x="21299" y="12738"/>
                  </a:lnTo>
                  <a:lnTo>
                    <a:pt x="21299" y="12553"/>
                  </a:lnTo>
                  <a:lnTo>
                    <a:pt x="21099" y="12369"/>
                  </a:lnTo>
                  <a:lnTo>
                    <a:pt x="21099" y="12091"/>
                  </a:lnTo>
                  <a:lnTo>
                    <a:pt x="20999" y="11815"/>
                  </a:lnTo>
                  <a:lnTo>
                    <a:pt x="20899" y="11538"/>
                  </a:lnTo>
                  <a:lnTo>
                    <a:pt x="20899" y="11169"/>
                  </a:lnTo>
                  <a:lnTo>
                    <a:pt x="20799" y="11076"/>
                  </a:lnTo>
                  <a:lnTo>
                    <a:pt x="20699" y="10800"/>
                  </a:lnTo>
                  <a:lnTo>
                    <a:pt x="20599" y="10430"/>
                  </a:lnTo>
                  <a:lnTo>
                    <a:pt x="20499" y="10153"/>
                  </a:lnTo>
                  <a:lnTo>
                    <a:pt x="20399" y="9969"/>
                  </a:lnTo>
                  <a:lnTo>
                    <a:pt x="20299" y="9692"/>
                  </a:lnTo>
                  <a:lnTo>
                    <a:pt x="20099" y="9322"/>
                  </a:lnTo>
                  <a:lnTo>
                    <a:pt x="20099" y="9045"/>
                  </a:lnTo>
                  <a:lnTo>
                    <a:pt x="19899" y="8676"/>
                  </a:lnTo>
                  <a:lnTo>
                    <a:pt x="19699" y="8492"/>
                  </a:lnTo>
                  <a:lnTo>
                    <a:pt x="19599" y="8215"/>
                  </a:lnTo>
                  <a:lnTo>
                    <a:pt x="19499" y="7938"/>
                  </a:lnTo>
                  <a:lnTo>
                    <a:pt x="19299" y="7569"/>
                  </a:lnTo>
                  <a:lnTo>
                    <a:pt x="19099" y="7384"/>
                  </a:lnTo>
                  <a:lnTo>
                    <a:pt x="18999" y="7015"/>
                  </a:lnTo>
                  <a:lnTo>
                    <a:pt x="18799" y="6738"/>
                  </a:lnTo>
                  <a:lnTo>
                    <a:pt x="18599" y="6461"/>
                  </a:lnTo>
                  <a:lnTo>
                    <a:pt x="18499" y="6184"/>
                  </a:lnTo>
                  <a:lnTo>
                    <a:pt x="18299" y="5815"/>
                  </a:lnTo>
                  <a:lnTo>
                    <a:pt x="17999" y="5538"/>
                  </a:lnTo>
                  <a:lnTo>
                    <a:pt x="17899" y="5353"/>
                  </a:lnTo>
                  <a:lnTo>
                    <a:pt x="17699" y="4984"/>
                  </a:lnTo>
                  <a:lnTo>
                    <a:pt x="17499" y="4707"/>
                  </a:lnTo>
                  <a:lnTo>
                    <a:pt x="17199" y="4430"/>
                  </a:lnTo>
                  <a:lnTo>
                    <a:pt x="17099" y="4153"/>
                  </a:lnTo>
                  <a:lnTo>
                    <a:pt x="16799" y="3968"/>
                  </a:lnTo>
                  <a:lnTo>
                    <a:pt x="16699" y="3876"/>
                  </a:lnTo>
                  <a:lnTo>
                    <a:pt x="16699" y="3876"/>
                  </a:lnTo>
                  <a:lnTo>
                    <a:pt x="16699" y="3968"/>
                  </a:lnTo>
                  <a:lnTo>
                    <a:pt x="16899" y="4153"/>
                  </a:lnTo>
                  <a:lnTo>
                    <a:pt x="16999" y="4153"/>
                  </a:lnTo>
                  <a:lnTo>
                    <a:pt x="17099" y="4430"/>
                  </a:lnTo>
                  <a:lnTo>
                    <a:pt x="17299" y="4707"/>
                  </a:lnTo>
                  <a:lnTo>
                    <a:pt x="17499" y="4984"/>
                  </a:lnTo>
                  <a:lnTo>
                    <a:pt x="17599" y="5261"/>
                  </a:lnTo>
                  <a:lnTo>
                    <a:pt x="17799" y="5538"/>
                  </a:lnTo>
                  <a:lnTo>
                    <a:pt x="17999" y="5907"/>
                  </a:lnTo>
                  <a:lnTo>
                    <a:pt x="18199" y="6184"/>
                  </a:lnTo>
                  <a:lnTo>
                    <a:pt x="18399" y="6553"/>
                  </a:lnTo>
                  <a:lnTo>
                    <a:pt x="18599" y="6830"/>
                  </a:lnTo>
                  <a:lnTo>
                    <a:pt x="18699" y="7015"/>
                  </a:lnTo>
                  <a:lnTo>
                    <a:pt x="18799" y="7199"/>
                  </a:lnTo>
                  <a:lnTo>
                    <a:pt x="19099" y="7753"/>
                  </a:lnTo>
                  <a:lnTo>
                    <a:pt x="19399" y="8307"/>
                  </a:lnTo>
                  <a:lnTo>
                    <a:pt x="19699" y="8953"/>
                  </a:lnTo>
                  <a:lnTo>
                    <a:pt x="19999" y="9599"/>
                  </a:lnTo>
                  <a:lnTo>
                    <a:pt x="20099" y="10153"/>
                  </a:lnTo>
                  <a:lnTo>
                    <a:pt x="20299" y="10892"/>
                  </a:lnTo>
                  <a:lnTo>
                    <a:pt x="20399" y="11445"/>
                  </a:lnTo>
                  <a:lnTo>
                    <a:pt x="20599" y="12091"/>
                  </a:lnTo>
                  <a:lnTo>
                    <a:pt x="20599" y="12738"/>
                  </a:lnTo>
                  <a:lnTo>
                    <a:pt x="20699" y="13384"/>
                  </a:lnTo>
                  <a:lnTo>
                    <a:pt x="20699" y="14122"/>
                  </a:lnTo>
                  <a:lnTo>
                    <a:pt x="20599" y="14584"/>
                  </a:lnTo>
                  <a:lnTo>
                    <a:pt x="20599" y="15230"/>
                  </a:lnTo>
                  <a:lnTo>
                    <a:pt x="20499" y="15876"/>
                  </a:lnTo>
                  <a:lnTo>
                    <a:pt x="20399" y="16430"/>
                  </a:lnTo>
                  <a:lnTo>
                    <a:pt x="20399" y="16984"/>
                  </a:lnTo>
                  <a:lnTo>
                    <a:pt x="20199" y="17538"/>
                  </a:lnTo>
                  <a:lnTo>
                    <a:pt x="19999" y="17907"/>
                  </a:lnTo>
                  <a:lnTo>
                    <a:pt x="19799" y="18369"/>
                  </a:lnTo>
                  <a:lnTo>
                    <a:pt x="19499" y="18830"/>
                  </a:lnTo>
                  <a:lnTo>
                    <a:pt x="19199" y="19107"/>
                  </a:lnTo>
                  <a:lnTo>
                    <a:pt x="18900" y="19384"/>
                  </a:lnTo>
                  <a:lnTo>
                    <a:pt x="18499" y="19569"/>
                  </a:lnTo>
                  <a:lnTo>
                    <a:pt x="17999" y="19753"/>
                  </a:lnTo>
                  <a:lnTo>
                    <a:pt x="17699" y="19753"/>
                  </a:lnTo>
                  <a:lnTo>
                    <a:pt x="17199" y="19845"/>
                  </a:lnTo>
                  <a:lnTo>
                    <a:pt x="16699" y="19845"/>
                  </a:lnTo>
                  <a:lnTo>
                    <a:pt x="16200" y="19845"/>
                  </a:lnTo>
                  <a:lnTo>
                    <a:pt x="15599" y="19569"/>
                  </a:lnTo>
                  <a:lnTo>
                    <a:pt x="14999" y="19292"/>
                  </a:lnTo>
                  <a:lnTo>
                    <a:pt x="14299" y="18830"/>
                  </a:lnTo>
                  <a:lnTo>
                    <a:pt x="13699" y="18553"/>
                  </a:lnTo>
                  <a:lnTo>
                    <a:pt x="13500" y="18369"/>
                  </a:lnTo>
                  <a:lnTo>
                    <a:pt x="13299" y="18184"/>
                  </a:lnTo>
                  <a:lnTo>
                    <a:pt x="13099" y="18092"/>
                  </a:lnTo>
                  <a:lnTo>
                    <a:pt x="12899" y="17815"/>
                  </a:lnTo>
                  <a:lnTo>
                    <a:pt x="12799" y="17630"/>
                  </a:lnTo>
                  <a:lnTo>
                    <a:pt x="12499" y="17538"/>
                  </a:lnTo>
                  <a:lnTo>
                    <a:pt x="12399" y="17353"/>
                  </a:lnTo>
                  <a:lnTo>
                    <a:pt x="12199" y="17076"/>
                  </a:lnTo>
                  <a:lnTo>
                    <a:pt x="12099" y="16984"/>
                  </a:lnTo>
                  <a:lnTo>
                    <a:pt x="11899" y="16707"/>
                  </a:lnTo>
                  <a:lnTo>
                    <a:pt x="11699" y="16430"/>
                  </a:lnTo>
                  <a:lnTo>
                    <a:pt x="11499" y="16246"/>
                  </a:lnTo>
                  <a:lnTo>
                    <a:pt x="11499" y="16061"/>
                  </a:lnTo>
                  <a:lnTo>
                    <a:pt x="11299" y="15784"/>
                  </a:lnTo>
                  <a:lnTo>
                    <a:pt x="11099" y="15507"/>
                  </a:lnTo>
                  <a:lnTo>
                    <a:pt x="10999" y="15322"/>
                  </a:lnTo>
                  <a:lnTo>
                    <a:pt x="10699" y="15046"/>
                  </a:lnTo>
                  <a:lnTo>
                    <a:pt x="10599" y="14768"/>
                  </a:lnTo>
                  <a:lnTo>
                    <a:pt x="10399" y="14676"/>
                  </a:lnTo>
                  <a:lnTo>
                    <a:pt x="10299" y="14399"/>
                  </a:lnTo>
                  <a:lnTo>
                    <a:pt x="10199" y="14122"/>
                  </a:lnTo>
                  <a:lnTo>
                    <a:pt x="10099" y="13938"/>
                  </a:lnTo>
                  <a:lnTo>
                    <a:pt x="9899" y="13753"/>
                  </a:lnTo>
                  <a:lnTo>
                    <a:pt x="9699" y="13476"/>
                  </a:lnTo>
                  <a:lnTo>
                    <a:pt x="9699" y="13292"/>
                  </a:lnTo>
                  <a:lnTo>
                    <a:pt x="9699" y="13107"/>
                  </a:lnTo>
                  <a:lnTo>
                    <a:pt x="9499" y="12830"/>
                  </a:lnTo>
                  <a:lnTo>
                    <a:pt x="9499" y="12646"/>
                  </a:lnTo>
                  <a:lnTo>
                    <a:pt x="9299" y="12461"/>
                  </a:lnTo>
                  <a:lnTo>
                    <a:pt x="9299" y="12276"/>
                  </a:lnTo>
                  <a:lnTo>
                    <a:pt x="9199" y="12091"/>
                  </a:lnTo>
                  <a:lnTo>
                    <a:pt x="9099" y="11907"/>
                  </a:lnTo>
                  <a:lnTo>
                    <a:pt x="8999" y="11815"/>
                  </a:lnTo>
                  <a:lnTo>
                    <a:pt x="8999" y="11630"/>
                  </a:lnTo>
                  <a:lnTo>
                    <a:pt x="8999" y="11445"/>
                  </a:lnTo>
                  <a:lnTo>
                    <a:pt x="8799" y="11169"/>
                  </a:lnTo>
                  <a:lnTo>
                    <a:pt x="8599" y="10984"/>
                  </a:lnTo>
                  <a:lnTo>
                    <a:pt x="8499" y="10615"/>
                  </a:lnTo>
                  <a:lnTo>
                    <a:pt x="8399" y="10430"/>
                  </a:lnTo>
                  <a:lnTo>
                    <a:pt x="8299" y="10061"/>
                  </a:lnTo>
                  <a:lnTo>
                    <a:pt x="8199" y="9784"/>
                  </a:lnTo>
                  <a:lnTo>
                    <a:pt x="8100" y="9415"/>
                  </a:lnTo>
                  <a:lnTo>
                    <a:pt x="7999" y="9138"/>
                  </a:lnTo>
                  <a:lnTo>
                    <a:pt x="7999" y="8953"/>
                  </a:lnTo>
                  <a:lnTo>
                    <a:pt x="7899" y="8676"/>
                  </a:lnTo>
                  <a:lnTo>
                    <a:pt x="7899" y="8584"/>
                  </a:lnTo>
                  <a:lnTo>
                    <a:pt x="7799" y="8492"/>
                  </a:lnTo>
                  <a:lnTo>
                    <a:pt x="7899" y="8307"/>
                  </a:lnTo>
                  <a:lnTo>
                    <a:pt x="7899" y="8215"/>
                  </a:lnTo>
                  <a:lnTo>
                    <a:pt x="7899" y="8215"/>
                  </a:lnTo>
                  <a:lnTo>
                    <a:pt x="7899" y="8123"/>
                  </a:lnTo>
                  <a:lnTo>
                    <a:pt x="7899" y="8123"/>
                  </a:lnTo>
                  <a:lnTo>
                    <a:pt x="7799" y="8123"/>
                  </a:lnTo>
                  <a:lnTo>
                    <a:pt x="7799" y="8123"/>
                  </a:lnTo>
                  <a:lnTo>
                    <a:pt x="7799" y="8123"/>
                  </a:lnTo>
                  <a:lnTo>
                    <a:pt x="7799" y="8123"/>
                  </a:lnTo>
                  <a:lnTo>
                    <a:pt x="7999" y="8123"/>
                  </a:lnTo>
                  <a:lnTo>
                    <a:pt x="8199" y="8307"/>
                  </a:lnTo>
                  <a:lnTo>
                    <a:pt x="8499" y="8492"/>
                  </a:lnTo>
                  <a:lnTo>
                    <a:pt x="8599" y="8769"/>
                  </a:lnTo>
                  <a:lnTo>
                    <a:pt x="8999" y="8861"/>
                  </a:lnTo>
                  <a:lnTo>
                    <a:pt x="9199" y="9138"/>
                  </a:lnTo>
                  <a:lnTo>
                    <a:pt x="9499" y="9322"/>
                  </a:lnTo>
                  <a:lnTo>
                    <a:pt x="9699" y="9599"/>
                  </a:lnTo>
                  <a:lnTo>
                    <a:pt x="9999" y="9784"/>
                  </a:lnTo>
                  <a:lnTo>
                    <a:pt x="10199" y="9969"/>
                  </a:lnTo>
                  <a:lnTo>
                    <a:pt x="10499" y="10061"/>
                  </a:lnTo>
                  <a:lnTo>
                    <a:pt x="10599" y="10153"/>
                  </a:lnTo>
                  <a:lnTo>
                    <a:pt x="10699" y="10153"/>
                  </a:lnTo>
                  <a:lnTo>
                    <a:pt x="10800" y="10245"/>
                  </a:lnTo>
                  <a:lnTo>
                    <a:pt x="10899" y="10153"/>
                  </a:lnTo>
                  <a:lnTo>
                    <a:pt x="10999" y="9969"/>
                  </a:lnTo>
                  <a:lnTo>
                    <a:pt x="10999" y="9692"/>
                  </a:lnTo>
                  <a:lnTo>
                    <a:pt x="10999" y="9507"/>
                  </a:lnTo>
                  <a:lnTo>
                    <a:pt x="10800" y="9322"/>
                  </a:lnTo>
                  <a:lnTo>
                    <a:pt x="10599" y="9045"/>
                  </a:lnTo>
                  <a:lnTo>
                    <a:pt x="10499" y="8861"/>
                  </a:lnTo>
                  <a:lnTo>
                    <a:pt x="10199" y="8676"/>
                  </a:lnTo>
                  <a:lnTo>
                    <a:pt x="10099" y="8492"/>
                  </a:lnTo>
                  <a:lnTo>
                    <a:pt x="9799" y="8399"/>
                  </a:lnTo>
                  <a:lnTo>
                    <a:pt x="9499" y="8123"/>
                  </a:lnTo>
                  <a:lnTo>
                    <a:pt x="9299" y="7938"/>
                  </a:lnTo>
                  <a:lnTo>
                    <a:pt x="8899" y="7753"/>
                  </a:lnTo>
                  <a:lnTo>
                    <a:pt x="8699" y="7569"/>
                  </a:lnTo>
                  <a:lnTo>
                    <a:pt x="8299" y="7384"/>
                  </a:lnTo>
                  <a:lnTo>
                    <a:pt x="8199" y="7384"/>
                  </a:lnTo>
                  <a:lnTo>
                    <a:pt x="7899" y="7107"/>
                  </a:lnTo>
                  <a:lnTo>
                    <a:pt x="7799" y="6830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058" name="未知"/>
            <p:cNvSpPr>
              <a:spLocks noChangeAspect="true"/>
            </p:cNvSpPr>
            <p:nvPr/>
          </p:nvSpPr>
          <p:spPr>
            <a:xfrm>
              <a:off x="592" y="513"/>
              <a:ext cx="163" cy="530"/>
            </a:xfrm>
            <a:custGeom>
              <a:avLst/>
              <a:gdLst/>
              <a:ahLst/>
              <a:cxnLst>
                <a:cxn ang="0">
                  <a:pos x="156" y="181"/>
                </a:cxn>
                <a:cxn ang="0">
                  <a:pos x="156" y="163"/>
                </a:cxn>
                <a:cxn ang="0">
                  <a:pos x="156" y="143"/>
                </a:cxn>
                <a:cxn ang="0">
                  <a:pos x="156" y="122"/>
                </a:cxn>
                <a:cxn ang="0">
                  <a:pos x="156" y="100"/>
                </a:cxn>
                <a:cxn ang="0">
                  <a:pos x="156" y="79"/>
                </a:cxn>
                <a:cxn ang="0">
                  <a:pos x="154" y="57"/>
                </a:cxn>
                <a:cxn ang="0">
                  <a:pos x="149" y="38"/>
                </a:cxn>
                <a:cxn ang="0">
                  <a:pos x="138" y="20"/>
                </a:cxn>
                <a:cxn ang="0">
                  <a:pos x="127" y="11"/>
                </a:cxn>
                <a:cxn ang="0">
                  <a:pos x="109" y="0"/>
                </a:cxn>
                <a:cxn ang="0">
                  <a:pos x="100" y="2"/>
                </a:cxn>
                <a:cxn ang="0">
                  <a:pos x="93" y="16"/>
                </a:cxn>
                <a:cxn ang="0">
                  <a:pos x="86" y="34"/>
                </a:cxn>
                <a:cxn ang="0">
                  <a:pos x="88" y="61"/>
                </a:cxn>
                <a:cxn ang="0">
                  <a:pos x="91" y="93"/>
                </a:cxn>
                <a:cxn ang="0">
                  <a:pos x="95" y="125"/>
                </a:cxn>
                <a:cxn ang="0">
                  <a:pos x="100" y="159"/>
                </a:cxn>
                <a:cxn ang="0">
                  <a:pos x="104" y="192"/>
                </a:cxn>
                <a:cxn ang="0">
                  <a:pos x="109" y="222"/>
                </a:cxn>
                <a:cxn ang="0">
                  <a:pos x="115" y="251"/>
                </a:cxn>
                <a:cxn ang="0">
                  <a:pos x="118" y="276"/>
                </a:cxn>
                <a:cxn ang="0">
                  <a:pos x="122" y="308"/>
                </a:cxn>
                <a:cxn ang="0">
                  <a:pos x="125" y="335"/>
                </a:cxn>
                <a:cxn ang="0">
                  <a:pos x="122" y="362"/>
                </a:cxn>
                <a:cxn ang="0">
                  <a:pos x="118" y="383"/>
                </a:cxn>
                <a:cxn ang="0">
                  <a:pos x="115" y="405"/>
                </a:cxn>
                <a:cxn ang="0">
                  <a:pos x="106" y="421"/>
                </a:cxn>
                <a:cxn ang="0">
                  <a:pos x="97" y="439"/>
                </a:cxn>
                <a:cxn ang="0">
                  <a:pos x="86" y="453"/>
                </a:cxn>
                <a:cxn ang="0">
                  <a:pos x="70" y="469"/>
                </a:cxn>
                <a:cxn ang="0">
                  <a:pos x="57" y="482"/>
                </a:cxn>
                <a:cxn ang="0">
                  <a:pos x="43" y="494"/>
                </a:cxn>
                <a:cxn ang="0">
                  <a:pos x="27" y="505"/>
                </a:cxn>
                <a:cxn ang="0">
                  <a:pos x="14" y="516"/>
                </a:cxn>
                <a:cxn ang="0">
                  <a:pos x="5" y="525"/>
                </a:cxn>
                <a:cxn ang="0">
                  <a:pos x="0" y="530"/>
                </a:cxn>
                <a:cxn ang="0">
                  <a:pos x="9" y="521"/>
                </a:cxn>
                <a:cxn ang="0">
                  <a:pos x="27" y="507"/>
                </a:cxn>
                <a:cxn ang="0">
                  <a:pos x="45" y="498"/>
                </a:cxn>
                <a:cxn ang="0">
                  <a:pos x="63" y="487"/>
                </a:cxn>
                <a:cxn ang="0">
                  <a:pos x="79" y="478"/>
                </a:cxn>
                <a:cxn ang="0">
                  <a:pos x="95" y="464"/>
                </a:cxn>
                <a:cxn ang="0">
                  <a:pos x="113" y="451"/>
                </a:cxn>
                <a:cxn ang="0">
                  <a:pos x="127" y="439"/>
                </a:cxn>
                <a:cxn ang="0">
                  <a:pos x="143" y="419"/>
                </a:cxn>
                <a:cxn ang="0">
                  <a:pos x="152" y="399"/>
                </a:cxn>
                <a:cxn ang="0">
                  <a:pos x="156" y="378"/>
                </a:cxn>
                <a:cxn ang="0">
                  <a:pos x="158" y="360"/>
                </a:cxn>
                <a:cxn ang="0">
                  <a:pos x="161" y="344"/>
                </a:cxn>
                <a:cxn ang="0">
                  <a:pos x="161" y="326"/>
                </a:cxn>
                <a:cxn ang="0">
                  <a:pos x="163" y="308"/>
                </a:cxn>
                <a:cxn ang="0">
                  <a:pos x="161" y="290"/>
                </a:cxn>
                <a:cxn ang="0">
                  <a:pos x="161" y="274"/>
                </a:cxn>
                <a:cxn ang="0">
                  <a:pos x="161" y="258"/>
                </a:cxn>
                <a:cxn ang="0">
                  <a:pos x="158" y="242"/>
                </a:cxn>
                <a:cxn ang="0">
                  <a:pos x="156" y="224"/>
                </a:cxn>
                <a:cxn ang="0">
                  <a:pos x="154" y="208"/>
                </a:cxn>
                <a:cxn ang="0">
                  <a:pos x="156" y="192"/>
                </a:cxn>
              </a:cxnLst>
              <a:rect l="0" t="0" r="0" b="0"/>
              <a:pathLst>
                <a:path w="21600" h="21600">
                  <a:moveTo>
                    <a:pt x="20699" y="7845"/>
                  </a:moveTo>
                  <a:lnTo>
                    <a:pt x="20399" y="7661"/>
                  </a:lnTo>
                  <a:lnTo>
                    <a:pt x="20699" y="7384"/>
                  </a:lnTo>
                  <a:lnTo>
                    <a:pt x="20399" y="7199"/>
                  </a:lnTo>
                  <a:lnTo>
                    <a:pt x="20699" y="6923"/>
                  </a:lnTo>
                  <a:lnTo>
                    <a:pt x="20699" y="6645"/>
                  </a:lnTo>
                  <a:lnTo>
                    <a:pt x="20699" y="6461"/>
                  </a:lnTo>
                  <a:lnTo>
                    <a:pt x="20699" y="6092"/>
                  </a:lnTo>
                  <a:lnTo>
                    <a:pt x="20699" y="5815"/>
                  </a:lnTo>
                  <a:lnTo>
                    <a:pt x="20999" y="5538"/>
                  </a:lnTo>
                  <a:lnTo>
                    <a:pt x="20999" y="5261"/>
                  </a:lnTo>
                  <a:lnTo>
                    <a:pt x="20699" y="4984"/>
                  </a:lnTo>
                  <a:lnTo>
                    <a:pt x="20999" y="4707"/>
                  </a:lnTo>
                  <a:lnTo>
                    <a:pt x="20999" y="4338"/>
                  </a:lnTo>
                  <a:lnTo>
                    <a:pt x="20699" y="4061"/>
                  </a:lnTo>
                  <a:lnTo>
                    <a:pt x="20999" y="3784"/>
                  </a:lnTo>
                  <a:lnTo>
                    <a:pt x="20999" y="3507"/>
                  </a:lnTo>
                  <a:lnTo>
                    <a:pt x="20699" y="3230"/>
                  </a:lnTo>
                  <a:lnTo>
                    <a:pt x="20399" y="2861"/>
                  </a:lnTo>
                  <a:lnTo>
                    <a:pt x="20399" y="2584"/>
                  </a:lnTo>
                  <a:lnTo>
                    <a:pt x="20399" y="2307"/>
                  </a:lnTo>
                  <a:lnTo>
                    <a:pt x="20099" y="2122"/>
                  </a:lnTo>
                  <a:lnTo>
                    <a:pt x="19799" y="1846"/>
                  </a:lnTo>
                  <a:lnTo>
                    <a:pt x="19799" y="1569"/>
                  </a:lnTo>
                  <a:lnTo>
                    <a:pt x="19199" y="1291"/>
                  </a:lnTo>
                  <a:lnTo>
                    <a:pt x="18599" y="1107"/>
                  </a:lnTo>
                  <a:lnTo>
                    <a:pt x="18299" y="830"/>
                  </a:lnTo>
                  <a:lnTo>
                    <a:pt x="17999" y="738"/>
                  </a:lnTo>
                  <a:lnTo>
                    <a:pt x="17099" y="645"/>
                  </a:lnTo>
                  <a:lnTo>
                    <a:pt x="16799" y="461"/>
                  </a:lnTo>
                  <a:lnTo>
                    <a:pt x="15899" y="276"/>
                  </a:lnTo>
                  <a:lnTo>
                    <a:pt x="15299" y="184"/>
                  </a:lnTo>
                  <a:lnTo>
                    <a:pt x="14399" y="0"/>
                  </a:lnTo>
                  <a:lnTo>
                    <a:pt x="14099" y="92"/>
                  </a:lnTo>
                  <a:lnTo>
                    <a:pt x="13799" y="92"/>
                  </a:lnTo>
                  <a:lnTo>
                    <a:pt x="13199" y="92"/>
                  </a:lnTo>
                  <a:lnTo>
                    <a:pt x="12899" y="184"/>
                  </a:lnTo>
                  <a:lnTo>
                    <a:pt x="12599" y="461"/>
                  </a:lnTo>
                  <a:lnTo>
                    <a:pt x="12299" y="645"/>
                  </a:lnTo>
                  <a:lnTo>
                    <a:pt x="11999" y="830"/>
                  </a:lnTo>
                  <a:lnTo>
                    <a:pt x="11699" y="1107"/>
                  </a:lnTo>
                  <a:lnTo>
                    <a:pt x="11399" y="1384"/>
                  </a:lnTo>
                  <a:lnTo>
                    <a:pt x="11399" y="1753"/>
                  </a:lnTo>
                  <a:lnTo>
                    <a:pt x="11399" y="2122"/>
                  </a:lnTo>
                  <a:lnTo>
                    <a:pt x="11699" y="2492"/>
                  </a:lnTo>
                  <a:lnTo>
                    <a:pt x="11699" y="2861"/>
                  </a:lnTo>
                  <a:lnTo>
                    <a:pt x="11699" y="3230"/>
                  </a:lnTo>
                  <a:lnTo>
                    <a:pt x="11999" y="3784"/>
                  </a:lnTo>
                  <a:lnTo>
                    <a:pt x="11999" y="4246"/>
                  </a:lnTo>
                  <a:lnTo>
                    <a:pt x="12299" y="4615"/>
                  </a:lnTo>
                  <a:lnTo>
                    <a:pt x="12599" y="5076"/>
                  </a:lnTo>
                  <a:lnTo>
                    <a:pt x="12899" y="5630"/>
                  </a:lnTo>
                  <a:lnTo>
                    <a:pt x="12899" y="5999"/>
                  </a:lnTo>
                  <a:lnTo>
                    <a:pt x="13199" y="6461"/>
                  </a:lnTo>
                  <a:lnTo>
                    <a:pt x="13199" y="7015"/>
                  </a:lnTo>
                  <a:lnTo>
                    <a:pt x="13500" y="7384"/>
                  </a:lnTo>
                  <a:lnTo>
                    <a:pt x="13799" y="7845"/>
                  </a:lnTo>
                  <a:lnTo>
                    <a:pt x="14099" y="8215"/>
                  </a:lnTo>
                  <a:lnTo>
                    <a:pt x="14399" y="8861"/>
                  </a:lnTo>
                  <a:lnTo>
                    <a:pt x="14399" y="9045"/>
                  </a:lnTo>
                  <a:lnTo>
                    <a:pt x="14699" y="9507"/>
                  </a:lnTo>
                  <a:lnTo>
                    <a:pt x="14999" y="9876"/>
                  </a:lnTo>
                  <a:lnTo>
                    <a:pt x="15299" y="10245"/>
                  </a:lnTo>
                  <a:lnTo>
                    <a:pt x="14999" y="10522"/>
                  </a:lnTo>
                  <a:lnTo>
                    <a:pt x="15299" y="10707"/>
                  </a:lnTo>
                  <a:lnTo>
                    <a:pt x="15599" y="11261"/>
                  </a:lnTo>
                  <a:lnTo>
                    <a:pt x="15599" y="11722"/>
                  </a:lnTo>
                  <a:lnTo>
                    <a:pt x="15899" y="12091"/>
                  </a:lnTo>
                  <a:lnTo>
                    <a:pt x="16200" y="12553"/>
                  </a:lnTo>
                  <a:lnTo>
                    <a:pt x="16200" y="12922"/>
                  </a:lnTo>
                  <a:lnTo>
                    <a:pt x="16200" y="13384"/>
                  </a:lnTo>
                  <a:lnTo>
                    <a:pt x="16499" y="13661"/>
                  </a:lnTo>
                  <a:lnTo>
                    <a:pt x="16499" y="14030"/>
                  </a:lnTo>
                  <a:lnTo>
                    <a:pt x="16499" y="14399"/>
                  </a:lnTo>
                  <a:lnTo>
                    <a:pt x="16200" y="14768"/>
                  </a:lnTo>
                  <a:lnTo>
                    <a:pt x="16200" y="15046"/>
                  </a:lnTo>
                  <a:lnTo>
                    <a:pt x="15899" y="15322"/>
                  </a:lnTo>
                  <a:lnTo>
                    <a:pt x="15599" y="15599"/>
                  </a:lnTo>
                  <a:lnTo>
                    <a:pt x="15599" y="15876"/>
                  </a:lnTo>
                  <a:lnTo>
                    <a:pt x="15299" y="16153"/>
                  </a:lnTo>
                  <a:lnTo>
                    <a:pt x="15299" y="16522"/>
                  </a:lnTo>
                  <a:lnTo>
                    <a:pt x="14699" y="16615"/>
                  </a:lnTo>
                  <a:lnTo>
                    <a:pt x="14399" y="16892"/>
                  </a:lnTo>
                  <a:lnTo>
                    <a:pt x="14099" y="17168"/>
                  </a:lnTo>
                  <a:lnTo>
                    <a:pt x="13799" y="17445"/>
                  </a:lnTo>
                  <a:lnTo>
                    <a:pt x="13500" y="17630"/>
                  </a:lnTo>
                  <a:lnTo>
                    <a:pt x="12899" y="17907"/>
                  </a:lnTo>
                  <a:lnTo>
                    <a:pt x="11999" y="18092"/>
                  </a:lnTo>
                  <a:lnTo>
                    <a:pt x="11699" y="18369"/>
                  </a:lnTo>
                  <a:lnTo>
                    <a:pt x="11399" y="18461"/>
                  </a:lnTo>
                  <a:lnTo>
                    <a:pt x="10800" y="18645"/>
                  </a:lnTo>
                  <a:lnTo>
                    <a:pt x="9899" y="18923"/>
                  </a:lnTo>
                  <a:lnTo>
                    <a:pt x="9299" y="19107"/>
                  </a:lnTo>
                  <a:lnTo>
                    <a:pt x="8699" y="19292"/>
                  </a:lnTo>
                  <a:lnTo>
                    <a:pt x="7799" y="19569"/>
                  </a:lnTo>
                  <a:lnTo>
                    <a:pt x="7499" y="19661"/>
                  </a:lnTo>
                  <a:lnTo>
                    <a:pt x="6599" y="19938"/>
                  </a:lnTo>
                  <a:lnTo>
                    <a:pt x="5999" y="20030"/>
                  </a:lnTo>
                  <a:lnTo>
                    <a:pt x="5699" y="20122"/>
                  </a:lnTo>
                  <a:lnTo>
                    <a:pt x="5099" y="20307"/>
                  </a:lnTo>
                  <a:lnTo>
                    <a:pt x="4199" y="20399"/>
                  </a:lnTo>
                  <a:lnTo>
                    <a:pt x="3599" y="20584"/>
                  </a:lnTo>
                  <a:lnTo>
                    <a:pt x="3299" y="20676"/>
                  </a:lnTo>
                  <a:lnTo>
                    <a:pt x="2700" y="20861"/>
                  </a:lnTo>
                  <a:lnTo>
                    <a:pt x="1799" y="21045"/>
                  </a:lnTo>
                  <a:lnTo>
                    <a:pt x="1499" y="21230"/>
                  </a:lnTo>
                  <a:lnTo>
                    <a:pt x="899" y="21322"/>
                  </a:lnTo>
                  <a:lnTo>
                    <a:pt x="599" y="21415"/>
                  </a:lnTo>
                  <a:lnTo>
                    <a:pt x="0" y="21507"/>
                  </a:lnTo>
                  <a:lnTo>
                    <a:pt x="0" y="21600"/>
                  </a:lnTo>
                  <a:lnTo>
                    <a:pt x="0" y="21600"/>
                  </a:lnTo>
                  <a:lnTo>
                    <a:pt x="0" y="21507"/>
                  </a:lnTo>
                  <a:lnTo>
                    <a:pt x="299" y="21415"/>
                  </a:lnTo>
                  <a:lnTo>
                    <a:pt x="1199" y="21230"/>
                  </a:lnTo>
                  <a:lnTo>
                    <a:pt x="1799" y="21045"/>
                  </a:lnTo>
                  <a:lnTo>
                    <a:pt x="2700" y="20861"/>
                  </a:lnTo>
                  <a:lnTo>
                    <a:pt x="3599" y="20676"/>
                  </a:lnTo>
                  <a:lnTo>
                    <a:pt x="4199" y="20492"/>
                  </a:lnTo>
                  <a:lnTo>
                    <a:pt x="5099" y="20492"/>
                  </a:lnTo>
                  <a:lnTo>
                    <a:pt x="5999" y="20307"/>
                  </a:lnTo>
                  <a:lnTo>
                    <a:pt x="6899" y="20215"/>
                  </a:lnTo>
                  <a:lnTo>
                    <a:pt x="7799" y="20030"/>
                  </a:lnTo>
                  <a:lnTo>
                    <a:pt x="8399" y="19845"/>
                  </a:lnTo>
                  <a:lnTo>
                    <a:pt x="9299" y="19753"/>
                  </a:lnTo>
                  <a:lnTo>
                    <a:pt x="9899" y="19569"/>
                  </a:lnTo>
                  <a:lnTo>
                    <a:pt x="10499" y="19476"/>
                  </a:lnTo>
                  <a:lnTo>
                    <a:pt x="11399" y="19199"/>
                  </a:lnTo>
                  <a:lnTo>
                    <a:pt x="12299" y="19015"/>
                  </a:lnTo>
                  <a:lnTo>
                    <a:pt x="12599" y="18923"/>
                  </a:lnTo>
                  <a:lnTo>
                    <a:pt x="13799" y="18738"/>
                  </a:lnTo>
                  <a:lnTo>
                    <a:pt x="14699" y="18553"/>
                  </a:lnTo>
                  <a:lnTo>
                    <a:pt x="14999" y="18369"/>
                  </a:lnTo>
                  <a:lnTo>
                    <a:pt x="15899" y="18184"/>
                  </a:lnTo>
                  <a:lnTo>
                    <a:pt x="16799" y="17999"/>
                  </a:lnTo>
                  <a:lnTo>
                    <a:pt x="16799" y="17907"/>
                  </a:lnTo>
                  <a:lnTo>
                    <a:pt x="17699" y="17630"/>
                  </a:lnTo>
                  <a:lnTo>
                    <a:pt x="17999" y="17353"/>
                  </a:lnTo>
                  <a:lnTo>
                    <a:pt x="18900" y="17076"/>
                  </a:lnTo>
                  <a:lnTo>
                    <a:pt x="19199" y="16892"/>
                  </a:lnTo>
                  <a:lnTo>
                    <a:pt x="19799" y="16615"/>
                  </a:lnTo>
                  <a:lnTo>
                    <a:pt x="20099" y="16246"/>
                  </a:lnTo>
                  <a:lnTo>
                    <a:pt x="20099" y="16061"/>
                  </a:lnTo>
                  <a:lnTo>
                    <a:pt x="20699" y="15784"/>
                  </a:lnTo>
                  <a:lnTo>
                    <a:pt x="20699" y="15415"/>
                  </a:lnTo>
                  <a:lnTo>
                    <a:pt x="20999" y="14953"/>
                  </a:lnTo>
                  <a:lnTo>
                    <a:pt x="20999" y="14768"/>
                  </a:lnTo>
                  <a:lnTo>
                    <a:pt x="20999" y="14676"/>
                  </a:lnTo>
                  <a:lnTo>
                    <a:pt x="20999" y="14492"/>
                  </a:lnTo>
                  <a:lnTo>
                    <a:pt x="20999" y="14215"/>
                  </a:lnTo>
                  <a:lnTo>
                    <a:pt x="21299" y="14030"/>
                  </a:lnTo>
                  <a:lnTo>
                    <a:pt x="21299" y="13753"/>
                  </a:lnTo>
                  <a:lnTo>
                    <a:pt x="21299" y="13569"/>
                  </a:lnTo>
                  <a:lnTo>
                    <a:pt x="21299" y="13292"/>
                  </a:lnTo>
                  <a:lnTo>
                    <a:pt x="21299" y="13107"/>
                  </a:lnTo>
                  <a:lnTo>
                    <a:pt x="21299" y="12922"/>
                  </a:lnTo>
                  <a:lnTo>
                    <a:pt x="21600" y="12553"/>
                  </a:lnTo>
                  <a:lnTo>
                    <a:pt x="21299" y="12369"/>
                  </a:lnTo>
                  <a:lnTo>
                    <a:pt x="21600" y="12091"/>
                  </a:lnTo>
                  <a:lnTo>
                    <a:pt x="21299" y="11815"/>
                  </a:lnTo>
                  <a:lnTo>
                    <a:pt x="20999" y="11538"/>
                  </a:lnTo>
                  <a:lnTo>
                    <a:pt x="21299" y="11445"/>
                  </a:lnTo>
                  <a:lnTo>
                    <a:pt x="21299" y="11169"/>
                  </a:lnTo>
                  <a:lnTo>
                    <a:pt x="21299" y="10892"/>
                  </a:lnTo>
                  <a:lnTo>
                    <a:pt x="20999" y="10707"/>
                  </a:lnTo>
                  <a:lnTo>
                    <a:pt x="21299" y="10522"/>
                  </a:lnTo>
                  <a:lnTo>
                    <a:pt x="20999" y="10245"/>
                  </a:lnTo>
                  <a:lnTo>
                    <a:pt x="21299" y="9969"/>
                  </a:lnTo>
                  <a:lnTo>
                    <a:pt x="20999" y="9876"/>
                  </a:lnTo>
                  <a:lnTo>
                    <a:pt x="20999" y="9599"/>
                  </a:lnTo>
                  <a:lnTo>
                    <a:pt x="20699" y="9322"/>
                  </a:lnTo>
                  <a:lnTo>
                    <a:pt x="20699" y="9138"/>
                  </a:lnTo>
                  <a:lnTo>
                    <a:pt x="20699" y="8861"/>
                  </a:lnTo>
                  <a:lnTo>
                    <a:pt x="20699" y="8676"/>
                  </a:lnTo>
                  <a:lnTo>
                    <a:pt x="20399" y="8492"/>
                  </a:lnTo>
                  <a:lnTo>
                    <a:pt x="20699" y="8307"/>
                  </a:lnTo>
                  <a:lnTo>
                    <a:pt x="20399" y="8030"/>
                  </a:lnTo>
                  <a:lnTo>
                    <a:pt x="20699" y="7845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059" name="未知"/>
            <p:cNvSpPr>
              <a:spLocks noChangeAspect="true"/>
            </p:cNvSpPr>
            <p:nvPr/>
          </p:nvSpPr>
          <p:spPr>
            <a:xfrm>
              <a:off x="297" y="499"/>
              <a:ext cx="352" cy="408"/>
            </a:xfrm>
            <a:custGeom>
              <a:avLst/>
              <a:gdLst/>
              <a:ahLst/>
              <a:cxnLst>
                <a:cxn ang="0">
                  <a:pos x="179" y="34"/>
                </a:cxn>
                <a:cxn ang="0">
                  <a:pos x="157" y="48"/>
                </a:cxn>
                <a:cxn ang="0">
                  <a:pos x="132" y="61"/>
                </a:cxn>
                <a:cxn ang="0">
                  <a:pos x="104" y="75"/>
                </a:cxn>
                <a:cxn ang="0">
                  <a:pos x="79" y="91"/>
                </a:cxn>
                <a:cxn ang="0">
                  <a:pos x="54" y="104"/>
                </a:cxn>
                <a:cxn ang="0">
                  <a:pos x="30" y="118"/>
                </a:cxn>
                <a:cxn ang="0">
                  <a:pos x="7" y="134"/>
                </a:cxn>
                <a:cxn ang="0">
                  <a:pos x="7" y="136"/>
                </a:cxn>
                <a:cxn ang="0">
                  <a:pos x="34" y="129"/>
                </a:cxn>
                <a:cxn ang="0">
                  <a:pos x="68" y="118"/>
                </a:cxn>
                <a:cxn ang="0">
                  <a:pos x="98" y="107"/>
                </a:cxn>
                <a:cxn ang="0">
                  <a:pos x="116" y="93"/>
                </a:cxn>
                <a:cxn ang="0">
                  <a:pos x="134" y="77"/>
                </a:cxn>
                <a:cxn ang="0">
                  <a:pos x="159" y="63"/>
                </a:cxn>
                <a:cxn ang="0">
                  <a:pos x="182" y="52"/>
                </a:cxn>
                <a:cxn ang="0">
                  <a:pos x="204" y="43"/>
                </a:cxn>
                <a:cxn ang="0">
                  <a:pos x="229" y="39"/>
                </a:cxn>
                <a:cxn ang="0">
                  <a:pos x="248" y="39"/>
                </a:cxn>
                <a:cxn ang="0">
                  <a:pos x="266" y="48"/>
                </a:cxn>
                <a:cxn ang="0">
                  <a:pos x="282" y="73"/>
                </a:cxn>
                <a:cxn ang="0">
                  <a:pos x="295" y="102"/>
                </a:cxn>
                <a:cxn ang="0">
                  <a:pos x="302" y="134"/>
                </a:cxn>
                <a:cxn ang="0">
                  <a:pos x="307" y="168"/>
                </a:cxn>
                <a:cxn ang="0">
                  <a:pos x="307" y="202"/>
                </a:cxn>
                <a:cxn ang="0">
                  <a:pos x="304" y="231"/>
                </a:cxn>
                <a:cxn ang="0">
                  <a:pos x="300" y="263"/>
                </a:cxn>
                <a:cxn ang="0">
                  <a:pos x="295" y="292"/>
                </a:cxn>
                <a:cxn ang="0">
                  <a:pos x="284" y="290"/>
                </a:cxn>
                <a:cxn ang="0">
                  <a:pos x="254" y="263"/>
                </a:cxn>
                <a:cxn ang="0">
                  <a:pos x="223" y="238"/>
                </a:cxn>
                <a:cxn ang="0">
                  <a:pos x="207" y="240"/>
                </a:cxn>
                <a:cxn ang="0">
                  <a:pos x="218" y="281"/>
                </a:cxn>
                <a:cxn ang="0">
                  <a:pos x="238" y="311"/>
                </a:cxn>
                <a:cxn ang="0">
                  <a:pos x="263" y="340"/>
                </a:cxn>
                <a:cxn ang="0">
                  <a:pos x="279" y="369"/>
                </a:cxn>
                <a:cxn ang="0">
                  <a:pos x="295" y="394"/>
                </a:cxn>
                <a:cxn ang="0">
                  <a:pos x="318" y="406"/>
                </a:cxn>
                <a:cxn ang="0">
                  <a:pos x="345" y="406"/>
                </a:cxn>
                <a:cxn ang="0">
                  <a:pos x="352" y="403"/>
                </a:cxn>
                <a:cxn ang="0">
                  <a:pos x="347" y="381"/>
                </a:cxn>
                <a:cxn ang="0">
                  <a:pos x="347" y="340"/>
                </a:cxn>
                <a:cxn ang="0">
                  <a:pos x="350" y="301"/>
                </a:cxn>
                <a:cxn ang="0">
                  <a:pos x="350" y="267"/>
                </a:cxn>
                <a:cxn ang="0">
                  <a:pos x="350" y="245"/>
                </a:cxn>
                <a:cxn ang="0">
                  <a:pos x="347" y="227"/>
                </a:cxn>
                <a:cxn ang="0">
                  <a:pos x="345" y="206"/>
                </a:cxn>
                <a:cxn ang="0">
                  <a:pos x="343" y="184"/>
                </a:cxn>
                <a:cxn ang="0">
                  <a:pos x="341" y="161"/>
                </a:cxn>
                <a:cxn ang="0">
                  <a:pos x="338" y="138"/>
                </a:cxn>
                <a:cxn ang="0">
                  <a:pos x="334" y="113"/>
                </a:cxn>
                <a:cxn ang="0">
                  <a:pos x="332" y="91"/>
                </a:cxn>
                <a:cxn ang="0">
                  <a:pos x="311" y="36"/>
                </a:cxn>
                <a:cxn ang="0">
                  <a:pos x="275" y="7"/>
                </a:cxn>
                <a:cxn ang="0">
                  <a:pos x="234" y="2"/>
                </a:cxn>
                <a:cxn ang="0">
                  <a:pos x="198" y="16"/>
                </a:cxn>
              </a:cxnLst>
              <a:rect l="0" t="0" r="0" b="0"/>
              <a:pathLst>
                <a:path w="21600" h="21600">
                  <a:moveTo>
                    <a:pt x="11845" y="1079"/>
                  </a:moveTo>
                  <a:lnTo>
                    <a:pt x="11705" y="1319"/>
                  </a:lnTo>
                  <a:lnTo>
                    <a:pt x="11287" y="1559"/>
                  </a:lnTo>
                  <a:lnTo>
                    <a:pt x="11008" y="1799"/>
                  </a:lnTo>
                  <a:lnTo>
                    <a:pt x="10590" y="1919"/>
                  </a:lnTo>
                  <a:lnTo>
                    <a:pt x="10172" y="2159"/>
                  </a:lnTo>
                  <a:lnTo>
                    <a:pt x="9754" y="2399"/>
                  </a:lnTo>
                  <a:lnTo>
                    <a:pt x="9615" y="2519"/>
                  </a:lnTo>
                  <a:lnTo>
                    <a:pt x="9197" y="2759"/>
                  </a:lnTo>
                  <a:lnTo>
                    <a:pt x="8779" y="2879"/>
                  </a:lnTo>
                  <a:lnTo>
                    <a:pt x="8361" y="3119"/>
                  </a:lnTo>
                  <a:lnTo>
                    <a:pt x="8082" y="3239"/>
                  </a:lnTo>
                  <a:lnTo>
                    <a:pt x="7524" y="3359"/>
                  </a:lnTo>
                  <a:lnTo>
                    <a:pt x="7246" y="3599"/>
                  </a:lnTo>
                  <a:lnTo>
                    <a:pt x="6828" y="3719"/>
                  </a:lnTo>
                  <a:lnTo>
                    <a:pt x="6410" y="3959"/>
                  </a:lnTo>
                  <a:lnTo>
                    <a:pt x="5991" y="4199"/>
                  </a:lnTo>
                  <a:lnTo>
                    <a:pt x="5574" y="4319"/>
                  </a:lnTo>
                  <a:lnTo>
                    <a:pt x="5295" y="4559"/>
                  </a:lnTo>
                  <a:lnTo>
                    <a:pt x="4877" y="4799"/>
                  </a:lnTo>
                  <a:lnTo>
                    <a:pt x="4459" y="4919"/>
                  </a:lnTo>
                  <a:lnTo>
                    <a:pt x="4041" y="5159"/>
                  </a:lnTo>
                  <a:lnTo>
                    <a:pt x="3762" y="5279"/>
                  </a:lnTo>
                  <a:lnTo>
                    <a:pt x="3344" y="5519"/>
                  </a:lnTo>
                  <a:lnTo>
                    <a:pt x="2926" y="5759"/>
                  </a:lnTo>
                  <a:lnTo>
                    <a:pt x="2508" y="5879"/>
                  </a:lnTo>
                  <a:lnTo>
                    <a:pt x="2229" y="6119"/>
                  </a:lnTo>
                  <a:lnTo>
                    <a:pt x="1811" y="6239"/>
                  </a:lnTo>
                  <a:lnTo>
                    <a:pt x="1393" y="6479"/>
                  </a:lnTo>
                  <a:lnTo>
                    <a:pt x="1114" y="6599"/>
                  </a:lnTo>
                  <a:lnTo>
                    <a:pt x="696" y="6839"/>
                  </a:lnTo>
                  <a:lnTo>
                    <a:pt x="417" y="7079"/>
                  </a:lnTo>
                  <a:lnTo>
                    <a:pt x="0" y="7319"/>
                  </a:lnTo>
                  <a:lnTo>
                    <a:pt x="0" y="7319"/>
                  </a:lnTo>
                  <a:lnTo>
                    <a:pt x="139" y="7319"/>
                  </a:lnTo>
                  <a:lnTo>
                    <a:pt x="417" y="7199"/>
                  </a:lnTo>
                  <a:lnTo>
                    <a:pt x="696" y="7199"/>
                  </a:lnTo>
                  <a:lnTo>
                    <a:pt x="1254" y="7079"/>
                  </a:lnTo>
                  <a:lnTo>
                    <a:pt x="1532" y="6959"/>
                  </a:lnTo>
                  <a:lnTo>
                    <a:pt x="2090" y="6839"/>
                  </a:lnTo>
                  <a:lnTo>
                    <a:pt x="2647" y="6719"/>
                  </a:lnTo>
                  <a:lnTo>
                    <a:pt x="3344" y="6479"/>
                  </a:lnTo>
                  <a:lnTo>
                    <a:pt x="3623" y="6479"/>
                  </a:lnTo>
                  <a:lnTo>
                    <a:pt x="4180" y="6239"/>
                  </a:lnTo>
                  <a:lnTo>
                    <a:pt x="4877" y="5999"/>
                  </a:lnTo>
                  <a:lnTo>
                    <a:pt x="5434" y="5879"/>
                  </a:lnTo>
                  <a:lnTo>
                    <a:pt x="5852" y="5759"/>
                  </a:lnTo>
                  <a:lnTo>
                    <a:pt x="5991" y="5639"/>
                  </a:lnTo>
                  <a:lnTo>
                    <a:pt x="6410" y="5279"/>
                  </a:lnTo>
                  <a:lnTo>
                    <a:pt x="6689" y="5279"/>
                  </a:lnTo>
                  <a:lnTo>
                    <a:pt x="6967" y="5039"/>
                  </a:lnTo>
                  <a:lnTo>
                    <a:pt x="7106" y="4919"/>
                  </a:lnTo>
                  <a:lnTo>
                    <a:pt x="7524" y="4559"/>
                  </a:lnTo>
                  <a:lnTo>
                    <a:pt x="7803" y="4559"/>
                  </a:lnTo>
                  <a:lnTo>
                    <a:pt x="7803" y="4319"/>
                  </a:lnTo>
                  <a:lnTo>
                    <a:pt x="8221" y="4079"/>
                  </a:lnTo>
                  <a:lnTo>
                    <a:pt x="8639" y="3959"/>
                  </a:lnTo>
                  <a:lnTo>
                    <a:pt x="9057" y="3719"/>
                  </a:lnTo>
                  <a:lnTo>
                    <a:pt x="9336" y="3599"/>
                  </a:lnTo>
                  <a:lnTo>
                    <a:pt x="9754" y="3359"/>
                  </a:lnTo>
                  <a:lnTo>
                    <a:pt x="10033" y="3239"/>
                  </a:lnTo>
                  <a:lnTo>
                    <a:pt x="10451" y="3119"/>
                  </a:lnTo>
                  <a:lnTo>
                    <a:pt x="10869" y="2879"/>
                  </a:lnTo>
                  <a:lnTo>
                    <a:pt x="11148" y="2759"/>
                  </a:lnTo>
                  <a:lnTo>
                    <a:pt x="11566" y="2639"/>
                  </a:lnTo>
                  <a:lnTo>
                    <a:pt x="11845" y="2519"/>
                  </a:lnTo>
                  <a:lnTo>
                    <a:pt x="12123" y="2399"/>
                  </a:lnTo>
                  <a:lnTo>
                    <a:pt x="12541" y="2279"/>
                  </a:lnTo>
                  <a:lnTo>
                    <a:pt x="12959" y="2279"/>
                  </a:lnTo>
                  <a:lnTo>
                    <a:pt x="13378" y="2159"/>
                  </a:lnTo>
                  <a:lnTo>
                    <a:pt x="13656" y="2159"/>
                  </a:lnTo>
                  <a:lnTo>
                    <a:pt x="14074" y="2039"/>
                  </a:lnTo>
                  <a:lnTo>
                    <a:pt x="14213" y="2039"/>
                  </a:lnTo>
                  <a:lnTo>
                    <a:pt x="14632" y="2039"/>
                  </a:lnTo>
                  <a:lnTo>
                    <a:pt x="14910" y="2039"/>
                  </a:lnTo>
                  <a:lnTo>
                    <a:pt x="15189" y="2039"/>
                  </a:lnTo>
                  <a:lnTo>
                    <a:pt x="15468" y="2159"/>
                  </a:lnTo>
                  <a:lnTo>
                    <a:pt x="15746" y="2279"/>
                  </a:lnTo>
                  <a:lnTo>
                    <a:pt x="16025" y="2399"/>
                  </a:lnTo>
                  <a:lnTo>
                    <a:pt x="16304" y="2519"/>
                  </a:lnTo>
                  <a:lnTo>
                    <a:pt x="16582" y="2639"/>
                  </a:lnTo>
                  <a:lnTo>
                    <a:pt x="16861" y="3119"/>
                  </a:lnTo>
                  <a:lnTo>
                    <a:pt x="17001" y="3479"/>
                  </a:lnTo>
                  <a:lnTo>
                    <a:pt x="17279" y="3839"/>
                  </a:lnTo>
                  <a:lnTo>
                    <a:pt x="17558" y="4079"/>
                  </a:lnTo>
                  <a:lnTo>
                    <a:pt x="17697" y="4559"/>
                  </a:lnTo>
                  <a:lnTo>
                    <a:pt x="17837" y="5039"/>
                  </a:lnTo>
                  <a:lnTo>
                    <a:pt x="18115" y="5400"/>
                  </a:lnTo>
                  <a:lnTo>
                    <a:pt x="18255" y="5759"/>
                  </a:lnTo>
                  <a:lnTo>
                    <a:pt x="18255" y="6119"/>
                  </a:lnTo>
                  <a:lnTo>
                    <a:pt x="18394" y="6599"/>
                  </a:lnTo>
                  <a:lnTo>
                    <a:pt x="18534" y="7079"/>
                  </a:lnTo>
                  <a:lnTo>
                    <a:pt x="18673" y="7439"/>
                  </a:lnTo>
                  <a:lnTo>
                    <a:pt x="18673" y="7919"/>
                  </a:lnTo>
                  <a:lnTo>
                    <a:pt x="18673" y="8399"/>
                  </a:lnTo>
                  <a:lnTo>
                    <a:pt x="18812" y="8879"/>
                  </a:lnTo>
                  <a:lnTo>
                    <a:pt x="18812" y="9359"/>
                  </a:lnTo>
                  <a:lnTo>
                    <a:pt x="18812" y="9719"/>
                  </a:lnTo>
                  <a:lnTo>
                    <a:pt x="18673" y="10199"/>
                  </a:lnTo>
                  <a:lnTo>
                    <a:pt x="18812" y="10679"/>
                  </a:lnTo>
                  <a:lnTo>
                    <a:pt x="18812" y="11159"/>
                  </a:lnTo>
                  <a:lnTo>
                    <a:pt x="18812" y="11639"/>
                  </a:lnTo>
                  <a:lnTo>
                    <a:pt x="18673" y="11999"/>
                  </a:lnTo>
                  <a:lnTo>
                    <a:pt x="18673" y="12239"/>
                  </a:lnTo>
                  <a:lnTo>
                    <a:pt x="18673" y="12719"/>
                  </a:lnTo>
                  <a:lnTo>
                    <a:pt x="18673" y="13079"/>
                  </a:lnTo>
                  <a:lnTo>
                    <a:pt x="18394" y="13559"/>
                  </a:lnTo>
                  <a:lnTo>
                    <a:pt x="18394" y="13919"/>
                  </a:lnTo>
                  <a:lnTo>
                    <a:pt x="18394" y="14279"/>
                  </a:lnTo>
                  <a:lnTo>
                    <a:pt x="18115" y="14639"/>
                  </a:lnTo>
                  <a:lnTo>
                    <a:pt x="18115" y="14999"/>
                  </a:lnTo>
                  <a:lnTo>
                    <a:pt x="18115" y="15479"/>
                  </a:lnTo>
                  <a:lnTo>
                    <a:pt x="17837" y="15719"/>
                  </a:lnTo>
                  <a:lnTo>
                    <a:pt x="17837" y="15719"/>
                  </a:lnTo>
                  <a:lnTo>
                    <a:pt x="17558" y="15599"/>
                  </a:lnTo>
                  <a:lnTo>
                    <a:pt x="17419" y="15359"/>
                  </a:lnTo>
                  <a:lnTo>
                    <a:pt x="17001" y="15119"/>
                  </a:lnTo>
                  <a:lnTo>
                    <a:pt x="16582" y="14759"/>
                  </a:lnTo>
                  <a:lnTo>
                    <a:pt x="16025" y="14279"/>
                  </a:lnTo>
                  <a:lnTo>
                    <a:pt x="15607" y="13919"/>
                  </a:lnTo>
                  <a:lnTo>
                    <a:pt x="15050" y="13559"/>
                  </a:lnTo>
                  <a:lnTo>
                    <a:pt x="14492" y="13079"/>
                  </a:lnTo>
                  <a:lnTo>
                    <a:pt x="14074" y="12839"/>
                  </a:lnTo>
                  <a:lnTo>
                    <a:pt x="13656" y="12599"/>
                  </a:lnTo>
                  <a:lnTo>
                    <a:pt x="13378" y="12479"/>
                  </a:lnTo>
                  <a:lnTo>
                    <a:pt x="13099" y="12359"/>
                  </a:lnTo>
                  <a:lnTo>
                    <a:pt x="12820" y="12599"/>
                  </a:lnTo>
                  <a:lnTo>
                    <a:pt x="12680" y="12719"/>
                  </a:lnTo>
                  <a:lnTo>
                    <a:pt x="12820" y="13199"/>
                  </a:lnTo>
                  <a:lnTo>
                    <a:pt x="12959" y="13919"/>
                  </a:lnTo>
                  <a:lnTo>
                    <a:pt x="13099" y="14519"/>
                  </a:lnTo>
                  <a:lnTo>
                    <a:pt x="13378" y="14879"/>
                  </a:lnTo>
                  <a:lnTo>
                    <a:pt x="13656" y="15359"/>
                  </a:lnTo>
                  <a:lnTo>
                    <a:pt x="14074" y="15839"/>
                  </a:lnTo>
                  <a:lnTo>
                    <a:pt x="14353" y="16200"/>
                  </a:lnTo>
                  <a:lnTo>
                    <a:pt x="14632" y="16439"/>
                  </a:lnTo>
                  <a:lnTo>
                    <a:pt x="15189" y="16799"/>
                  </a:lnTo>
                  <a:lnTo>
                    <a:pt x="15468" y="17279"/>
                  </a:lnTo>
                  <a:lnTo>
                    <a:pt x="15746" y="17519"/>
                  </a:lnTo>
                  <a:lnTo>
                    <a:pt x="16165" y="17999"/>
                  </a:lnTo>
                  <a:lnTo>
                    <a:pt x="16304" y="18239"/>
                  </a:lnTo>
                  <a:lnTo>
                    <a:pt x="16722" y="18599"/>
                  </a:lnTo>
                  <a:lnTo>
                    <a:pt x="17001" y="19079"/>
                  </a:lnTo>
                  <a:lnTo>
                    <a:pt x="17140" y="19559"/>
                  </a:lnTo>
                  <a:lnTo>
                    <a:pt x="17419" y="19919"/>
                  </a:lnTo>
                  <a:lnTo>
                    <a:pt x="17558" y="20279"/>
                  </a:lnTo>
                  <a:lnTo>
                    <a:pt x="17837" y="20639"/>
                  </a:lnTo>
                  <a:lnTo>
                    <a:pt x="18115" y="20879"/>
                  </a:lnTo>
                  <a:lnTo>
                    <a:pt x="18394" y="21119"/>
                  </a:lnTo>
                  <a:lnTo>
                    <a:pt x="18952" y="21239"/>
                  </a:lnTo>
                  <a:lnTo>
                    <a:pt x="19091" y="21479"/>
                  </a:lnTo>
                  <a:lnTo>
                    <a:pt x="19509" y="21479"/>
                  </a:lnTo>
                  <a:lnTo>
                    <a:pt x="19927" y="21479"/>
                  </a:lnTo>
                  <a:lnTo>
                    <a:pt x="20345" y="21479"/>
                  </a:lnTo>
                  <a:lnTo>
                    <a:pt x="20763" y="21600"/>
                  </a:lnTo>
                  <a:lnTo>
                    <a:pt x="21181" y="21479"/>
                  </a:lnTo>
                  <a:lnTo>
                    <a:pt x="21460" y="21600"/>
                  </a:lnTo>
                  <a:lnTo>
                    <a:pt x="21321" y="21479"/>
                  </a:lnTo>
                  <a:lnTo>
                    <a:pt x="21600" y="21359"/>
                  </a:lnTo>
                  <a:lnTo>
                    <a:pt x="21600" y="21359"/>
                  </a:lnTo>
                  <a:lnTo>
                    <a:pt x="21600" y="21239"/>
                  </a:lnTo>
                  <a:lnTo>
                    <a:pt x="21600" y="20879"/>
                  </a:lnTo>
                  <a:lnTo>
                    <a:pt x="21321" y="20639"/>
                  </a:lnTo>
                  <a:lnTo>
                    <a:pt x="21321" y="20159"/>
                  </a:lnTo>
                  <a:lnTo>
                    <a:pt x="21181" y="19679"/>
                  </a:lnTo>
                  <a:lnTo>
                    <a:pt x="21181" y="19079"/>
                  </a:lnTo>
                  <a:lnTo>
                    <a:pt x="21321" y="18599"/>
                  </a:lnTo>
                  <a:lnTo>
                    <a:pt x="21321" y="17999"/>
                  </a:lnTo>
                  <a:lnTo>
                    <a:pt x="21321" y="17519"/>
                  </a:lnTo>
                  <a:lnTo>
                    <a:pt x="21321" y="17039"/>
                  </a:lnTo>
                  <a:lnTo>
                    <a:pt x="21321" y="16439"/>
                  </a:lnTo>
                  <a:lnTo>
                    <a:pt x="21460" y="15959"/>
                  </a:lnTo>
                  <a:lnTo>
                    <a:pt x="21460" y="15359"/>
                  </a:lnTo>
                  <a:lnTo>
                    <a:pt x="21460" y="14999"/>
                  </a:lnTo>
                  <a:lnTo>
                    <a:pt x="21600" y="14519"/>
                  </a:lnTo>
                  <a:lnTo>
                    <a:pt x="21460" y="14159"/>
                  </a:lnTo>
                  <a:lnTo>
                    <a:pt x="21600" y="13919"/>
                  </a:lnTo>
                  <a:lnTo>
                    <a:pt x="21460" y="13559"/>
                  </a:lnTo>
                  <a:lnTo>
                    <a:pt x="21321" y="13319"/>
                  </a:lnTo>
                  <a:lnTo>
                    <a:pt x="21460" y="12959"/>
                  </a:lnTo>
                  <a:lnTo>
                    <a:pt x="21460" y="12839"/>
                  </a:lnTo>
                  <a:lnTo>
                    <a:pt x="21460" y="12479"/>
                  </a:lnTo>
                  <a:lnTo>
                    <a:pt x="21460" y="12239"/>
                  </a:lnTo>
                  <a:lnTo>
                    <a:pt x="21321" y="11999"/>
                  </a:lnTo>
                  <a:lnTo>
                    <a:pt x="21321" y="11759"/>
                  </a:lnTo>
                  <a:lnTo>
                    <a:pt x="21181" y="11399"/>
                  </a:lnTo>
                  <a:lnTo>
                    <a:pt x="21042" y="11159"/>
                  </a:lnTo>
                  <a:lnTo>
                    <a:pt x="21181" y="10919"/>
                  </a:lnTo>
                  <a:lnTo>
                    <a:pt x="21181" y="10679"/>
                  </a:lnTo>
                  <a:lnTo>
                    <a:pt x="21042" y="10319"/>
                  </a:lnTo>
                  <a:lnTo>
                    <a:pt x="21042" y="9959"/>
                  </a:lnTo>
                  <a:lnTo>
                    <a:pt x="21042" y="9719"/>
                  </a:lnTo>
                  <a:lnTo>
                    <a:pt x="20902" y="9359"/>
                  </a:lnTo>
                  <a:lnTo>
                    <a:pt x="21042" y="9119"/>
                  </a:lnTo>
                  <a:lnTo>
                    <a:pt x="20902" y="8879"/>
                  </a:lnTo>
                  <a:lnTo>
                    <a:pt x="20902" y="8519"/>
                  </a:lnTo>
                  <a:lnTo>
                    <a:pt x="20902" y="8279"/>
                  </a:lnTo>
                  <a:lnTo>
                    <a:pt x="20902" y="7919"/>
                  </a:lnTo>
                  <a:lnTo>
                    <a:pt x="20763" y="7559"/>
                  </a:lnTo>
                  <a:lnTo>
                    <a:pt x="20763" y="7319"/>
                  </a:lnTo>
                  <a:lnTo>
                    <a:pt x="20763" y="7079"/>
                  </a:lnTo>
                  <a:lnTo>
                    <a:pt x="20763" y="6719"/>
                  </a:lnTo>
                  <a:lnTo>
                    <a:pt x="20624" y="6359"/>
                  </a:lnTo>
                  <a:lnTo>
                    <a:pt x="20484" y="5999"/>
                  </a:lnTo>
                  <a:lnTo>
                    <a:pt x="20484" y="5759"/>
                  </a:lnTo>
                  <a:lnTo>
                    <a:pt x="20345" y="5400"/>
                  </a:lnTo>
                  <a:lnTo>
                    <a:pt x="20484" y="5159"/>
                  </a:lnTo>
                  <a:lnTo>
                    <a:pt x="20345" y="4799"/>
                  </a:lnTo>
                  <a:lnTo>
                    <a:pt x="20345" y="4439"/>
                  </a:lnTo>
                  <a:lnTo>
                    <a:pt x="19927" y="3479"/>
                  </a:lnTo>
                  <a:lnTo>
                    <a:pt x="19509" y="2639"/>
                  </a:lnTo>
                  <a:lnTo>
                    <a:pt x="19091" y="1919"/>
                  </a:lnTo>
                  <a:lnTo>
                    <a:pt x="18673" y="1319"/>
                  </a:lnTo>
                  <a:lnTo>
                    <a:pt x="18115" y="959"/>
                  </a:lnTo>
                  <a:lnTo>
                    <a:pt x="17419" y="599"/>
                  </a:lnTo>
                  <a:lnTo>
                    <a:pt x="16861" y="359"/>
                  </a:lnTo>
                  <a:lnTo>
                    <a:pt x="16304" y="119"/>
                  </a:lnTo>
                  <a:lnTo>
                    <a:pt x="15607" y="0"/>
                  </a:lnTo>
                  <a:lnTo>
                    <a:pt x="14910" y="0"/>
                  </a:lnTo>
                  <a:lnTo>
                    <a:pt x="14353" y="119"/>
                  </a:lnTo>
                  <a:lnTo>
                    <a:pt x="13656" y="239"/>
                  </a:lnTo>
                  <a:lnTo>
                    <a:pt x="13238" y="359"/>
                  </a:lnTo>
                  <a:lnTo>
                    <a:pt x="12680" y="599"/>
                  </a:lnTo>
                  <a:lnTo>
                    <a:pt x="12123" y="839"/>
                  </a:lnTo>
                  <a:lnTo>
                    <a:pt x="11845" y="1079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060" name="未知"/>
            <p:cNvSpPr>
              <a:spLocks noChangeAspect="true"/>
            </p:cNvSpPr>
            <p:nvPr/>
          </p:nvSpPr>
          <p:spPr>
            <a:xfrm>
              <a:off x="576" y="274"/>
              <a:ext cx="125" cy="116"/>
            </a:xfrm>
            <a:custGeom>
              <a:avLst/>
              <a:gdLst/>
              <a:ahLst/>
              <a:cxnLst>
                <a:cxn ang="0">
                  <a:pos x="125" y="0"/>
                </a:cxn>
                <a:cxn ang="0">
                  <a:pos x="120" y="2"/>
                </a:cxn>
                <a:cxn ang="0">
                  <a:pos x="118" y="5"/>
                </a:cxn>
                <a:cxn ang="0">
                  <a:pos x="114" y="9"/>
                </a:cxn>
                <a:cxn ang="0">
                  <a:pos x="107" y="9"/>
                </a:cxn>
                <a:cxn ang="0">
                  <a:pos x="102" y="14"/>
                </a:cxn>
                <a:cxn ang="0">
                  <a:pos x="98" y="16"/>
                </a:cxn>
                <a:cxn ang="0">
                  <a:pos x="95" y="16"/>
                </a:cxn>
                <a:cxn ang="0">
                  <a:pos x="89" y="20"/>
                </a:cxn>
                <a:cxn ang="0">
                  <a:pos x="82" y="25"/>
                </a:cxn>
                <a:cxn ang="0">
                  <a:pos x="75" y="25"/>
                </a:cxn>
                <a:cxn ang="0">
                  <a:pos x="68" y="30"/>
                </a:cxn>
                <a:cxn ang="0">
                  <a:pos x="64" y="34"/>
                </a:cxn>
                <a:cxn ang="0">
                  <a:pos x="59" y="34"/>
                </a:cxn>
                <a:cxn ang="0">
                  <a:pos x="52" y="39"/>
                </a:cxn>
                <a:cxn ang="0">
                  <a:pos x="45" y="41"/>
                </a:cxn>
                <a:cxn ang="0">
                  <a:pos x="41" y="45"/>
                </a:cxn>
                <a:cxn ang="0">
                  <a:pos x="34" y="48"/>
                </a:cxn>
                <a:cxn ang="0">
                  <a:pos x="30" y="52"/>
                </a:cxn>
                <a:cxn ang="0">
                  <a:pos x="25" y="55"/>
                </a:cxn>
                <a:cxn ang="0">
                  <a:pos x="20" y="59"/>
                </a:cxn>
                <a:cxn ang="0">
                  <a:pos x="16" y="59"/>
                </a:cxn>
                <a:cxn ang="0">
                  <a:pos x="11" y="61"/>
                </a:cxn>
                <a:cxn ang="0">
                  <a:pos x="7" y="66"/>
                </a:cxn>
                <a:cxn ang="0">
                  <a:pos x="5" y="68"/>
                </a:cxn>
                <a:cxn ang="0">
                  <a:pos x="2" y="75"/>
                </a:cxn>
                <a:cxn ang="0">
                  <a:pos x="2" y="80"/>
                </a:cxn>
                <a:cxn ang="0">
                  <a:pos x="0" y="82"/>
                </a:cxn>
                <a:cxn ang="0">
                  <a:pos x="0" y="86"/>
                </a:cxn>
                <a:cxn ang="0">
                  <a:pos x="2" y="91"/>
                </a:cxn>
                <a:cxn ang="0">
                  <a:pos x="2" y="98"/>
                </a:cxn>
                <a:cxn ang="0">
                  <a:pos x="2" y="100"/>
                </a:cxn>
                <a:cxn ang="0">
                  <a:pos x="9" y="102"/>
                </a:cxn>
                <a:cxn ang="0">
                  <a:pos x="18" y="114"/>
                </a:cxn>
                <a:cxn ang="0">
                  <a:pos x="27" y="116"/>
                </a:cxn>
                <a:cxn ang="0">
                  <a:pos x="36" y="116"/>
                </a:cxn>
                <a:cxn ang="0">
                  <a:pos x="45" y="111"/>
                </a:cxn>
                <a:cxn ang="0">
                  <a:pos x="55" y="102"/>
                </a:cxn>
                <a:cxn ang="0">
                  <a:pos x="66" y="93"/>
                </a:cxn>
                <a:cxn ang="0">
                  <a:pos x="75" y="82"/>
                </a:cxn>
                <a:cxn ang="0">
                  <a:pos x="84" y="71"/>
                </a:cxn>
                <a:cxn ang="0">
                  <a:pos x="91" y="59"/>
                </a:cxn>
                <a:cxn ang="0">
                  <a:pos x="100" y="45"/>
                </a:cxn>
                <a:cxn ang="0">
                  <a:pos x="107" y="34"/>
                </a:cxn>
                <a:cxn ang="0">
                  <a:pos x="111" y="25"/>
                </a:cxn>
                <a:cxn ang="0">
                  <a:pos x="120" y="14"/>
                </a:cxn>
                <a:cxn ang="0">
                  <a:pos x="123" y="7"/>
                </a:cxn>
                <a:cxn ang="0">
                  <a:pos x="123" y="2"/>
                </a:cxn>
                <a:cxn ang="0">
                  <a:pos x="125" y="0"/>
                </a:cxn>
              </a:cxnLst>
              <a:rect l="0" t="0" r="0" b="0"/>
              <a:pathLst>
                <a:path w="21600" h="21600">
                  <a:moveTo>
                    <a:pt x="21600" y="0"/>
                  </a:moveTo>
                  <a:lnTo>
                    <a:pt x="20814" y="423"/>
                  </a:lnTo>
                  <a:lnTo>
                    <a:pt x="20421" y="847"/>
                  </a:lnTo>
                  <a:lnTo>
                    <a:pt x="19636" y="1694"/>
                  </a:lnTo>
                  <a:lnTo>
                    <a:pt x="18458" y="1694"/>
                  </a:lnTo>
                  <a:lnTo>
                    <a:pt x="17672" y="2541"/>
                  </a:lnTo>
                  <a:lnTo>
                    <a:pt x="16887" y="2964"/>
                  </a:lnTo>
                  <a:lnTo>
                    <a:pt x="16494" y="2964"/>
                  </a:lnTo>
                  <a:lnTo>
                    <a:pt x="15316" y="3811"/>
                  </a:lnTo>
                  <a:lnTo>
                    <a:pt x="14138" y="4658"/>
                  </a:lnTo>
                  <a:lnTo>
                    <a:pt x="12959" y="4658"/>
                  </a:lnTo>
                  <a:lnTo>
                    <a:pt x="11781" y="5505"/>
                  </a:lnTo>
                  <a:lnTo>
                    <a:pt x="10996" y="6352"/>
                  </a:lnTo>
                  <a:lnTo>
                    <a:pt x="10210" y="6352"/>
                  </a:lnTo>
                  <a:lnTo>
                    <a:pt x="9032" y="7199"/>
                  </a:lnTo>
                  <a:lnTo>
                    <a:pt x="7854" y="7623"/>
                  </a:lnTo>
                  <a:lnTo>
                    <a:pt x="7069" y="8470"/>
                  </a:lnTo>
                  <a:lnTo>
                    <a:pt x="5890" y="8893"/>
                  </a:lnTo>
                  <a:lnTo>
                    <a:pt x="5105" y="9741"/>
                  </a:lnTo>
                  <a:lnTo>
                    <a:pt x="4319" y="10164"/>
                  </a:lnTo>
                  <a:lnTo>
                    <a:pt x="3534" y="11011"/>
                  </a:lnTo>
                  <a:lnTo>
                    <a:pt x="2748" y="11011"/>
                  </a:lnTo>
                  <a:lnTo>
                    <a:pt x="1963" y="11435"/>
                  </a:lnTo>
                  <a:lnTo>
                    <a:pt x="1177" y="12282"/>
                  </a:lnTo>
                  <a:lnTo>
                    <a:pt x="785" y="12705"/>
                  </a:lnTo>
                  <a:lnTo>
                    <a:pt x="392" y="13976"/>
                  </a:lnTo>
                  <a:lnTo>
                    <a:pt x="392" y="14823"/>
                  </a:lnTo>
                  <a:lnTo>
                    <a:pt x="0" y="15246"/>
                  </a:lnTo>
                  <a:lnTo>
                    <a:pt x="0" y="16093"/>
                  </a:lnTo>
                  <a:lnTo>
                    <a:pt x="392" y="16940"/>
                  </a:lnTo>
                  <a:lnTo>
                    <a:pt x="392" y="18211"/>
                  </a:lnTo>
                  <a:lnTo>
                    <a:pt x="392" y="18635"/>
                  </a:lnTo>
                  <a:lnTo>
                    <a:pt x="1570" y="19058"/>
                  </a:lnTo>
                  <a:lnTo>
                    <a:pt x="3141" y="21176"/>
                  </a:lnTo>
                  <a:lnTo>
                    <a:pt x="4712" y="21600"/>
                  </a:lnTo>
                  <a:lnTo>
                    <a:pt x="6283" y="21600"/>
                  </a:lnTo>
                  <a:lnTo>
                    <a:pt x="7854" y="20752"/>
                  </a:lnTo>
                  <a:lnTo>
                    <a:pt x="9425" y="19058"/>
                  </a:lnTo>
                  <a:lnTo>
                    <a:pt x="11388" y="17364"/>
                  </a:lnTo>
                  <a:lnTo>
                    <a:pt x="12959" y="15246"/>
                  </a:lnTo>
                  <a:lnTo>
                    <a:pt x="14530" y="13129"/>
                  </a:lnTo>
                  <a:lnTo>
                    <a:pt x="15708" y="11011"/>
                  </a:lnTo>
                  <a:lnTo>
                    <a:pt x="17279" y="8470"/>
                  </a:lnTo>
                  <a:lnTo>
                    <a:pt x="18458" y="6352"/>
                  </a:lnTo>
                  <a:lnTo>
                    <a:pt x="19243" y="4658"/>
                  </a:lnTo>
                  <a:lnTo>
                    <a:pt x="20814" y="2541"/>
                  </a:lnTo>
                  <a:lnTo>
                    <a:pt x="21207" y="1270"/>
                  </a:lnTo>
                  <a:lnTo>
                    <a:pt x="21207" y="423"/>
                  </a:lnTo>
                  <a:lnTo>
                    <a:pt x="21600" y="0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" name="未知"/>
            <p:cNvSpPr>
              <a:spLocks noChangeAspect="true"/>
            </p:cNvSpPr>
            <p:nvPr/>
          </p:nvSpPr>
          <p:spPr>
            <a:xfrm>
              <a:off x="556" y="175"/>
              <a:ext cx="161" cy="70"/>
            </a:xfrm>
            <a:custGeom>
              <a:avLst/>
              <a:gdLst/>
              <a:ahLst/>
              <a:cxnLst>
                <a:cxn ang="0">
                  <a:pos x="113" y="5"/>
                </a:cxn>
                <a:cxn ang="0">
                  <a:pos x="111" y="0"/>
                </a:cxn>
                <a:cxn ang="0">
                  <a:pos x="107" y="5"/>
                </a:cxn>
                <a:cxn ang="0">
                  <a:pos x="93" y="11"/>
                </a:cxn>
                <a:cxn ang="0">
                  <a:pos x="82" y="16"/>
                </a:cxn>
                <a:cxn ang="0">
                  <a:pos x="68" y="18"/>
                </a:cxn>
                <a:cxn ang="0">
                  <a:pos x="50" y="18"/>
                </a:cxn>
                <a:cxn ang="0">
                  <a:pos x="36" y="20"/>
                </a:cxn>
                <a:cxn ang="0">
                  <a:pos x="20" y="18"/>
                </a:cxn>
                <a:cxn ang="0">
                  <a:pos x="7" y="18"/>
                </a:cxn>
                <a:cxn ang="0">
                  <a:pos x="0" y="20"/>
                </a:cxn>
                <a:cxn ang="0">
                  <a:pos x="2" y="25"/>
                </a:cxn>
                <a:cxn ang="0">
                  <a:pos x="9" y="32"/>
                </a:cxn>
                <a:cxn ang="0">
                  <a:pos x="20" y="43"/>
                </a:cxn>
                <a:cxn ang="0">
                  <a:pos x="32" y="50"/>
                </a:cxn>
                <a:cxn ang="0">
                  <a:pos x="48" y="59"/>
                </a:cxn>
                <a:cxn ang="0">
                  <a:pos x="59" y="65"/>
                </a:cxn>
                <a:cxn ang="0">
                  <a:pos x="73" y="70"/>
                </a:cxn>
                <a:cxn ang="0">
                  <a:pos x="82" y="68"/>
                </a:cxn>
                <a:cxn ang="0">
                  <a:pos x="88" y="65"/>
                </a:cxn>
                <a:cxn ang="0">
                  <a:pos x="95" y="65"/>
                </a:cxn>
                <a:cxn ang="0">
                  <a:pos x="107" y="65"/>
                </a:cxn>
                <a:cxn ang="0">
                  <a:pos x="118" y="61"/>
                </a:cxn>
                <a:cxn ang="0">
                  <a:pos x="127" y="61"/>
                </a:cxn>
                <a:cxn ang="0">
                  <a:pos x="136" y="56"/>
                </a:cxn>
                <a:cxn ang="0">
                  <a:pos x="143" y="50"/>
                </a:cxn>
                <a:cxn ang="0">
                  <a:pos x="152" y="43"/>
                </a:cxn>
                <a:cxn ang="0">
                  <a:pos x="159" y="36"/>
                </a:cxn>
                <a:cxn ang="0">
                  <a:pos x="159" y="27"/>
                </a:cxn>
                <a:cxn ang="0">
                  <a:pos x="159" y="23"/>
                </a:cxn>
                <a:cxn ang="0">
                  <a:pos x="159" y="18"/>
                </a:cxn>
                <a:cxn ang="0">
                  <a:pos x="150" y="14"/>
                </a:cxn>
                <a:cxn ang="0">
                  <a:pos x="138" y="11"/>
                </a:cxn>
                <a:cxn ang="0">
                  <a:pos x="120" y="9"/>
                </a:cxn>
              </a:cxnLst>
              <a:rect l="0" t="0" r="0" b="0"/>
              <a:pathLst>
                <a:path w="21600" h="21600">
                  <a:moveTo>
                    <a:pt x="15515" y="2090"/>
                  </a:moveTo>
                  <a:lnTo>
                    <a:pt x="15211" y="1393"/>
                  </a:lnTo>
                  <a:lnTo>
                    <a:pt x="15211" y="696"/>
                  </a:lnTo>
                  <a:lnTo>
                    <a:pt x="14907" y="0"/>
                  </a:lnTo>
                  <a:lnTo>
                    <a:pt x="14602" y="696"/>
                  </a:lnTo>
                  <a:lnTo>
                    <a:pt x="14298" y="1393"/>
                  </a:lnTo>
                  <a:lnTo>
                    <a:pt x="13385" y="2787"/>
                  </a:lnTo>
                  <a:lnTo>
                    <a:pt x="12472" y="3483"/>
                  </a:lnTo>
                  <a:lnTo>
                    <a:pt x="11256" y="4180"/>
                  </a:lnTo>
                  <a:lnTo>
                    <a:pt x="10951" y="4877"/>
                  </a:lnTo>
                  <a:lnTo>
                    <a:pt x="10039" y="4877"/>
                  </a:lnTo>
                  <a:lnTo>
                    <a:pt x="9126" y="5574"/>
                  </a:lnTo>
                  <a:lnTo>
                    <a:pt x="7909" y="5574"/>
                  </a:lnTo>
                  <a:lnTo>
                    <a:pt x="6692" y="5574"/>
                  </a:lnTo>
                  <a:lnTo>
                    <a:pt x="6084" y="5574"/>
                  </a:lnTo>
                  <a:lnTo>
                    <a:pt x="4867" y="6270"/>
                  </a:lnTo>
                  <a:lnTo>
                    <a:pt x="3954" y="5574"/>
                  </a:lnTo>
                  <a:lnTo>
                    <a:pt x="2737" y="5574"/>
                  </a:lnTo>
                  <a:lnTo>
                    <a:pt x="1825" y="6270"/>
                  </a:lnTo>
                  <a:lnTo>
                    <a:pt x="912" y="5574"/>
                  </a:lnTo>
                  <a:lnTo>
                    <a:pt x="0" y="6270"/>
                  </a:lnTo>
                  <a:lnTo>
                    <a:pt x="0" y="6270"/>
                  </a:lnTo>
                  <a:lnTo>
                    <a:pt x="0" y="6270"/>
                  </a:lnTo>
                  <a:lnTo>
                    <a:pt x="304" y="7664"/>
                  </a:lnTo>
                  <a:lnTo>
                    <a:pt x="608" y="9057"/>
                  </a:lnTo>
                  <a:lnTo>
                    <a:pt x="1216" y="9754"/>
                  </a:lnTo>
                  <a:lnTo>
                    <a:pt x="1825" y="11148"/>
                  </a:lnTo>
                  <a:lnTo>
                    <a:pt x="2737" y="13238"/>
                  </a:lnTo>
                  <a:lnTo>
                    <a:pt x="3346" y="14632"/>
                  </a:lnTo>
                  <a:lnTo>
                    <a:pt x="4258" y="15328"/>
                  </a:lnTo>
                  <a:lnTo>
                    <a:pt x="5475" y="16722"/>
                  </a:lnTo>
                  <a:lnTo>
                    <a:pt x="6388" y="18115"/>
                  </a:lnTo>
                  <a:lnTo>
                    <a:pt x="7605" y="18812"/>
                  </a:lnTo>
                  <a:lnTo>
                    <a:pt x="7909" y="20206"/>
                  </a:lnTo>
                  <a:lnTo>
                    <a:pt x="8822" y="21600"/>
                  </a:lnTo>
                  <a:lnTo>
                    <a:pt x="9735" y="21600"/>
                  </a:lnTo>
                  <a:lnTo>
                    <a:pt x="10343" y="21600"/>
                  </a:lnTo>
                  <a:lnTo>
                    <a:pt x="10951" y="20902"/>
                  </a:lnTo>
                  <a:lnTo>
                    <a:pt x="11256" y="20902"/>
                  </a:lnTo>
                  <a:lnTo>
                    <a:pt x="11864" y="20206"/>
                  </a:lnTo>
                  <a:lnTo>
                    <a:pt x="12168" y="20206"/>
                  </a:lnTo>
                  <a:lnTo>
                    <a:pt x="12777" y="20206"/>
                  </a:lnTo>
                  <a:lnTo>
                    <a:pt x="13689" y="19509"/>
                  </a:lnTo>
                  <a:lnTo>
                    <a:pt x="14298" y="20206"/>
                  </a:lnTo>
                  <a:lnTo>
                    <a:pt x="14907" y="19509"/>
                  </a:lnTo>
                  <a:lnTo>
                    <a:pt x="15819" y="18812"/>
                  </a:lnTo>
                  <a:lnTo>
                    <a:pt x="16428" y="18812"/>
                  </a:lnTo>
                  <a:lnTo>
                    <a:pt x="17036" y="18812"/>
                  </a:lnTo>
                  <a:lnTo>
                    <a:pt x="17644" y="17419"/>
                  </a:lnTo>
                  <a:lnTo>
                    <a:pt x="18253" y="17419"/>
                  </a:lnTo>
                  <a:lnTo>
                    <a:pt x="18861" y="16025"/>
                  </a:lnTo>
                  <a:lnTo>
                    <a:pt x="19165" y="15328"/>
                  </a:lnTo>
                  <a:lnTo>
                    <a:pt x="19774" y="14632"/>
                  </a:lnTo>
                  <a:lnTo>
                    <a:pt x="20382" y="13238"/>
                  </a:lnTo>
                  <a:lnTo>
                    <a:pt x="20991" y="11845"/>
                  </a:lnTo>
                  <a:lnTo>
                    <a:pt x="21295" y="11148"/>
                  </a:lnTo>
                  <a:lnTo>
                    <a:pt x="21600" y="9754"/>
                  </a:lnTo>
                  <a:lnTo>
                    <a:pt x="21295" y="8361"/>
                  </a:lnTo>
                  <a:lnTo>
                    <a:pt x="21600" y="7664"/>
                  </a:lnTo>
                  <a:lnTo>
                    <a:pt x="21295" y="6967"/>
                  </a:lnTo>
                  <a:lnTo>
                    <a:pt x="21295" y="6270"/>
                  </a:lnTo>
                  <a:lnTo>
                    <a:pt x="21295" y="5574"/>
                  </a:lnTo>
                  <a:lnTo>
                    <a:pt x="20687" y="4877"/>
                  </a:lnTo>
                  <a:lnTo>
                    <a:pt x="20078" y="4180"/>
                  </a:lnTo>
                  <a:lnTo>
                    <a:pt x="19470" y="4180"/>
                  </a:lnTo>
                  <a:lnTo>
                    <a:pt x="18557" y="3483"/>
                  </a:lnTo>
                  <a:lnTo>
                    <a:pt x="17340" y="2787"/>
                  </a:lnTo>
                  <a:lnTo>
                    <a:pt x="16123" y="2787"/>
                  </a:lnTo>
                  <a:lnTo>
                    <a:pt x="15515" y="2090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" name="未知"/>
            <p:cNvSpPr>
              <a:spLocks noChangeAspect="true"/>
            </p:cNvSpPr>
            <p:nvPr/>
          </p:nvSpPr>
          <p:spPr>
            <a:xfrm>
              <a:off x="279" y="2"/>
              <a:ext cx="186" cy="216"/>
            </a:xfrm>
            <a:custGeom>
              <a:avLst/>
              <a:gdLst/>
              <a:ahLst/>
              <a:cxnLst>
                <a:cxn ang="0">
                  <a:pos x="175" y="70"/>
                </a:cxn>
                <a:cxn ang="0">
                  <a:pos x="147" y="32"/>
                </a:cxn>
                <a:cxn ang="0">
                  <a:pos x="118" y="11"/>
                </a:cxn>
                <a:cxn ang="0">
                  <a:pos x="82" y="0"/>
                </a:cxn>
                <a:cxn ang="0">
                  <a:pos x="52" y="5"/>
                </a:cxn>
                <a:cxn ang="0">
                  <a:pos x="34" y="14"/>
                </a:cxn>
                <a:cxn ang="0">
                  <a:pos x="25" y="25"/>
                </a:cxn>
                <a:cxn ang="0">
                  <a:pos x="18" y="36"/>
                </a:cxn>
                <a:cxn ang="0">
                  <a:pos x="11" y="52"/>
                </a:cxn>
                <a:cxn ang="0">
                  <a:pos x="7" y="61"/>
                </a:cxn>
                <a:cxn ang="0">
                  <a:pos x="0" y="70"/>
                </a:cxn>
                <a:cxn ang="0">
                  <a:pos x="2" y="77"/>
                </a:cxn>
                <a:cxn ang="0">
                  <a:pos x="11" y="75"/>
                </a:cxn>
                <a:cxn ang="0">
                  <a:pos x="27" y="77"/>
                </a:cxn>
                <a:cxn ang="0">
                  <a:pos x="48" y="73"/>
                </a:cxn>
                <a:cxn ang="0">
                  <a:pos x="59" y="68"/>
                </a:cxn>
                <a:cxn ang="0">
                  <a:pos x="68" y="64"/>
                </a:cxn>
                <a:cxn ang="0">
                  <a:pos x="77" y="61"/>
                </a:cxn>
                <a:cxn ang="0">
                  <a:pos x="88" y="59"/>
                </a:cxn>
                <a:cxn ang="0">
                  <a:pos x="98" y="59"/>
                </a:cxn>
                <a:cxn ang="0">
                  <a:pos x="109" y="66"/>
                </a:cxn>
                <a:cxn ang="0">
                  <a:pos x="118" y="75"/>
                </a:cxn>
                <a:cxn ang="0">
                  <a:pos x="122" y="84"/>
                </a:cxn>
                <a:cxn ang="0">
                  <a:pos x="125" y="91"/>
                </a:cxn>
                <a:cxn ang="0">
                  <a:pos x="129" y="100"/>
                </a:cxn>
                <a:cxn ang="0">
                  <a:pos x="134" y="109"/>
                </a:cxn>
                <a:cxn ang="0">
                  <a:pos x="134" y="114"/>
                </a:cxn>
                <a:cxn ang="0">
                  <a:pos x="141" y="132"/>
                </a:cxn>
                <a:cxn ang="0">
                  <a:pos x="141" y="150"/>
                </a:cxn>
                <a:cxn ang="0">
                  <a:pos x="134" y="164"/>
                </a:cxn>
                <a:cxn ang="0">
                  <a:pos x="127" y="177"/>
                </a:cxn>
                <a:cxn ang="0">
                  <a:pos x="118" y="186"/>
                </a:cxn>
                <a:cxn ang="0">
                  <a:pos x="113" y="191"/>
                </a:cxn>
                <a:cxn ang="0">
                  <a:pos x="107" y="189"/>
                </a:cxn>
                <a:cxn ang="0">
                  <a:pos x="98" y="182"/>
                </a:cxn>
                <a:cxn ang="0">
                  <a:pos x="88" y="175"/>
                </a:cxn>
                <a:cxn ang="0">
                  <a:pos x="77" y="168"/>
                </a:cxn>
                <a:cxn ang="0">
                  <a:pos x="70" y="166"/>
                </a:cxn>
                <a:cxn ang="0">
                  <a:pos x="73" y="173"/>
                </a:cxn>
                <a:cxn ang="0">
                  <a:pos x="75" y="180"/>
                </a:cxn>
                <a:cxn ang="0">
                  <a:pos x="98" y="207"/>
                </a:cxn>
                <a:cxn ang="0">
                  <a:pos x="132" y="216"/>
                </a:cxn>
                <a:cxn ang="0">
                  <a:pos x="157" y="198"/>
                </a:cxn>
                <a:cxn ang="0">
                  <a:pos x="177" y="166"/>
                </a:cxn>
                <a:cxn ang="0">
                  <a:pos x="186" y="125"/>
                </a:cxn>
              </a:cxnLst>
              <a:rect l="0" t="0" r="0" b="0"/>
              <a:pathLst>
                <a:path w="21600" h="21600">
                  <a:moveTo>
                    <a:pt x="21600" y="10458"/>
                  </a:moveTo>
                  <a:lnTo>
                    <a:pt x="20809" y="8639"/>
                  </a:lnTo>
                  <a:lnTo>
                    <a:pt x="20282" y="7048"/>
                  </a:lnTo>
                  <a:lnTo>
                    <a:pt x="19229" y="5684"/>
                  </a:lnTo>
                  <a:lnTo>
                    <a:pt x="18438" y="4319"/>
                  </a:lnTo>
                  <a:lnTo>
                    <a:pt x="17121" y="3182"/>
                  </a:lnTo>
                  <a:lnTo>
                    <a:pt x="16068" y="2273"/>
                  </a:lnTo>
                  <a:lnTo>
                    <a:pt x="14751" y="1364"/>
                  </a:lnTo>
                  <a:lnTo>
                    <a:pt x="13697" y="1136"/>
                  </a:lnTo>
                  <a:lnTo>
                    <a:pt x="12117" y="454"/>
                  </a:lnTo>
                  <a:lnTo>
                    <a:pt x="11063" y="227"/>
                  </a:lnTo>
                  <a:lnTo>
                    <a:pt x="9482" y="0"/>
                  </a:lnTo>
                  <a:lnTo>
                    <a:pt x="8429" y="0"/>
                  </a:lnTo>
                  <a:lnTo>
                    <a:pt x="7111" y="227"/>
                  </a:lnTo>
                  <a:lnTo>
                    <a:pt x="6058" y="454"/>
                  </a:lnTo>
                  <a:lnTo>
                    <a:pt x="4741" y="681"/>
                  </a:lnTo>
                  <a:lnTo>
                    <a:pt x="4477" y="1136"/>
                  </a:lnTo>
                  <a:lnTo>
                    <a:pt x="3951" y="1364"/>
                  </a:lnTo>
                  <a:lnTo>
                    <a:pt x="3424" y="1818"/>
                  </a:lnTo>
                  <a:lnTo>
                    <a:pt x="3424" y="2273"/>
                  </a:lnTo>
                  <a:lnTo>
                    <a:pt x="2897" y="2500"/>
                  </a:lnTo>
                  <a:lnTo>
                    <a:pt x="2897" y="3182"/>
                  </a:lnTo>
                  <a:lnTo>
                    <a:pt x="2370" y="3410"/>
                  </a:lnTo>
                  <a:lnTo>
                    <a:pt x="2107" y="3637"/>
                  </a:lnTo>
                  <a:lnTo>
                    <a:pt x="1843" y="4092"/>
                  </a:lnTo>
                  <a:lnTo>
                    <a:pt x="1843" y="4774"/>
                  </a:lnTo>
                  <a:lnTo>
                    <a:pt x="1317" y="5229"/>
                  </a:lnTo>
                  <a:lnTo>
                    <a:pt x="1580" y="5456"/>
                  </a:lnTo>
                  <a:lnTo>
                    <a:pt x="1317" y="5911"/>
                  </a:lnTo>
                  <a:lnTo>
                    <a:pt x="790" y="6138"/>
                  </a:lnTo>
                  <a:lnTo>
                    <a:pt x="790" y="6820"/>
                  </a:lnTo>
                  <a:lnTo>
                    <a:pt x="526" y="6820"/>
                  </a:lnTo>
                  <a:lnTo>
                    <a:pt x="0" y="7048"/>
                  </a:lnTo>
                  <a:lnTo>
                    <a:pt x="0" y="7275"/>
                  </a:lnTo>
                  <a:lnTo>
                    <a:pt x="0" y="7503"/>
                  </a:lnTo>
                  <a:lnTo>
                    <a:pt x="263" y="7730"/>
                  </a:lnTo>
                  <a:lnTo>
                    <a:pt x="526" y="7730"/>
                  </a:lnTo>
                  <a:lnTo>
                    <a:pt x="1053" y="7503"/>
                  </a:lnTo>
                  <a:lnTo>
                    <a:pt x="1317" y="7503"/>
                  </a:lnTo>
                  <a:lnTo>
                    <a:pt x="2107" y="7730"/>
                  </a:lnTo>
                  <a:lnTo>
                    <a:pt x="2634" y="7503"/>
                  </a:lnTo>
                  <a:lnTo>
                    <a:pt x="3160" y="7730"/>
                  </a:lnTo>
                  <a:lnTo>
                    <a:pt x="3951" y="7503"/>
                  </a:lnTo>
                  <a:lnTo>
                    <a:pt x="4741" y="7503"/>
                  </a:lnTo>
                  <a:lnTo>
                    <a:pt x="5531" y="7275"/>
                  </a:lnTo>
                  <a:lnTo>
                    <a:pt x="6058" y="7048"/>
                  </a:lnTo>
                  <a:lnTo>
                    <a:pt x="6321" y="7048"/>
                  </a:lnTo>
                  <a:lnTo>
                    <a:pt x="6848" y="6820"/>
                  </a:lnTo>
                  <a:lnTo>
                    <a:pt x="7375" y="6593"/>
                  </a:lnTo>
                  <a:lnTo>
                    <a:pt x="7638" y="6366"/>
                  </a:lnTo>
                  <a:lnTo>
                    <a:pt x="7902" y="6366"/>
                  </a:lnTo>
                  <a:lnTo>
                    <a:pt x="8165" y="6366"/>
                  </a:lnTo>
                  <a:lnTo>
                    <a:pt x="8429" y="6138"/>
                  </a:lnTo>
                  <a:lnTo>
                    <a:pt x="8955" y="6138"/>
                  </a:lnTo>
                  <a:lnTo>
                    <a:pt x="9482" y="6138"/>
                  </a:lnTo>
                  <a:lnTo>
                    <a:pt x="9746" y="5911"/>
                  </a:lnTo>
                  <a:lnTo>
                    <a:pt x="10272" y="5911"/>
                  </a:lnTo>
                  <a:lnTo>
                    <a:pt x="10536" y="5911"/>
                  </a:lnTo>
                  <a:lnTo>
                    <a:pt x="11063" y="5684"/>
                  </a:lnTo>
                  <a:lnTo>
                    <a:pt x="11326" y="5911"/>
                  </a:lnTo>
                  <a:lnTo>
                    <a:pt x="11590" y="6138"/>
                  </a:lnTo>
                  <a:lnTo>
                    <a:pt x="12117" y="6138"/>
                  </a:lnTo>
                  <a:lnTo>
                    <a:pt x="12643" y="6593"/>
                  </a:lnTo>
                  <a:lnTo>
                    <a:pt x="13170" y="7048"/>
                  </a:lnTo>
                  <a:lnTo>
                    <a:pt x="13434" y="7275"/>
                  </a:lnTo>
                  <a:lnTo>
                    <a:pt x="13697" y="7503"/>
                  </a:lnTo>
                  <a:lnTo>
                    <a:pt x="13960" y="7730"/>
                  </a:lnTo>
                  <a:lnTo>
                    <a:pt x="13960" y="7957"/>
                  </a:lnTo>
                  <a:lnTo>
                    <a:pt x="14224" y="8412"/>
                  </a:lnTo>
                  <a:lnTo>
                    <a:pt x="14487" y="8639"/>
                  </a:lnTo>
                  <a:lnTo>
                    <a:pt x="14487" y="8867"/>
                  </a:lnTo>
                  <a:lnTo>
                    <a:pt x="14487" y="9094"/>
                  </a:lnTo>
                  <a:lnTo>
                    <a:pt x="14751" y="9321"/>
                  </a:lnTo>
                  <a:lnTo>
                    <a:pt x="15014" y="9776"/>
                  </a:lnTo>
                  <a:lnTo>
                    <a:pt x="15014" y="10004"/>
                  </a:lnTo>
                  <a:lnTo>
                    <a:pt x="15014" y="10231"/>
                  </a:lnTo>
                  <a:lnTo>
                    <a:pt x="15541" y="10686"/>
                  </a:lnTo>
                  <a:lnTo>
                    <a:pt x="15541" y="10913"/>
                  </a:lnTo>
                  <a:lnTo>
                    <a:pt x="15541" y="10913"/>
                  </a:lnTo>
                  <a:lnTo>
                    <a:pt x="15541" y="11140"/>
                  </a:lnTo>
                  <a:lnTo>
                    <a:pt x="15541" y="11368"/>
                  </a:lnTo>
                  <a:lnTo>
                    <a:pt x="16068" y="12050"/>
                  </a:lnTo>
                  <a:lnTo>
                    <a:pt x="16068" y="12504"/>
                  </a:lnTo>
                  <a:lnTo>
                    <a:pt x="16331" y="13187"/>
                  </a:lnTo>
                  <a:lnTo>
                    <a:pt x="16594" y="13869"/>
                  </a:lnTo>
                  <a:lnTo>
                    <a:pt x="16331" y="14323"/>
                  </a:lnTo>
                  <a:lnTo>
                    <a:pt x="16331" y="15006"/>
                  </a:lnTo>
                  <a:lnTo>
                    <a:pt x="16068" y="15460"/>
                  </a:lnTo>
                  <a:lnTo>
                    <a:pt x="16068" y="15915"/>
                  </a:lnTo>
                  <a:lnTo>
                    <a:pt x="15541" y="16370"/>
                  </a:lnTo>
                  <a:lnTo>
                    <a:pt x="15277" y="16825"/>
                  </a:lnTo>
                  <a:lnTo>
                    <a:pt x="15014" y="17279"/>
                  </a:lnTo>
                  <a:lnTo>
                    <a:pt x="14751" y="17734"/>
                  </a:lnTo>
                  <a:lnTo>
                    <a:pt x="14224" y="18189"/>
                  </a:lnTo>
                  <a:lnTo>
                    <a:pt x="14224" y="18416"/>
                  </a:lnTo>
                  <a:lnTo>
                    <a:pt x="13697" y="18643"/>
                  </a:lnTo>
                  <a:lnTo>
                    <a:pt x="13434" y="18871"/>
                  </a:lnTo>
                  <a:lnTo>
                    <a:pt x="13434" y="18871"/>
                  </a:lnTo>
                  <a:lnTo>
                    <a:pt x="13170" y="19098"/>
                  </a:lnTo>
                  <a:lnTo>
                    <a:pt x="12907" y="19098"/>
                  </a:lnTo>
                  <a:lnTo>
                    <a:pt x="12643" y="18871"/>
                  </a:lnTo>
                  <a:lnTo>
                    <a:pt x="12380" y="18871"/>
                  </a:lnTo>
                  <a:lnTo>
                    <a:pt x="12117" y="18871"/>
                  </a:lnTo>
                  <a:lnTo>
                    <a:pt x="11326" y="18416"/>
                  </a:lnTo>
                  <a:lnTo>
                    <a:pt x="11326" y="18189"/>
                  </a:lnTo>
                  <a:lnTo>
                    <a:pt x="11063" y="17961"/>
                  </a:lnTo>
                  <a:lnTo>
                    <a:pt x="10536" y="17734"/>
                  </a:lnTo>
                  <a:lnTo>
                    <a:pt x="10272" y="17507"/>
                  </a:lnTo>
                  <a:lnTo>
                    <a:pt x="9746" y="17279"/>
                  </a:lnTo>
                  <a:lnTo>
                    <a:pt x="9219" y="17279"/>
                  </a:lnTo>
                  <a:lnTo>
                    <a:pt x="8955" y="16825"/>
                  </a:lnTo>
                  <a:lnTo>
                    <a:pt x="8692" y="16597"/>
                  </a:lnTo>
                  <a:lnTo>
                    <a:pt x="8429" y="16370"/>
                  </a:lnTo>
                  <a:lnTo>
                    <a:pt x="8165" y="16597"/>
                  </a:lnTo>
                  <a:lnTo>
                    <a:pt x="8429" y="16825"/>
                  </a:lnTo>
                  <a:lnTo>
                    <a:pt x="8429" y="17052"/>
                  </a:lnTo>
                  <a:lnTo>
                    <a:pt x="8429" y="17279"/>
                  </a:lnTo>
                  <a:lnTo>
                    <a:pt x="8429" y="17507"/>
                  </a:lnTo>
                  <a:lnTo>
                    <a:pt x="8692" y="17734"/>
                  </a:lnTo>
                  <a:lnTo>
                    <a:pt x="8692" y="17961"/>
                  </a:lnTo>
                  <a:lnTo>
                    <a:pt x="8692" y="18189"/>
                  </a:lnTo>
                  <a:lnTo>
                    <a:pt x="10272" y="19780"/>
                  </a:lnTo>
                  <a:lnTo>
                    <a:pt x="11326" y="20690"/>
                  </a:lnTo>
                  <a:lnTo>
                    <a:pt x="12643" y="21145"/>
                  </a:lnTo>
                  <a:lnTo>
                    <a:pt x="14224" y="21600"/>
                  </a:lnTo>
                  <a:lnTo>
                    <a:pt x="15277" y="21600"/>
                  </a:lnTo>
                  <a:lnTo>
                    <a:pt x="16331" y="21145"/>
                  </a:lnTo>
                  <a:lnTo>
                    <a:pt x="17648" y="20462"/>
                  </a:lnTo>
                  <a:lnTo>
                    <a:pt x="18175" y="19780"/>
                  </a:lnTo>
                  <a:lnTo>
                    <a:pt x="19492" y="18871"/>
                  </a:lnTo>
                  <a:lnTo>
                    <a:pt x="20282" y="17734"/>
                  </a:lnTo>
                  <a:lnTo>
                    <a:pt x="20546" y="16597"/>
                  </a:lnTo>
                  <a:lnTo>
                    <a:pt x="21072" y="15233"/>
                  </a:lnTo>
                  <a:lnTo>
                    <a:pt x="21336" y="14096"/>
                  </a:lnTo>
                  <a:lnTo>
                    <a:pt x="21600" y="12504"/>
                  </a:lnTo>
                  <a:lnTo>
                    <a:pt x="21600" y="11140"/>
                  </a:lnTo>
                  <a:lnTo>
                    <a:pt x="21600" y="10458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063" name="未知"/>
            <p:cNvSpPr>
              <a:spLocks noChangeAspect="true"/>
            </p:cNvSpPr>
            <p:nvPr/>
          </p:nvSpPr>
          <p:spPr>
            <a:xfrm>
              <a:off x="340" y="254"/>
              <a:ext cx="277" cy="156"/>
            </a:xfrm>
            <a:custGeom>
              <a:avLst/>
              <a:gdLst/>
              <a:ahLst/>
              <a:cxnLst>
                <a:cxn ang="0">
                  <a:pos x="184" y="47"/>
                </a:cxn>
                <a:cxn ang="0">
                  <a:pos x="161" y="61"/>
                </a:cxn>
                <a:cxn ang="0">
                  <a:pos x="141" y="68"/>
                </a:cxn>
                <a:cxn ang="0">
                  <a:pos x="123" y="75"/>
                </a:cxn>
                <a:cxn ang="0">
                  <a:pos x="104" y="86"/>
                </a:cxn>
                <a:cxn ang="0">
                  <a:pos x="84" y="95"/>
                </a:cxn>
                <a:cxn ang="0">
                  <a:pos x="70" y="95"/>
                </a:cxn>
                <a:cxn ang="0">
                  <a:pos x="52" y="88"/>
                </a:cxn>
                <a:cxn ang="0">
                  <a:pos x="41" y="77"/>
                </a:cxn>
                <a:cxn ang="0">
                  <a:pos x="34" y="61"/>
                </a:cxn>
                <a:cxn ang="0">
                  <a:pos x="36" y="47"/>
                </a:cxn>
                <a:cxn ang="0">
                  <a:pos x="39" y="38"/>
                </a:cxn>
                <a:cxn ang="0">
                  <a:pos x="39" y="27"/>
                </a:cxn>
                <a:cxn ang="0">
                  <a:pos x="39" y="14"/>
                </a:cxn>
                <a:cxn ang="0">
                  <a:pos x="36" y="9"/>
                </a:cxn>
                <a:cxn ang="0">
                  <a:pos x="30" y="0"/>
                </a:cxn>
                <a:cxn ang="0">
                  <a:pos x="20" y="2"/>
                </a:cxn>
                <a:cxn ang="0">
                  <a:pos x="9" y="20"/>
                </a:cxn>
                <a:cxn ang="0">
                  <a:pos x="2" y="52"/>
                </a:cxn>
                <a:cxn ang="0">
                  <a:pos x="5" y="86"/>
                </a:cxn>
                <a:cxn ang="0">
                  <a:pos x="14" y="120"/>
                </a:cxn>
                <a:cxn ang="0">
                  <a:pos x="36" y="140"/>
                </a:cxn>
                <a:cxn ang="0">
                  <a:pos x="57" y="149"/>
                </a:cxn>
                <a:cxn ang="0">
                  <a:pos x="77" y="154"/>
                </a:cxn>
                <a:cxn ang="0">
                  <a:pos x="95" y="156"/>
                </a:cxn>
                <a:cxn ang="0">
                  <a:pos x="109" y="149"/>
                </a:cxn>
                <a:cxn ang="0">
                  <a:pos x="127" y="142"/>
                </a:cxn>
                <a:cxn ang="0">
                  <a:pos x="141" y="133"/>
                </a:cxn>
                <a:cxn ang="0">
                  <a:pos x="157" y="124"/>
                </a:cxn>
                <a:cxn ang="0">
                  <a:pos x="170" y="113"/>
                </a:cxn>
                <a:cxn ang="0">
                  <a:pos x="184" y="106"/>
                </a:cxn>
                <a:cxn ang="0">
                  <a:pos x="198" y="104"/>
                </a:cxn>
                <a:cxn ang="0">
                  <a:pos x="211" y="99"/>
                </a:cxn>
                <a:cxn ang="0">
                  <a:pos x="227" y="95"/>
                </a:cxn>
                <a:cxn ang="0">
                  <a:pos x="238" y="88"/>
                </a:cxn>
                <a:cxn ang="0">
                  <a:pos x="252" y="77"/>
                </a:cxn>
                <a:cxn ang="0">
                  <a:pos x="263" y="66"/>
                </a:cxn>
                <a:cxn ang="0">
                  <a:pos x="270" y="54"/>
                </a:cxn>
                <a:cxn ang="0">
                  <a:pos x="277" y="41"/>
                </a:cxn>
                <a:cxn ang="0">
                  <a:pos x="275" y="27"/>
                </a:cxn>
                <a:cxn ang="0">
                  <a:pos x="266" y="18"/>
                </a:cxn>
                <a:cxn ang="0">
                  <a:pos x="254" y="14"/>
                </a:cxn>
                <a:cxn ang="0">
                  <a:pos x="236" y="14"/>
                </a:cxn>
                <a:cxn ang="0">
                  <a:pos x="227" y="18"/>
                </a:cxn>
                <a:cxn ang="0">
                  <a:pos x="220" y="23"/>
                </a:cxn>
                <a:cxn ang="0">
                  <a:pos x="213" y="27"/>
                </a:cxn>
                <a:cxn ang="0">
                  <a:pos x="207" y="34"/>
                </a:cxn>
                <a:cxn ang="0">
                  <a:pos x="198" y="38"/>
                </a:cxn>
              </a:cxnLst>
              <a:rect l="0" t="0" r="0" b="0"/>
              <a:pathLst>
                <a:path w="21600" h="21600">
                  <a:moveTo>
                    <a:pt x="15049" y="5634"/>
                  </a:moveTo>
                  <a:lnTo>
                    <a:pt x="14517" y="6260"/>
                  </a:lnTo>
                  <a:lnTo>
                    <a:pt x="14340" y="6573"/>
                  </a:lnTo>
                  <a:lnTo>
                    <a:pt x="13632" y="7199"/>
                  </a:lnTo>
                  <a:lnTo>
                    <a:pt x="13101" y="7825"/>
                  </a:lnTo>
                  <a:lnTo>
                    <a:pt x="12570" y="8452"/>
                  </a:lnTo>
                  <a:lnTo>
                    <a:pt x="12039" y="8452"/>
                  </a:lnTo>
                  <a:lnTo>
                    <a:pt x="11684" y="9078"/>
                  </a:lnTo>
                  <a:lnTo>
                    <a:pt x="10976" y="9391"/>
                  </a:lnTo>
                  <a:lnTo>
                    <a:pt x="10622" y="9704"/>
                  </a:lnTo>
                  <a:lnTo>
                    <a:pt x="9914" y="10017"/>
                  </a:lnTo>
                  <a:lnTo>
                    <a:pt x="9560" y="10330"/>
                  </a:lnTo>
                  <a:lnTo>
                    <a:pt x="9206" y="10956"/>
                  </a:lnTo>
                  <a:lnTo>
                    <a:pt x="8498" y="11582"/>
                  </a:lnTo>
                  <a:lnTo>
                    <a:pt x="8144" y="11895"/>
                  </a:lnTo>
                  <a:lnTo>
                    <a:pt x="7435" y="12521"/>
                  </a:lnTo>
                  <a:lnTo>
                    <a:pt x="6904" y="13147"/>
                  </a:lnTo>
                  <a:lnTo>
                    <a:pt x="6550" y="13147"/>
                  </a:lnTo>
                  <a:lnTo>
                    <a:pt x="6373" y="13147"/>
                  </a:lnTo>
                  <a:lnTo>
                    <a:pt x="5842" y="13460"/>
                  </a:lnTo>
                  <a:lnTo>
                    <a:pt x="5488" y="13147"/>
                  </a:lnTo>
                  <a:lnTo>
                    <a:pt x="5134" y="12834"/>
                  </a:lnTo>
                  <a:lnTo>
                    <a:pt x="4603" y="12521"/>
                  </a:lnTo>
                  <a:lnTo>
                    <a:pt x="4072" y="12208"/>
                  </a:lnTo>
                  <a:lnTo>
                    <a:pt x="3717" y="11582"/>
                  </a:lnTo>
                  <a:lnTo>
                    <a:pt x="3363" y="11269"/>
                  </a:lnTo>
                  <a:lnTo>
                    <a:pt x="3186" y="10643"/>
                  </a:lnTo>
                  <a:lnTo>
                    <a:pt x="2832" y="9704"/>
                  </a:lnTo>
                  <a:lnTo>
                    <a:pt x="2832" y="8765"/>
                  </a:lnTo>
                  <a:lnTo>
                    <a:pt x="2655" y="8452"/>
                  </a:lnTo>
                  <a:lnTo>
                    <a:pt x="2655" y="7513"/>
                  </a:lnTo>
                  <a:lnTo>
                    <a:pt x="2832" y="7199"/>
                  </a:lnTo>
                  <a:lnTo>
                    <a:pt x="2832" y="6573"/>
                  </a:lnTo>
                  <a:lnTo>
                    <a:pt x="3009" y="6260"/>
                  </a:lnTo>
                  <a:lnTo>
                    <a:pt x="2832" y="5634"/>
                  </a:lnTo>
                  <a:lnTo>
                    <a:pt x="3009" y="5321"/>
                  </a:lnTo>
                  <a:lnTo>
                    <a:pt x="3186" y="4695"/>
                  </a:lnTo>
                  <a:lnTo>
                    <a:pt x="3186" y="4382"/>
                  </a:lnTo>
                  <a:lnTo>
                    <a:pt x="3009" y="3756"/>
                  </a:lnTo>
                  <a:lnTo>
                    <a:pt x="3186" y="3130"/>
                  </a:lnTo>
                  <a:lnTo>
                    <a:pt x="3186" y="2504"/>
                  </a:lnTo>
                  <a:lnTo>
                    <a:pt x="3009" y="1878"/>
                  </a:lnTo>
                  <a:lnTo>
                    <a:pt x="3009" y="1878"/>
                  </a:lnTo>
                  <a:lnTo>
                    <a:pt x="2832" y="1564"/>
                  </a:lnTo>
                  <a:lnTo>
                    <a:pt x="2832" y="1252"/>
                  </a:lnTo>
                  <a:lnTo>
                    <a:pt x="2478" y="939"/>
                  </a:lnTo>
                  <a:lnTo>
                    <a:pt x="2478" y="312"/>
                  </a:lnTo>
                  <a:lnTo>
                    <a:pt x="2301" y="0"/>
                  </a:lnTo>
                  <a:lnTo>
                    <a:pt x="1947" y="312"/>
                  </a:lnTo>
                  <a:lnTo>
                    <a:pt x="1947" y="312"/>
                  </a:lnTo>
                  <a:lnTo>
                    <a:pt x="1593" y="312"/>
                  </a:lnTo>
                  <a:lnTo>
                    <a:pt x="1239" y="939"/>
                  </a:lnTo>
                  <a:lnTo>
                    <a:pt x="1062" y="2191"/>
                  </a:lnTo>
                  <a:lnTo>
                    <a:pt x="707" y="2817"/>
                  </a:lnTo>
                  <a:lnTo>
                    <a:pt x="530" y="4382"/>
                  </a:lnTo>
                  <a:lnTo>
                    <a:pt x="353" y="5947"/>
                  </a:lnTo>
                  <a:lnTo>
                    <a:pt x="176" y="7199"/>
                  </a:lnTo>
                  <a:lnTo>
                    <a:pt x="0" y="8452"/>
                  </a:lnTo>
                  <a:lnTo>
                    <a:pt x="0" y="10330"/>
                  </a:lnTo>
                  <a:lnTo>
                    <a:pt x="353" y="11895"/>
                  </a:lnTo>
                  <a:lnTo>
                    <a:pt x="530" y="13460"/>
                  </a:lnTo>
                  <a:lnTo>
                    <a:pt x="707" y="15026"/>
                  </a:lnTo>
                  <a:lnTo>
                    <a:pt x="1062" y="16591"/>
                  </a:lnTo>
                  <a:lnTo>
                    <a:pt x="1593" y="17530"/>
                  </a:lnTo>
                  <a:lnTo>
                    <a:pt x="2124" y="18782"/>
                  </a:lnTo>
                  <a:lnTo>
                    <a:pt x="2832" y="19408"/>
                  </a:lnTo>
                  <a:lnTo>
                    <a:pt x="3363" y="19721"/>
                  </a:lnTo>
                  <a:lnTo>
                    <a:pt x="4072" y="20347"/>
                  </a:lnTo>
                  <a:lnTo>
                    <a:pt x="4426" y="20660"/>
                  </a:lnTo>
                  <a:lnTo>
                    <a:pt x="4780" y="21286"/>
                  </a:lnTo>
                  <a:lnTo>
                    <a:pt x="5311" y="21286"/>
                  </a:lnTo>
                  <a:lnTo>
                    <a:pt x="6019" y="21286"/>
                  </a:lnTo>
                  <a:lnTo>
                    <a:pt x="6373" y="21600"/>
                  </a:lnTo>
                  <a:lnTo>
                    <a:pt x="6904" y="21286"/>
                  </a:lnTo>
                  <a:lnTo>
                    <a:pt x="7435" y="21600"/>
                  </a:lnTo>
                  <a:lnTo>
                    <a:pt x="7789" y="21286"/>
                  </a:lnTo>
                  <a:lnTo>
                    <a:pt x="8144" y="20973"/>
                  </a:lnTo>
                  <a:lnTo>
                    <a:pt x="8498" y="20660"/>
                  </a:lnTo>
                  <a:lnTo>
                    <a:pt x="9029" y="20660"/>
                  </a:lnTo>
                  <a:lnTo>
                    <a:pt x="9560" y="20034"/>
                  </a:lnTo>
                  <a:lnTo>
                    <a:pt x="9914" y="19721"/>
                  </a:lnTo>
                  <a:lnTo>
                    <a:pt x="10268" y="19095"/>
                  </a:lnTo>
                  <a:lnTo>
                    <a:pt x="10622" y="19095"/>
                  </a:lnTo>
                  <a:lnTo>
                    <a:pt x="10976" y="18469"/>
                  </a:lnTo>
                  <a:lnTo>
                    <a:pt x="11330" y="18156"/>
                  </a:lnTo>
                  <a:lnTo>
                    <a:pt x="11684" y="17530"/>
                  </a:lnTo>
                  <a:lnTo>
                    <a:pt x="12216" y="17217"/>
                  </a:lnTo>
                  <a:lnTo>
                    <a:pt x="12393" y="16591"/>
                  </a:lnTo>
                  <a:lnTo>
                    <a:pt x="12747" y="16278"/>
                  </a:lnTo>
                  <a:lnTo>
                    <a:pt x="13278" y="15651"/>
                  </a:lnTo>
                  <a:lnTo>
                    <a:pt x="13632" y="15651"/>
                  </a:lnTo>
                  <a:lnTo>
                    <a:pt x="13809" y="15026"/>
                  </a:lnTo>
                  <a:lnTo>
                    <a:pt x="14340" y="14712"/>
                  </a:lnTo>
                  <a:lnTo>
                    <a:pt x="14694" y="14399"/>
                  </a:lnTo>
                  <a:lnTo>
                    <a:pt x="15049" y="14399"/>
                  </a:lnTo>
                  <a:lnTo>
                    <a:pt x="15403" y="14399"/>
                  </a:lnTo>
                  <a:lnTo>
                    <a:pt x="15757" y="14086"/>
                  </a:lnTo>
                  <a:lnTo>
                    <a:pt x="16111" y="14086"/>
                  </a:lnTo>
                  <a:lnTo>
                    <a:pt x="16465" y="13773"/>
                  </a:lnTo>
                  <a:lnTo>
                    <a:pt x="16819" y="13773"/>
                  </a:lnTo>
                  <a:lnTo>
                    <a:pt x="17350" y="13460"/>
                  </a:lnTo>
                  <a:lnTo>
                    <a:pt x="17704" y="13147"/>
                  </a:lnTo>
                  <a:lnTo>
                    <a:pt x="18058" y="12521"/>
                  </a:lnTo>
                  <a:lnTo>
                    <a:pt x="18235" y="12521"/>
                  </a:lnTo>
                  <a:lnTo>
                    <a:pt x="18589" y="12208"/>
                  </a:lnTo>
                  <a:lnTo>
                    <a:pt x="19121" y="11582"/>
                  </a:lnTo>
                  <a:lnTo>
                    <a:pt x="19298" y="11269"/>
                  </a:lnTo>
                  <a:lnTo>
                    <a:pt x="19652" y="10643"/>
                  </a:lnTo>
                  <a:lnTo>
                    <a:pt x="20006" y="10330"/>
                  </a:lnTo>
                  <a:lnTo>
                    <a:pt x="20360" y="10017"/>
                  </a:lnTo>
                  <a:lnTo>
                    <a:pt x="20537" y="9078"/>
                  </a:lnTo>
                  <a:lnTo>
                    <a:pt x="20891" y="8765"/>
                  </a:lnTo>
                  <a:lnTo>
                    <a:pt x="20891" y="8452"/>
                  </a:lnTo>
                  <a:lnTo>
                    <a:pt x="21068" y="7513"/>
                  </a:lnTo>
                  <a:lnTo>
                    <a:pt x="21422" y="6886"/>
                  </a:lnTo>
                  <a:lnTo>
                    <a:pt x="21422" y="6260"/>
                  </a:lnTo>
                  <a:lnTo>
                    <a:pt x="21600" y="5634"/>
                  </a:lnTo>
                  <a:lnTo>
                    <a:pt x="21422" y="5008"/>
                  </a:lnTo>
                  <a:lnTo>
                    <a:pt x="21600" y="4382"/>
                  </a:lnTo>
                  <a:lnTo>
                    <a:pt x="21422" y="3756"/>
                  </a:lnTo>
                  <a:lnTo>
                    <a:pt x="21245" y="3130"/>
                  </a:lnTo>
                  <a:lnTo>
                    <a:pt x="21068" y="2504"/>
                  </a:lnTo>
                  <a:lnTo>
                    <a:pt x="20714" y="2504"/>
                  </a:lnTo>
                  <a:lnTo>
                    <a:pt x="20360" y="2191"/>
                  </a:lnTo>
                  <a:lnTo>
                    <a:pt x="20006" y="1564"/>
                  </a:lnTo>
                  <a:lnTo>
                    <a:pt x="19829" y="1878"/>
                  </a:lnTo>
                  <a:lnTo>
                    <a:pt x="19298" y="1564"/>
                  </a:lnTo>
                  <a:lnTo>
                    <a:pt x="18944" y="1878"/>
                  </a:lnTo>
                  <a:lnTo>
                    <a:pt x="18412" y="1878"/>
                  </a:lnTo>
                  <a:lnTo>
                    <a:pt x="18058" y="2504"/>
                  </a:lnTo>
                  <a:lnTo>
                    <a:pt x="17881" y="2504"/>
                  </a:lnTo>
                  <a:lnTo>
                    <a:pt x="17704" y="2504"/>
                  </a:lnTo>
                  <a:lnTo>
                    <a:pt x="17704" y="2817"/>
                  </a:lnTo>
                  <a:lnTo>
                    <a:pt x="17350" y="3130"/>
                  </a:lnTo>
                  <a:lnTo>
                    <a:pt x="17173" y="3130"/>
                  </a:lnTo>
                  <a:lnTo>
                    <a:pt x="16996" y="3443"/>
                  </a:lnTo>
                  <a:lnTo>
                    <a:pt x="16819" y="3756"/>
                  </a:lnTo>
                  <a:lnTo>
                    <a:pt x="16642" y="3756"/>
                  </a:lnTo>
                  <a:lnTo>
                    <a:pt x="16288" y="4382"/>
                  </a:lnTo>
                  <a:lnTo>
                    <a:pt x="16111" y="4382"/>
                  </a:lnTo>
                  <a:lnTo>
                    <a:pt x="16111" y="4695"/>
                  </a:lnTo>
                  <a:lnTo>
                    <a:pt x="15757" y="5008"/>
                  </a:lnTo>
                  <a:lnTo>
                    <a:pt x="15580" y="5321"/>
                  </a:lnTo>
                  <a:lnTo>
                    <a:pt x="15403" y="5321"/>
                  </a:lnTo>
                  <a:lnTo>
                    <a:pt x="15049" y="5634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064" name="未知"/>
            <p:cNvSpPr>
              <a:spLocks noChangeAspect="true"/>
            </p:cNvSpPr>
            <p:nvPr/>
          </p:nvSpPr>
          <p:spPr>
            <a:xfrm>
              <a:off x="2" y="120"/>
              <a:ext cx="302" cy="270"/>
            </a:xfrm>
            <a:custGeom>
              <a:avLst/>
              <a:gdLst/>
              <a:ahLst/>
              <a:cxnLst>
                <a:cxn ang="0">
                  <a:pos x="116" y="170"/>
                </a:cxn>
                <a:cxn ang="0">
                  <a:pos x="123" y="159"/>
                </a:cxn>
                <a:cxn ang="0">
                  <a:pos x="129" y="145"/>
                </a:cxn>
                <a:cxn ang="0">
                  <a:pos x="139" y="134"/>
                </a:cxn>
                <a:cxn ang="0">
                  <a:pos x="150" y="127"/>
                </a:cxn>
                <a:cxn ang="0">
                  <a:pos x="154" y="118"/>
                </a:cxn>
                <a:cxn ang="0">
                  <a:pos x="163" y="109"/>
                </a:cxn>
                <a:cxn ang="0">
                  <a:pos x="173" y="100"/>
                </a:cxn>
                <a:cxn ang="0">
                  <a:pos x="179" y="93"/>
                </a:cxn>
                <a:cxn ang="0">
                  <a:pos x="186" y="84"/>
                </a:cxn>
                <a:cxn ang="0">
                  <a:pos x="195" y="77"/>
                </a:cxn>
                <a:cxn ang="0">
                  <a:pos x="207" y="68"/>
                </a:cxn>
                <a:cxn ang="0">
                  <a:pos x="216" y="59"/>
                </a:cxn>
                <a:cxn ang="0">
                  <a:pos x="232" y="50"/>
                </a:cxn>
                <a:cxn ang="0">
                  <a:pos x="245" y="45"/>
                </a:cxn>
                <a:cxn ang="0">
                  <a:pos x="263" y="39"/>
                </a:cxn>
                <a:cxn ang="0">
                  <a:pos x="284" y="34"/>
                </a:cxn>
                <a:cxn ang="0">
                  <a:pos x="293" y="27"/>
                </a:cxn>
                <a:cxn ang="0">
                  <a:pos x="300" y="20"/>
                </a:cxn>
                <a:cxn ang="0">
                  <a:pos x="302" y="14"/>
                </a:cxn>
                <a:cxn ang="0">
                  <a:pos x="295" y="5"/>
                </a:cxn>
                <a:cxn ang="0">
                  <a:pos x="282" y="0"/>
                </a:cxn>
                <a:cxn ang="0">
                  <a:pos x="272" y="2"/>
                </a:cxn>
                <a:cxn ang="0">
                  <a:pos x="252" y="11"/>
                </a:cxn>
                <a:cxn ang="0">
                  <a:pos x="238" y="25"/>
                </a:cxn>
                <a:cxn ang="0">
                  <a:pos x="225" y="34"/>
                </a:cxn>
                <a:cxn ang="0">
                  <a:pos x="209" y="45"/>
                </a:cxn>
                <a:cxn ang="0">
                  <a:pos x="195" y="57"/>
                </a:cxn>
                <a:cxn ang="0">
                  <a:pos x="177" y="70"/>
                </a:cxn>
                <a:cxn ang="0">
                  <a:pos x="159" y="79"/>
                </a:cxn>
                <a:cxn ang="0">
                  <a:pos x="141" y="91"/>
                </a:cxn>
                <a:cxn ang="0">
                  <a:pos x="120" y="104"/>
                </a:cxn>
                <a:cxn ang="0">
                  <a:pos x="102" y="118"/>
                </a:cxn>
                <a:cxn ang="0">
                  <a:pos x="82" y="132"/>
                </a:cxn>
                <a:cxn ang="0">
                  <a:pos x="66" y="141"/>
                </a:cxn>
                <a:cxn ang="0">
                  <a:pos x="50" y="154"/>
                </a:cxn>
                <a:cxn ang="0">
                  <a:pos x="36" y="166"/>
                </a:cxn>
                <a:cxn ang="0">
                  <a:pos x="25" y="182"/>
                </a:cxn>
                <a:cxn ang="0">
                  <a:pos x="14" y="193"/>
                </a:cxn>
                <a:cxn ang="0">
                  <a:pos x="9" y="202"/>
                </a:cxn>
                <a:cxn ang="0">
                  <a:pos x="2" y="222"/>
                </a:cxn>
                <a:cxn ang="0">
                  <a:pos x="0" y="241"/>
                </a:cxn>
                <a:cxn ang="0">
                  <a:pos x="2" y="254"/>
                </a:cxn>
                <a:cxn ang="0">
                  <a:pos x="5" y="263"/>
                </a:cxn>
                <a:cxn ang="0">
                  <a:pos x="14" y="270"/>
                </a:cxn>
                <a:cxn ang="0">
                  <a:pos x="23" y="268"/>
                </a:cxn>
                <a:cxn ang="0">
                  <a:pos x="30" y="263"/>
                </a:cxn>
                <a:cxn ang="0">
                  <a:pos x="41" y="254"/>
                </a:cxn>
                <a:cxn ang="0">
                  <a:pos x="50" y="241"/>
                </a:cxn>
                <a:cxn ang="0">
                  <a:pos x="59" y="231"/>
                </a:cxn>
                <a:cxn ang="0">
                  <a:pos x="68" y="222"/>
                </a:cxn>
                <a:cxn ang="0">
                  <a:pos x="75" y="216"/>
                </a:cxn>
                <a:cxn ang="0">
                  <a:pos x="84" y="211"/>
                </a:cxn>
                <a:cxn ang="0">
                  <a:pos x="89" y="204"/>
                </a:cxn>
                <a:cxn ang="0">
                  <a:pos x="98" y="195"/>
                </a:cxn>
                <a:cxn ang="0">
                  <a:pos x="107" y="182"/>
                </a:cxn>
              </a:cxnLst>
              <a:rect l="0" t="0" r="0" b="0"/>
              <a:pathLst>
                <a:path w="21600" h="21600">
                  <a:moveTo>
                    <a:pt x="7795" y="14157"/>
                  </a:moveTo>
                  <a:lnTo>
                    <a:pt x="8282" y="13613"/>
                  </a:lnTo>
                  <a:lnTo>
                    <a:pt x="8607" y="13068"/>
                  </a:lnTo>
                  <a:lnTo>
                    <a:pt x="8769" y="12705"/>
                  </a:lnTo>
                  <a:lnTo>
                    <a:pt x="9094" y="11979"/>
                  </a:lnTo>
                  <a:lnTo>
                    <a:pt x="9256" y="11616"/>
                  </a:lnTo>
                  <a:lnTo>
                    <a:pt x="9744" y="11072"/>
                  </a:lnTo>
                  <a:lnTo>
                    <a:pt x="9906" y="10709"/>
                  </a:lnTo>
                  <a:lnTo>
                    <a:pt x="10393" y="10346"/>
                  </a:lnTo>
                  <a:lnTo>
                    <a:pt x="10718" y="10164"/>
                  </a:lnTo>
                  <a:lnTo>
                    <a:pt x="10881" y="9620"/>
                  </a:lnTo>
                  <a:lnTo>
                    <a:pt x="11043" y="9438"/>
                  </a:lnTo>
                  <a:lnTo>
                    <a:pt x="11368" y="9075"/>
                  </a:lnTo>
                  <a:lnTo>
                    <a:pt x="11693" y="8712"/>
                  </a:lnTo>
                  <a:lnTo>
                    <a:pt x="12017" y="8349"/>
                  </a:lnTo>
                  <a:lnTo>
                    <a:pt x="12342" y="7986"/>
                  </a:lnTo>
                  <a:lnTo>
                    <a:pt x="12504" y="7623"/>
                  </a:lnTo>
                  <a:lnTo>
                    <a:pt x="12829" y="7441"/>
                  </a:lnTo>
                  <a:lnTo>
                    <a:pt x="13154" y="7078"/>
                  </a:lnTo>
                  <a:lnTo>
                    <a:pt x="13317" y="6715"/>
                  </a:lnTo>
                  <a:lnTo>
                    <a:pt x="13642" y="6352"/>
                  </a:lnTo>
                  <a:lnTo>
                    <a:pt x="13966" y="6171"/>
                  </a:lnTo>
                  <a:lnTo>
                    <a:pt x="14291" y="5808"/>
                  </a:lnTo>
                  <a:lnTo>
                    <a:pt x="14778" y="5445"/>
                  </a:lnTo>
                  <a:lnTo>
                    <a:pt x="15103" y="5082"/>
                  </a:lnTo>
                  <a:lnTo>
                    <a:pt x="15428" y="4719"/>
                  </a:lnTo>
                  <a:lnTo>
                    <a:pt x="15915" y="4356"/>
                  </a:lnTo>
                  <a:lnTo>
                    <a:pt x="16565" y="3992"/>
                  </a:lnTo>
                  <a:lnTo>
                    <a:pt x="16890" y="3992"/>
                  </a:lnTo>
                  <a:lnTo>
                    <a:pt x="17539" y="3630"/>
                  </a:lnTo>
                  <a:lnTo>
                    <a:pt x="18026" y="3267"/>
                  </a:lnTo>
                  <a:lnTo>
                    <a:pt x="18839" y="3085"/>
                  </a:lnTo>
                  <a:lnTo>
                    <a:pt x="19488" y="2904"/>
                  </a:lnTo>
                  <a:lnTo>
                    <a:pt x="20300" y="2722"/>
                  </a:lnTo>
                  <a:lnTo>
                    <a:pt x="20625" y="2722"/>
                  </a:lnTo>
                  <a:lnTo>
                    <a:pt x="20950" y="2177"/>
                  </a:lnTo>
                  <a:lnTo>
                    <a:pt x="21275" y="1996"/>
                  </a:lnTo>
                  <a:lnTo>
                    <a:pt x="21437" y="1633"/>
                  </a:lnTo>
                  <a:lnTo>
                    <a:pt x="21600" y="1451"/>
                  </a:lnTo>
                  <a:lnTo>
                    <a:pt x="21600" y="1088"/>
                  </a:lnTo>
                  <a:lnTo>
                    <a:pt x="21275" y="725"/>
                  </a:lnTo>
                  <a:lnTo>
                    <a:pt x="21112" y="362"/>
                  </a:lnTo>
                  <a:lnTo>
                    <a:pt x="20787" y="181"/>
                  </a:lnTo>
                  <a:lnTo>
                    <a:pt x="20138" y="0"/>
                  </a:lnTo>
                  <a:lnTo>
                    <a:pt x="19650" y="181"/>
                  </a:lnTo>
                  <a:lnTo>
                    <a:pt x="19488" y="181"/>
                  </a:lnTo>
                  <a:lnTo>
                    <a:pt x="18839" y="362"/>
                  </a:lnTo>
                  <a:lnTo>
                    <a:pt x="18026" y="907"/>
                  </a:lnTo>
                  <a:lnTo>
                    <a:pt x="17377" y="1633"/>
                  </a:lnTo>
                  <a:lnTo>
                    <a:pt x="17052" y="1996"/>
                  </a:lnTo>
                  <a:lnTo>
                    <a:pt x="16727" y="2359"/>
                  </a:lnTo>
                  <a:lnTo>
                    <a:pt x="16078" y="2722"/>
                  </a:lnTo>
                  <a:lnTo>
                    <a:pt x="15590" y="3085"/>
                  </a:lnTo>
                  <a:lnTo>
                    <a:pt x="14941" y="3630"/>
                  </a:lnTo>
                  <a:lnTo>
                    <a:pt x="14453" y="3992"/>
                  </a:lnTo>
                  <a:lnTo>
                    <a:pt x="13966" y="4537"/>
                  </a:lnTo>
                  <a:lnTo>
                    <a:pt x="13154" y="5082"/>
                  </a:lnTo>
                  <a:lnTo>
                    <a:pt x="12667" y="5626"/>
                  </a:lnTo>
                  <a:lnTo>
                    <a:pt x="12017" y="5808"/>
                  </a:lnTo>
                  <a:lnTo>
                    <a:pt x="11368" y="6352"/>
                  </a:lnTo>
                  <a:lnTo>
                    <a:pt x="10718" y="6897"/>
                  </a:lnTo>
                  <a:lnTo>
                    <a:pt x="10068" y="7260"/>
                  </a:lnTo>
                  <a:lnTo>
                    <a:pt x="9419" y="7805"/>
                  </a:lnTo>
                  <a:lnTo>
                    <a:pt x="8607" y="8349"/>
                  </a:lnTo>
                  <a:lnTo>
                    <a:pt x="7957" y="8893"/>
                  </a:lnTo>
                  <a:lnTo>
                    <a:pt x="7307" y="9438"/>
                  </a:lnTo>
                  <a:lnTo>
                    <a:pt x="6658" y="9982"/>
                  </a:lnTo>
                  <a:lnTo>
                    <a:pt x="5846" y="10527"/>
                  </a:lnTo>
                  <a:lnTo>
                    <a:pt x="5359" y="10890"/>
                  </a:lnTo>
                  <a:lnTo>
                    <a:pt x="4709" y="11253"/>
                  </a:lnTo>
                  <a:lnTo>
                    <a:pt x="4222" y="11616"/>
                  </a:lnTo>
                  <a:lnTo>
                    <a:pt x="3572" y="12342"/>
                  </a:lnTo>
                  <a:lnTo>
                    <a:pt x="2923" y="12887"/>
                  </a:lnTo>
                  <a:lnTo>
                    <a:pt x="2598" y="13250"/>
                  </a:lnTo>
                  <a:lnTo>
                    <a:pt x="2111" y="13794"/>
                  </a:lnTo>
                  <a:lnTo>
                    <a:pt x="1786" y="14520"/>
                  </a:lnTo>
                  <a:lnTo>
                    <a:pt x="1299" y="14883"/>
                  </a:lnTo>
                  <a:lnTo>
                    <a:pt x="974" y="15428"/>
                  </a:lnTo>
                  <a:lnTo>
                    <a:pt x="811" y="15791"/>
                  </a:lnTo>
                  <a:lnTo>
                    <a:pt x="649" y="16154"/>
                  </a:lnTo>
                  <a:lnTo>
                    <a:pt x="324" y="16880"/>
                  </a:lnTo>
                  <a:lnTo>
                    <a:pt x="162" y="17787"/>
                  </a:lnTo>
                  <a:lnTo>
                    <a:pt x="0" y="18514"/>
                  </a:lnTo>
                  <a:lnTo>
                    <a:pt x="0" y="19240"/>
                  </a:lnTo>
                  <a:lnTo>
                    <a:pt x="162" y="19966"/>
                  </a:lnTo>
                  <a:lnTo>
                    <a:pt x="162" y="20329"/>
                  </a:lnTo>
                  <a:lnTo>
                    <a:pt x="324" y="20692"/>
                  </a:lnTo>
                  <a:lnTo>
                    <a:pt x="324" y="21055"/>
                  </a:lnTo>
                  <a:lnTo>
                    <a:pt x="649" y="21418"/>
                  </a:lnTo>
                  <a:lnTo>
                    <a:pt x="974" y="21600"/>
                  </a:lnTo>
                  <a:lnTo>
                    <a:pt x="1299" y="21418"/>
                  </a:lnTo>
                  <a:lnTo>
                    <a:pt x="1623" y="21418"/>
                  </a:lnTo>
                  <a:lnTo>
                    <a:pt x="1948" y="21236"/>
                  </a:lnTo>
                  <a:lnTo>
                    <a:pt x="2111" y="21055"/>
                  </a:lnTo>
                  <a:lnTo>
                    <a:pt x="2598" y="20692"/>
                  </a:lnTo>
                  <a:lnTo>
                    <a:pt x="2923" y="20329"/>
                  </a:lnTo>
                  <a:lnTo>
                    <a:pt x="3248" y="19784"/>
                  </a:lnTo>
                  <a:lnTo>
                    <a:pt x="3572" y="19240"/>
                  </a:lnTo>
                  <a:lnTo>
                    <a:pt x="4059" y="18695"/>
                  </a:lnTo>
                  <a:lnTo>
                    <a:pt x="4222" y="18514"/>
                  </a:lnTo>
                  <a:lnTo>
                    <a:pt x="4384" y="18151"/>
                  </a:lnTo>
                  <a:lnTo>
                    <a:pt x="4871" y="17787"/>
                  </a:lnTo>
                  <a:lnTo>
                    <a:pt x="5196" y="17606"/>
                  </a:lnTo>
                  <a:lnTo>
                    <a:pt x="5359" y="17243"/>
                  </a:lnTo>
                  <a:lnTo>
                    <a:pt x="5684" y="17061"/>
                  </a:lnTo>
                  <a:lnTo>
                    <a:pt x="6008" y="16880"/>
                  </a:lnTo>
                  <a:lnTo>
                    <a:pt x="6333" y="16517"/>
                  </a:lnTo>
                  <a:lnTo>
                    <a:pt x="6333" y="16336"/>
                  </a:lnTo>
                  <a:lnTo>
                    <a:pt x="6658" y="15972"/>
                  </a:lnTo>
                  <a:lnTo>
                    <a:pt x="6983" y="15610"/>
                  </a:lnTo>
                  <a:lnTo>
                    <a:pt x="7145" y="15246"/>
                  </a:lnTo>
                  <a:lnTo>
                    <a:pt x="7632" y="14520"/>
                  </a:lnTo>
                  <a:lnTo>
                    <a:pt x="7795" y="14157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065" name="未知"/>
            <p:cNvSpPr>
              <a:spLocks noChangeAspect="true"/>
            </p:cNvSpPr>
            <p:nvPr/>
          </p:nvSpPr>
          <p:spPr>
            <a:xfrm>
              <a:off x="206" y="630"/>
              <a:ext cx="375" cy="737"/>
            </a:xfrm>
            <a:custGeom>
              <a:avLst/>
              <a:gdLst/>
              <a:ahLst/>
              <a:cxnLst>
                <a:cxn ang="0">
                  <a:pos x="261" y="159"/>
                </a:cxn>
                <a:cxn ang="0">
                  <a:pos x="259" y="100"/>
                </a:cxn>
                <a:cxn ang="0">
                  <a:pos x="277" y="59"/>
                </a:cxn>
                <a:cxn ang="0">
                  <a:pos x="327" y="16"/>
                </a:cxn>
                <a:cxn ang="0">
                  <a:pos x="345" y="2"/>
                </a:cxn>
                <a:cxn ang="0">
                  <a:pos x="291" y="43"/>
                </a:cxn>
                <a:cxn ang="0">
                  <a:pos x="255" y="82"/>
                </a:cxn>
                <a:cxn ang="0">
                  <a:pos x="232" y="131"/>
                </a:cxn>
                <a:cxn ang="0">
                  <a:pos x="225" y="163"/>
                </a:cxn>
                <a:cxn ang="0">
                  <a:pos x="220" y="204"/>
                </a:cxn>
                <a:cxn ang="0">
                  <a:pos x="218" y="245"/>
                </a:cxn>
                <a:cxn ang="0">
                  <a:pos x="223" y="286"/>
                </a:cxn>
                <a:cxn ang="0">
                  <a:pos x="227" y="338"/>
                </a:cxn>
                <a:cxn ang="0">
                  <a:pos x="230" y="370"/>
                </a:cxn>
                <a:cxn ang="0">
                  <a:pos x="250" y="429"/>
                </a:cxn>
                <a:cxn ang="0">
                  <a:pos x="266" y="447"/>
                </a:cxn>
                <a:cxn ang="0">
                  <a:pos x="261" y="399"/>
                </a:cxn>
                <a:cxn ang="0">
                  <a:pos x="255" y="345"/>
                </a:cxn>
                <a:cxn ang="0">
                  <a:pos x="273" y="297"/>
                </a:cxn>
                <a:cxn ang="0">
                  <a:pos x="291" y="306"/>
                </a:cxn>
                <a:cxn ang="0">
                  <a:pos x="309" y="338"/>
                </a:cxn>
                <a:cxn ang="0">
                  <a:pos x="323" y="385"/>
                </a:cxn>
                <a:cxn ang="0">
                  <a:pos x="332" y="422"/>
                </a:cxn>
                <a:cxn ang="0">
                  <a:pos x="339" y="442"/>
                </a:cxn>
                <a:cxn ang="0">
                  <a:pos x="348" y="494"/>
                </a:cxn>
                <a:cxn ang="0">
                  <a:pos x="357" y="547"/>
                </a:cxn>
                <a:cxn ang="0">
                  <a:pos x="352" y="596"/>
                </a:cxn>
                <a:cxn ang="0">
                  <a:pos x="341" y="637"/>
                </a:cxn>
                <a:cxn ang="0">
                  <a:pos x="323" y="669"/>
                </a:cxn>
                <a:cxn ang="0">
                  <a:pos x="289" y="694"/>
                </a:cxn>
                <a:cxn ang="0">
                  <a:pos x="250" y="687"/>
                </a:cxn>
                <a:cxn ang="0">
                  <a:pos x="211" y="662"/>
                </a:cxn>
                <a:cxn ang="0">
                  <a:pos x="168" y="619"/>
                </a:cxn>
                <a:cxn ang="0">
                  <a:pos x="134" y="571"/>
                </a:cxn>
                <a:cxn ang="0">
                  <a:pos x="102" y="517"/>
                </a:cxn>
                <a:cxn ang="0">
                  <a:pos x="73" y="444"/>
                </a:cxn>
                <a:cxn ang="0">
                  <a:pos x="59" y="379"/>
                </a:cxn>
                <a:cxn ang="0">
                  <a:pos x="55" y="315"/>
                </a:cxn>
                <a:cxn ang="0">
                  <a:pos x="61" y="258"/>
                </a:cxn>
                <a:cxn ang="0">
                  <a:pos x="80" y="215"/>
                </a:cxn>
                <a:cxn ang="0">
                  <a:pos x="75" y="215"/>
                </a:cxn>
                <a:cxn ang="0">
                  <a:pos x="41" y="243"/>
                </a:cxn>
                <a:cxn ang="0">
                  <a:pos x="14" y="268"/>
                </a:cxn>
                <a:cxn ang="0">
                  <a:pos x="2" y="315"/>
                </a:cxn>
                <a:cxn ang="0">
                  <a:pos x="0" y="383"/>
                </a:cxn>
                <a:cxn ang="0">
                  <a:pos x="16" y="458"/>
                </a:cxn>
                <a:cxn ang="0">
                  <a:pos x="45" y="537"/>
                </a:cxn>
                <a:cxn ang="0">
                  <a:pos x="86" y="610"/>
                </a:cxn>
                <a:cxn ang="0">
                  <a:pos x="182" y="705"/>
                </a:cxn>
                <a:cxn ang="0">
                  <a:pos x="266" y="737"/>
                </a:cxn>
                <a:cxn ang="0">
                  <a:pos x="327" y="707"/>
                </a:cxn>
                <a:cxn ang="0">
                  <a:pos x="364" y="639"/>
                </a:cxn>
                <a:cxn ang="0">
                  <a:pos x="373" y="551"/>
                </a:cxn>
                <a:cxn ang="0">
                  <a:pos x="364" y="488"/>
                </a:cxn>
                <a:cxn ang="0">
                  <a:pos x="352" y="451"/>
                </a:cxn>
                <a:cxn ang="0">
                  <a:pos x="336" y="410"/>
                </a:cxn>
                <a:cxn ang="0">
                  <a:pos x="318" y="372"/>
                </a:cxn>
                <a:cxn ang="0">
                  <a:pos x="295" y="333"/>
                </a:cxn>
                <a:cxn ang="0">
                  <a:pos x="270" y="297"/>
                </a:cxn>
                <a:cxn ang="0">
                  <a:pos x="259" y="256"/>
                </a:cxn>
                <a:cxn ang="0">
                  <a:pos x="257" y="213"/>
                </a:cxn>
              </a:cxnLst>
              <a:rect l="0" t="0" r="0" b="0"/>
              <a:pathLst>
                <a:path w="21600" h="21600">
                  <a:moveTo>
                    <a:pt x="14792" y="5781"/>
                  </a:moveTo>
                  <a:lnTo>
                    <a:pt x="15054" y="5582"/>
                  </a:lnTo>
                  <a:lnTo>
                    <a:pt x="15054" y="5383"/>
                  </a:lnTo>
                  <a:lnTo>
                    <a:pt x="15054" y="5117"/>
                  </a:lnTo>
                  <a:lnTo>
                    <a:pt x="15185" y="4918"/>
                  </a:lnTo>
                  <a:lnTo>
                    <a:pt x="15054" y="4652"/>
                  </a:lnTo>
                  <a:lnTo>
                    <a:pt x="15054" y="4386"/>
                  </a:lnTo>
                  <a:lnTo>
                    <a:pt x="14923" y="4053"/>
                  </a:lnTo>
                  <a:lnTo>
                    <a:pt x="14923" y="3788"/>
                  </a:lnTo>
                  <a:lnTo>
                    <a:pt x="14923" y="3522"/>
                  </a:lnTo>
                  <a:lnTo>
                    <a:pt x="14792" y="3190"/>
                  </a:lnTo>
                  <a:lnTo>
                    <a:pt x="14923" y="2924"/>
                  </a:lnTo>
                  <a:lnTo>
                    <a:pt x="15054" y="2658"/>
                  </a:lnTo>
                  <a:lnTo>
                    <a:pt x="14923" y="2459"/>
                  </a:lnTo>
                  <a:lnTo>
                    <a:pt x="15054" y="2193"/>
                  </a:lnTo>
                  <a:lnTo>
                    <a:pt x="15316" y="2060"/>
                  </a:lnTo>
                  <a:lnTo>
                    <a:pt x="15578" y="1860"/>
                  </a:lnTo>
                  <a:lnTo>
                    <a:pt x="15970" y="1727"/>
                  </a:lnTo>
                  <a:lnTo>
                    <a:pt x="16494" y="1594"/>
                  </a:lnTo>
                  <a:lnTo>
                    <a:pt x="17018" y="1328"/>
                  </a:lnTo>
                  <a:lnTo>
                    <a:pt x="17410" y="1129"/>
                  </a:lnTo>
                  <a:lnTo>
                    <a:pt x="18065" y="863"/>
                  </a:lnTo>
                  <a:lnTo>
                    <a:pt x="18588" y="664"/>
                  </a:lnTo>
                  <a:lnTo>
                    <a:pt x="18850" y="465"/>
                  </a:lnTo>
                  <a:lnTo>
                    <a:pt x="19374" y="265"/>
                  </a:lnTo>
                  <a:lnTo>
                    <a:pt x="19767" y="132"/>
                  </a:lnTo>
                  <a:lnTo>
                    <a:pt x="19897" y="66"/>
                  </a:lnTo>
                  <a:lnTo>
                    <a:pt x="20159" y="0"/>
                  </a:lnTo>
                  <a:lnTo>
                    <a:pt x="20028" y="66"/>
                  </a:lnTo>
                  <a:lnTo>
                    <a:pt x="19897" y="66"/>
                  </a:lnTo>
                  <a:lnTo>
                    <a:pt x="19505" y="199"/>
                  </a:lnTo>
                  <a:lnTo>
                    <a:pt x="18850" y="398"/>
                  </a:lnTo>
                  <a:lnTo>
                    <a:pt x="18196" y="731"/>
                  </a:lnTo>
                  <a:lnTo>
                    <a:pt x="17803" y="930"/>
                  </a:lnTo>
                  <a:lnTo>
                    <a:pt x="17148" y="1129"/>
                  </a:lnTo>
                  <a:lnTo>
                    <a:pt x="16756" y="1262"/>
                  </a:lnTo>
                  <a:lnTo>
                    <a:pt x="16494" y="1462"/>
                  </a:lnTo>
                  <a:lnTo>
                    <a:pt x="16101" y="1594"/>
                  </a:lnTo>
                  <a:lnTo>
                    <a:pt x="15578" y="1794"/>
                  </a:lnTo>
                  <a:lnTo>
                    <a:pt x="15316" y="1993"/>
                  </a:lnTo>
                  <a:lnTo>
                    <a:pt x="14792" y="2259"/>
                  </a:lnTo>
                  <a:lnTo>
                    <a:pt x="14661" y="2392"/>
                  </a:lnTo>
                  <a:lnTo>
                    <a:pt x="14268" y="2658"/>
                  </a:lnTo>
                  <a:lnTo>
                    <a:pt x="14007" y="2857"/>
                  </a:lnTo>
                  <a:lnTo>
                    <a:pt x="13876" y="2990"/>
                  </a:lnTo>
                  <a:lnTo>
                    <a:pt x="13483" y="3322"/>
                  </a:lnTo>
                  <a:lnTo>
                    <a:pt x="13352" y="3588"/>
                  </a:lnTo>
                  <a:lnTo>
                    <a:pt x="13352" y="3854"/>
                  </a:lnTo>
                  <a:lnTo>
                    <a:pt x="13352" y="4186"/>
                  </a:lnTo>
                  <a:lnTo>
                    <a:pt x="13221" y="4253"/>
                  </a:lnTo>
                  <a:lnTo>
                    <a:pt x="13221" y="4386"/>
                  </a:lnTo>
                  <a:lnTo>
                    <a:pt x="13221" y="4519"/>
                  </a:lnTo>
                  <a:lnTo>
                    <a:pt x="13221" y="4652"/>
                  </a:lnTo>
                  <a:lnTo>
                    <a:pt x="12959" y="4784"/>
                  </a:lnTo>
                  <a:lnTo>
                    <a:pt x="12959" y="5050"/>
                  </a:lnTo>
                  <a:lnTo>
                    <a:pt x="12828" y="5183"/>
                  </a:lnTo>
                  <a:lnTo>
                    <a:pt x="12828" y="5383"/>
                  </a:lnTo>
                  <a:lnTo>
                    <a:pt x="12698" y="5516"/>
                  </a:lnTo>
                  <a:lnTo>
                    <a:pt x="12698" y="5715"/>
                  </a:lnTo>
                  <a:lnTo>
                    <a:pt x="12698" y="5981"/>
                  </a:lnTo>
                  <a:lnTo>
                    <a:pt x="12567" y="6180"/>
                  </a:lnTo>
                  <a:lnTo>
                    <a:pt x="12567" y="6446"/>
                  </a:lnTo>
                  <a:lnTo>
                    <a:pt x="12567" y="6645"/>
                  </a:lnTo>
                  <a:lnTo>
                    <a:pt x="12436" y="6845"/>
                  </a:lnTo>
                  <a:lnTo>
                    <a:pt x="12567" y="7111"/>
                  </a:lnTo>
                  <a:lnTo>
                    <a:pt x="12567" y="7177"/>
                  </a:lnTo>
                  <a:lnTo>
                    <a:pt x="12567" y="7310"/>
                  </a:lnTo>
                  <a:lnTo>
                    <a:pt x="12567" y="7443"/>
                  </a:lnTo>
                  <a:lnTo>
                    <a:pt x="12698" y="7642"/>
                  </a:lnTo>
                  <a:lnTo>
                    <a:pt x="12698" y="7842"/>
                  </a:lnTo>
                  <a:lnTo>
                    <a:pt x="12828" y="8108"/>
                  </a:lnTo>
                  <a:lnTo>
                    <a:pt x="12828" y="8373"/>
                  </a:lnTo>
                  <a:lnTo>
                    <a:pt x="12828" y="8639"/>
                  </a:lnTo>
                  <a:lnTo>
                    <a:pt x="12959" y="8839"/>
                  </a:lnTo>
                  <a:lnTo>
                    <a:pt x="12828" y="9104"/>
                  </a:lnTo>
                  <a:lnTo>
                    <a:pt x="12959" y="9370"/>
                  </a:lnTo>
                  <a:lnTo>
                    <a:pt x="12959" y="9636"/>
                  </a:lnTo>
                  <a:lnTo>
                    <a:pt x="13090" y="9902"/>
                  </a:lnTo>
                  <a:lnTo>
                    <a:pt x="12959" y="9969"/>
                  </a:lnTo>
                  <a:lnTo>
                    <a:pt x="13090" y="10168"/>
                  </a:lnTo>
                  <a:lnTo>
                    <a:pt x="12959" y="10234"/>
                  </a:lnTo>
                  <a:lnTo>
                    <a:pt x="12959" y="10367"/>
                  </a:lnTo>
                  <a:lnTo>
                    <a:pt x="13090" y="10567"/>
                  </a:lnTo>
                  <a:lnTo>
                    <a:pt x="13221" y="10832"/>
                  </a:lnTo>
                  <a:lnTo>
                    <a:pt x="13352" y="11098"/>
                  </a:lnTo>
                  <a:lnTo>
                    <a:pt x="13483" y="11364"/>
                  </a:lnTo>
                  <a:lnTo>
                    <a:pt x="13745" y="11630"/>
                  </a:lnTo>
                  <a:lnTo>
                    <a:pt x="13876" y="11962"/>
                  </a:lnTo>
                  <a:lnTo>
                    <a:pt x="14138" y="12228"/>
                  </a:lnTo>
                  <a:lnTo>
                    <a:pt x="14399" y="12560"/>
                  </a:lnTo>
                  <a:lnTo>
                    <a:pt x="14530" y="12760"/>
                  </a:lnTo>
                  <a:lnTo>
                    <a:pt x="14792" y="13026"/>
                  </a:lnTo>
                  <a:lnTo>
                    <a:pt x="14923" y="13159"/>
                  </a:lnTo>
                  <a:lnTo>
                    <a:pt x="15054" y="13225"/>
                  </a:lnTo>
                  <a:lnTo>
                    <a:pt x="15185" y="13225"/>
                  </a:lnTo>
                  <a:lnTo>
                    <a:pt x="15316" y="13092"/>
                  </a:lnTo>
                  <a:lnTo>
                    <a:pt x="15316" y="12959"/>
                  </a:lnTo>
                  <a:lnTo>
                    <a:pt x="15316" y="12694"/>
                  </a:lnTo>
                  <a:lnTo>
                    <a:pt x="15447" y="12494"/>
                  </a:lnTo>
                  <a:lnTo>
                    <a:pt x="15316" y="12228"/>
                  </a:lnTo>
                  <a:lnTo>
                    <a:pt x="15185" y="11896"/>
                  </a:lnTo>
                  <a:lnTo>
                    <a:pt x="15054" y="11697"/>
                  </a:lnTo>
                  <a:lnTo>
                    <a:pt x="14923" y="11431"/>
                  </a:lnTo>
                  <a:lnTo>
                    <a:pt x="14792" y="11231"/>
                  </a:lnTo>
                  <a:lnTo>
                    <a:pt x="14661" y="10966"/>
                  </a:lnTo>
                  <a:lnTo>
                    <a:pt x="14792" y="10633"/>
                  </a:lnTo>
                  <a:lnTo>
                    <a:pt x="14661" y="10434"/>
                  </a:lnTo>
                  <a:lnTo>
                    <a:pt x="14661" y="10101"/>
                  </a:lnTo>
                  <a:lnTo>
                    <a:pt x="14661" y="9836"/>
                  </a:lnTo>
                  <a:lnTo>
                    <a:pt x="14792" y="9636"/>
                  </a:lnTo>
                  <a:lnTo>
                    <a:pt x="15054" y="9370"/>
                  </a:lnTo>
                  <a:lnTo>
                    <a:pt x="15316" y="9104"/>
                  </a:lnTo>
                  <a:lnTo>
                    <a:pt x="15447" y="8839"/>
                  </a:lnTo>
                  <a:lnTo>
                    <a:pt x="15708" y="8706"/>
                  </a:lnTo>
                  <a:lnTo>
                    <a:pt x="15839" y="8706"/>
                  </a:lnTo>
                  <a:lnTo>
                    <a:pt x="15970" y="8706"/>
                  </a:lnTo>
                  <a:lnTo>
                    <a:pt x="16232" y="8772"/>
                  </a:lnTo>
                  <a:lnTo>
                    <a:pt x="16363" y="8772"/>
                  </a:lnTo>
                  <a:lnTo>
                    <a:pt x="16494" y="8839"/>
                  </a:lnTo>
                  <a:lnTo>
                    <a:pt x="16756" y="8972"/>
                  </a:lnTo>
                  <a:lnTo>
                    <a:pt x="16887" y="9104"/>
                  </a:lnTo>
                  <a:lnTo>
                    <a:pt x="17148" y="9238"/>
                  </a:lnTo>
                  <a:lnTo>
                    <a:pt x="17279" y="9437"/>
                  </a:lnTo>
                  <a:lnTo>
                    <a:pt x="17279" y="9503"/>
                  </a:lnTo>
                  <a:lnTo>
                    <a:pt x="17541" y="9769"/>
                  </a:lnTo>
                  <a:lnTo>
                    <a:pt x="17803" y="9902"/>
                  </a:lnTo>
                  <a:lnTo>
                    <a:pt x="17803" y="10101"/>
                  </a:lnTo>
                  <a:lnTo>
                    <a:pt x="18065" y="10367"/>
                  </a:lnTo>
                  <a:lnTo>
                    <a:pt x="18196" y="10567"/>
                  </a:lnTo>
                  <a:lnTo>
                    <a:pt x="18327" y="10766"/>
                  </a:lnTo>
                  <a:lnTo>
                    <a:pt x="18458" y="11032"/>
                  </a:lnTo>
                  <a:lnTo>
                    <a:pt x="18588" y="11298"/>
                  </a:lnTo>
                  <a:lnTo>
                    <a:pt x="18719" y="11364"/>
                  </a:lnTo>
                  <a:lnTo>
                    <a:pt x="18719" y="11563"/>
                  </a:lnTo>
                  <a:lnTo>
                    <a:pt x="18850" y="11763"/>
                  </a:lnTo>
                  <a:lnTo>
                    <a:pt x="18981" y="11962"/>
                  </a:lnTo>
                  <a:lnTo>
                    <a:pt x="18981" y="12162"/>
                  </a:lnTo>
                  <a:lnTo>
                    <a:pt x="19112" y="12361"/>
                  </a:lnTo>
                  <a:lnTo>
                    <a:pt x="19243" y="12560"/>
                  </a:lnTo>
                  <a:lnTo>
                    <a:pt x="19374" y="12627"/>
                  </a:lnTo>
                  <a:lnTo>
                    <a:pt x="19374" y="12760"/>
                  </a:lnTo>
                  <a:lnTo>
                    <a:pt x="19374" y="12826"/>
                  </a:lnTo>
                  <a:lnTo>
                    <a:pt x="19505" y="12959"/>
                  </a:lnTo>
                  <a:lnTo>
                    <a:pt x="19505" y="12959"/>
                  </a:lnTo>
                  <a:lnTo>
                    <a:pt x="19505" y="13026"/>
                  </a:lnTo>
                  <a:lnTo>
                    <a:pt x="19636" y="13358"/>
                  </a:lnTo>
                  <a:lnTo>
                    <a:pt x="19767" y="13690"/>
                  </a:lnTo>
                  <a:lnTo>
                    <a:pt x="19897" y="13823"/>
                  </a:lnTo>
                  <a:lnTo>
                    <a:pt x="20028" y="14156"/>
                  </a:lnTo>
                  <a:lnTo>
                    <a:pt x="20028" y="14488"/>
                  </a:lnTo>
                  <a:lnTo>
                    <a:pt x="20159" y="14754"/>
                  </a:lnTo>
                  <a:lnTo>
                    <a:pt x="20159" y="15020"/>
                  </a:lnTo>
                  <a:lnTo>
                    <a:pt x="20290" y="15286"/>
                  </a:lnTo>
                  <a:lnTo>
                    <a:pt x="20421" y="15551"/>
                  </a:lnTo>
                  <a:lnTo>
                    <a:pt x="20421" y="15817"/>
                  </a:lnTo>
                  <a:lnTo>
                    <a:pt x="20552" y="16017"/>
                  </a:lnTo>
                  <a:lnTo>
                    <a:pt x="20421" y="16283"/>
                  </a:lnTo>
                  <a:lnTo>
                    <a:pt x="20421" y="16548"/>
                  </a:lnTo>
                  <a:lnTo>
                    <a:pt x="20421" y="16880"/>
                  </a:lnTo>
                  <a:lnTo>
                    <a:pt x="20421" y="17080"/>
                  </a:lnTo>
                  <a:lnTo>
                    <a:pt x="20290" y="17279"/>
                  </a:lnTo>
                  <a:lnTo>
                    <a:pt x="20290" y="17479"/>
                  </a:lnTo>
                  <a:lnTo>
                    <a:pt x="20290" y="17678"/>
                  </a:lnTo>
                  <a:lnTo>
                    <a:pt x="20159" y="17944"/>
                  </a:lnTo>
                  <a:lnTo>
                    <a:pt x="20028" y="18210"/>
                  </a:lnTo>
                  <a:lnTo>
                    <a:pt x="19897" y="18343"/>
                  </a:lnTo>
                  <a:lnTo>
                    <a:pt x="19767" y="18476"/>
                  </a:lnTo>
                  <a:lnTo>
                    <a:pt x="19636" y="18675"/>
                  </a:lnTo>
                  <a:lnTo>
                    <a:pt x="19505" y="18941"/>
                  </a:lnTo>
                  <a:lnTo>
                    <a:pt x="19374" y="19074"/>
                  </a:lnTo>
                  <a:lnTo>
                    <a:pt x="19112" y="19207"/>
                  </a:lnTo>
                  <a:lnTo>
                    <a:pt x="18981" y="19406"/>
                  </a:lnTo>
                  <a:lnTo>
                    <a:pt x="18719" y="19539"/>
                  </a:lnTo>
                  <a:lnTo>
                    <a:pt x="18588" y="19605"/>
                  </a:lnTo>
                  <a:lnTo>
                    <a:pt x="18196" y="19805"/>
                  </a:lnTo>
                  <a:lnTo>
                    <a:pt x="17803" y="20004"/>
                  </a:lnTo>
                  <a:lnTo>
                    <a:pt x="17803" y="20071"/>
                  </a:lnTo>
                  <a:lnTo>
                    <a:pt x="17410" y="20137"/>
                  </a:lnTo>
                  <a:lnTo>
                    <a:pt x="17018" y="20270"/>
                  </a:lnTo>
                  <a:lnTo>
                    <a:pt x="16625" y="20337"/>
                  </a:lnTo>
                  <a:lnTo>
                    <a:pt x="16363" y="20337"/>
                  </a:lnTo>
                  <a:lnTo>
                    <a:pt x="15970" y="20403"/>
                  </a:lnTo>
                  <a:lnTo>
                    <a:pt x="15708" y="20337"/>
                  </a:lnTo>
                  <a:lnTo>
                    <a:pt x="15316" y="20337"/>
                  </a:lnTo>
                  <a:lnTo>
                    <a:pt x="14923" y="20204"/>
                  </a:lnTo>
                  <a:lnTo>
                    <a:pt x="14399" y="20137"/>
                  </a:lnTo>
                  <a:lnTo>
                    <a:pt x="14007" y="20071"/>
                  </a:lnTo>
                  <a:lnTo>
                    <a:pt x="13745" y="20004"/>
                  </a:lnTo>
                  <a:lnTo>
                    <a:pt x="13352" y="19871"/>
                  </a:lnTo>
                  <a:lnTo>
                    <a:pt x="12959" y="19672"/>
                  </a:lnTo>
                  <a:lnTo>
                    <a:pt x="12436" y="19539"/>
                  </a:lnTo>
                  <a:lnTo>
                    <a:pt x="12174" y="19406"/>
                  </a:lnTo>
                  <a:lnTo>
                    <a:pt x="11781" y="19207"/>
                  </a:lnTo>
                  <a:lnTo>
                    <a:pt x="11388" y="19074"/>
                  </a:lnTo>
                  <a:lnTo>
                    <a:pt x="10996" y="18808"/>
                  </a:lnTo>
                  <a:lnTo>
                    <a:pt x="10603" y="18608"/>
                  </a:lnTo>
                  <a:lnTo>
                    <a:pt x="10210" y="18343"/>
                  </a:lnTo>
                  <a:lnTo>
                    <a:pt x="9686" y="18143"/>
                  </a:lnTo>
                  <a:lnTo>
                    <a:pt x="9425" y="18010"/>
                  </a:lnTo>
                  <a:lnTo>
                    <a:pt x="9032" y="17745"/>
                  </a:lnTo>
                  <a:lnTo>
                    <a:pt x="8639" y="17479"/>
                  </a:lnTo>
                  <a:lnTo>
                    <a:pt x="8246" y="17213"/>
                  </a:lnTo>
                  <a:lnTo>
                    <a:pt x="7854" y="17014"/>
                  </a:lnTo>
                  <a:lnTo>
                    <a:pt x="7723" y="16748"/>
                  </a:lnTo>
                  <a:lnTo>
                    <a:pt x="7330" y="16482"/>
                  </a:lnTo>
                  <a:lnTo>
                    <a:pt x="7069" y="16216"/>
                  </a:lnTo>
                  <a:lnTo>
                    <a:pt x="6676" y="15950"/>
                  </a:lnTo>
                  <a:lnTo>
                    <a:pt x="6414" y="15751"/>
                  </a:lnTo>
                  <a:lnTo>
                    <a:pt x="6152" y="15485"/>
                  </a:lnTo>
                  <a:lnTo>
                    <a:pt x="5890" y="15153"/>
                  </a:lnTo>
                  <a:lnTo>
                    <a:pt x="5629" y="14820"/>
                  </a:lnTo>
                  <a:lnTo>
                    <a:pt x="5367" y="14421"/>
                  </a:lnTo>
                  <a:lnTo>
                    <a:pt x="5105" y="14089"/>
                  </a:lnTo>
                  <a:lnTo>
                    <a:pt x="4843" y="13757"/>
                  </a:lnTo>
                  <a:lnTo>
                    <a:pt x="4581" y="13425"/>
                  </a:lnTo>
                  <a:lnTo>
                    <a:pt x="4189" y="13026"/>
                  </a:lnTo>
                  <a:lnTo>
                    <a:pt x="4057" y="12694"/>
                  </a:lnTo>
                  <a:lnTo>
                    <a:pt x="3927" y="12361"/>
                  </a:lnTo>
                  <a:lnTo>
                    <a:pt x="3665" y="12029"/>
                  </a:lnTo>
                  <a:lnTo>
                    <a:pt x="3534" y="11763"/>
                  </a:lnTo>
                  <a:lnTo>
                    <a:pt x="3534" y="11364"/>
                  </a:lnTo>
                  <a:lnTo>
                    <a:pt x="3403" y="11098"/>
                  </a:lnTo>
                  <a:lnTo>
                    <a:pt x="3272" y="10832"/>
                  </a:lnTo>
                  <a:lnTo>
                    <a:pt x="3272" y="10500"/>
                  </a:lnTo>
                  <a:lnTo>
                    <a:pt x="3141" y="10101"/>
                  </a:lnTo>
                  <a:lnTo>
                    <a:pt x="3141" y="9836"/>
                  </a:lnTo>
                  <a:lnTo>
                    <a:pt x="3141" y="9570"/>
                  </a:lnTo>
                  <a:lnTo>
                    <a:pt x="3141" y="9238"/>
                  </a:lnTo>
                  <a:lnTo>
                    <a:pt x="3141" y="8972"/>
                  </a:lnTo>
                  <a:lnTo>
                    <a:pt x="3141" y="8639"/>
                  </a:lnTo>
                  <a:lnTo>
                    <a:pt x="3272" y="8373"/>
                  </a:lnTo>
                  <a:lnTo>
                    <a:pt x="3403" y="8108"/>
                  </a:lnTo>
                  <a:lnTo>
                    <a:pt x="3403" y="7842"/>
                  </a:lnTo>
                  <a:lnTo>
                    <a:pt x="3534" y="7576"/>
                  </a:lnTo>
                  <a:lnTo>
                    <a:pt x="3665" y="7377"/>
                  </a:lnTo>
                  <a:lnTo>
                    <a:pt x="3796" y="7177"/>
                  </a:lnTo>
                  <a:lnTo>
                    <a:pt x="3927" y="6978"/>
                  </a:lnTo>
                  <a:lnTo>
                    <a:pt x="4189" y="6712"/>
                  </a:lnTo>
                  <a:lnTo>
                    <a:pt x="4319" y="6513"/>
                  </a:lnTo>
                  <a:lnTo>
                    <a:pt x="4581" y="6313"/>
                  </a:lnTo>
                  <a:lnTo>
                    <a:pt x="4843" y="6247"/>
                  </a:lnTo>
                  <a:lnTo>
                    <a:pt x="4974" y="6180"/>
                  </a:lnTo>
                  <a:lnTo>
                    <a:pt x="4974" y="6180"/>
                  </a:lnTo>
                  <a:lnTo>
                    <a:pt x="4843" y="6180"/>
                  </a:lnTo>
                  <a:lnTo>
                    <a:pt x="4712" y="6247"/>
                  </a:lnTo>
                  <a:lnTo>
                    <a:pt x="4319" y="6313"/>
                  </a:lnTo>
                  <a:lnTo>
                    <a:pt x="4057" y="6380"/>
                  </a:lnTo>
                  <a:lnTo>
                    <a:pt x="3796" y="6513"/>
                  </a:lnTo>
                  <a:lnTo>
                    <a:pt x="3534" y="6645"/>
                  </a:lnTo>
                  <a:lnTo>
                    <a:pt x="3141" y="6779"/>
                  </a:lnTo>
                  <a:lnTo>
                    <a:pt x="2748" y="6978"/>
                  </a:lnTo>
                  <a:lnTo>
                    <a:pt x="2356" y="7111"/>
                  </a:lnTo>
                  <a:lnTo>
                    <a:pt x="2094" y="7310"/>
                  </a:lnTo>
                  <a:lnTo>
                    <a:pt x="1701" y="7377"/>
                  </a:lnTo>
                  <a:lnTo>
                    <a:pt x="1570" y="7576"/>
                  </a:lnTo>
                  <a:lnTo>
                    <a:pt x="1308" y="7642"/>
                  </a:lnTo>
                  <a:lnTo>
                    <a:pt x="1047" y="7775"/>
                  </a:lnTo>
                  <a:lnTo>
                    <a:pt x="785" y="7842"/>
                  </a:lnTo>
                  <a:lnTo>
                    <a:pt x="654" y="8041"/>
                  </a:lnTo>
                  <a:lnTo>
                    <a:pt x="523" y="8307"/>
                  </a:lnTo>
                  <a:lnTo>
                    <a:pt x="261" y="8507"/>
                  </a:lnTo>
                  <a:lnTo>
                    <a:pt x="130" y="8706"/>
                  </a:lnTo>
                  <a:lnTo>
                    <a:pt x="0" y="9038"/>
                  </a:lnTo>
                  <a:lnTo>
                    <a:pt x="130" y="9238"/>
                  </a:lnTo>
                  <a:lnTo>
                    <a:pt x="0" y="9570"/>
                  </a:lnTo>
                  <a:lnTo>
                    <a:pt x="0" y="9902"/>
                  </a:lnTo>
                  <a:lnTo>
                    <a:pt x="0" y="10168"/>
                  </a:lnTo>
                  <a:lnTo>
                    <a:pt x="0" y="10500"/>
                  </a:lnTo>
                  <a:lnTo>
                    <a:pt x="0" y="10832"/>
                  </a:lnTo>
                  <a:lnTo>
                    <a:pt x="0" y="11231"/>
                  </a:lnTo>
                  <a:lnTo>
                    <a:pt x="130" y="11497"/>
                  </a:lnTo>
                  <a:lnTo>
                    <a:pt x="261" y="11896"/>
                  </a:lnTo>
                  <a:lnTo>
                    <a:pt x="392" y="12295"/>
                  </a:lnTo>
                  <a:lnTo>
                    <a:pt x="654" y="12627"/>
                  </a:lnTo>
                  <a:lnTo>
                    <a:pt x="785" y="13026"/>
                  </a:lnTo>
                  <a:lnTo>
                    <a:pt x="916" y="13425"/>
                  </a:lnTo>
                  <a:lnTo>
                    <a:pt x="1047" y="13757"/>
                  </a:lnTo>
                  <a:lnTo>
                    <a:pt x="1439" y="14222"/>
                  </a:lnTo>
                  <a:lnTo>
                    <a:pt x="1701" y="14555"/>
                  </a:lnTo>
                  <a:lnTo>
                    <a:pt x="1963" y="14953"/>
                  </a:lnTo>
                  <a:lnTo>
                    <a:pt x="2225" y="15352"/>
                  </a:lnTo>
                  <a:lnTo>
                    <a:pt x="2617" y="15751"/>
                  </a:lnTo>
                  <a:lnTo>
                    <a:pt x="3010" y="16083"/>
                  </a:lnTo>
                  <a:lnTo>
                    <a:pt x="3272" y="16548"/>
                  </a:lnTo>
                  <a:lnTo>
                    <a:pt x="3665" y="16814"/>
                  </a:lnTo>
                  <a:lnTo>
                    <a:pt x="4057" y="17213"/>
                  </a:lnTo>
                  <a:lnTo>
                    <a:pt x="4581" y="17545"/>
                  </a:lnTo>
                  <a:lnTo>
                    <a:pt x="4974" y="17877"/>
                  </a:lnTo>
                  <a:lnTo>
                    <a:pt x="5497" y="18143"/>
                  </a:lnTo>
                  <a:lnTo>
                    <a:pt x="6414" y="18808"/>
                  </a:lnTo>
                  <a:lnTo>
                    <a:pt x="7592" y="19406"/>
                  </a:lnTo>
                  <a:lnTo>
                    <a:pt x="8639" y="19938"/>
                  </a:lnTo>
                  <a:lnTo>
                    <a:pt x="9556" y="20337"/>
                  </a:lnTo>
                  <a:lnTo>
                    <a:pt x="10472" y="20669"/>
                  </a:lnTo>
                  <a:lnTo>
                    <a:pt x="11388" y="20935"/>
                  </a:lnTo>
                  <a:lnTo>
                    <a:pt x="12174" y="21201"/>
                  </a:lnTo>
                  <a:lnTo>
                    <a:pt x="12959" y="21400"/>
                  </a:lnTo>
                  <a:lnTo>
                    <a:pt x="13876" y="21533"/>
                  </a:lnTo>
                  <a:lnTo>
                    <a:pt x="14530" y="21533"/>
                  </a:lnTo>
                  <a:lnTo>
                    <a:pt x="15316" y="21600"/>
                  </a:lnTo>
                  <a:lnTo>
                    <a:pt x="15970" y="21600"/>
                  </a:lnTo>
                  <a:lnTo>
                    <a:pt x="16625" y="21466"/>
                  </a:lnTo>
                  <a:lnTo>
                    <a:pt x="17279" y="21400"/>
                  </a:lnTo>
                  <a:lnTo>
                    <a:pt x="17803" y="21201"/>
                  </a:lnTo>
                  <a:lnTo>
                    <a:pt x="18327" y="21001"/>
                  </a:lnTo>
                  <a:lnTo>
                    <a:pt x="18850" y="20735"/>
                  </a:lnTo>
                  <a:lnTo>
                    <a:pt x="19243" y="20536"/>
                  </a:lnTo>
                  <a:lnTo>
                    <a:pt x="19897" y="20270"/>
                  </a:lnTo>
                  <a:lnTo>
                    <a:pt x="20159" y="19871"/>
                  </a:lnTo>
                  <a:lnTo>
                    <a:pt x="20290" y="19539"/>
                  </a:lnTo>
                  <a:lnTo>
                    <a:pt x="20683" y="19207"/>
                  </a:lnTo>
                  <a:lnTo>
                    <a:pt x="20945" y="18742"/>
                  </a:lnTo>
                  <a:lnTo>
                    <a:pt x="21207" y="18343"/>
                  </a:lnTo>
                  <a:lnTo>
                    <a:pt x="21468" y="17944"/>
                  </a:lnTo>
                  <a:lnTo>
                    <a:pt x="21337" y="17479"/>
                  </a:lnTo>
                  <a:lnTo>
                    <a:pt x="21468" y="17080"/>
                  </a:lnTo>
                  <a:lnTo>
                    <a:pt x="21600" y="16681"/>
                  </a:lnTo>
                  <a:lnTo>
                    <a:pt x="21468" y="16149"/>
                  </a:lnTo>
                  <a:lnTo>
                    <a:pt x="21468" y="15751"/>
                  </a:lnTo>
                  <a:lnTo>
                    <a:pt x="21337" y="15219"/>
                  </a:lnTo>
                  <a:lnTo>
                    <a:pt x="21207" y="14820"/>
                  </a:lnTo>
                  <a:lnTo>
                    <a:pt x="21076" y="14687"/>
                  </a:lnTo>
                  <a:lnTo>
                    <a:pt x="21076" y="14488"/>
                  </a:lnTo>
                  <a:lnTo>
                    <a:pt x="20945" y="14289"/>
                  </a:lnTo>
                  <a:lnTo>
                    <a:pt x="20945" y="14089"/>
                  </a:lnTo>
                  <a:lnTo>
                    <a:pt x="20683" y="13890"/>
                  </a:lnTo>
                  <a:lnTo>
                    <a:pt x="20552" y="13690"/>
                  </a:lnTo>
                  <a:lnTo>
                    <a:pt x="20552" y="13558"/>
                  </a:lnTo>
                  <a:lnTo>
                    <a:pt x="20421" y="13358"/>
                  </a:lnTo>
                  <a:lnTo>
                    <a:pt x="20290" y="13225"/>
                  </a:lnTo>
                  <a:lnTo>
                    <a:pt x="20159" y="12959"/>
                  </a:lnTo>
                  <a:lnTo>
                    <a:pt x="19897" y="12760"/>
                  </a:lnTo>
                  <a:lnTo>
                    <a:pt x="19897" y="12560"/>
                  </a:lnTo>
                  <a:lnTo>
                    <a:pt x="19636" y="12428"/>
                  </a:lnTo>
                  <a:lnTo>
                    <a:pt x="19505" y="12162"/>
                  </a:lnTo>
                  <a:lnTo>
                    <a:pt x="19374" y="12029"/>
                  </a:lnTo>
                  <a:lnTo>
                    <a:pt x="19112" y="11829"/>
                  </a:lnTo>
                  <a:lnTo>
                    <a:pt x="19112" y="11630"/>
                  </a:lnTo>
                  <a:lnTo>
                    <a:pt x="18850" y="11431"/>
                  </a:lnTo>
                  <a:lnTo>
                    <a:pt x="18588" y="11364"/>
                  </a:lnTo>
                  <a:lnTo>
                    <a:pt x="18588" y="11165"/>
                  </a:lnTo>
                  <a:lnTo>
                    <a:pt x="18327" y="10899"/>
                  </a:lnTo>
                  <a:lnTo>
                    <a:pt x="18065" y="10700"/>
                  </a:lnTo>
                  <a:lnTo>
                    <a:pt x="17934" y="10500"/>
                  </a:lnTo>
                  <a:lnTo>
                    <a:pt x="17672" y="10367"/>
                  </a:lnTo>
                  <a:lnTo>
                    <a:pt x="17541" y="10168"/>
                  </a:lnTo>
                  <a:lnTo>
                    <a:pt x="17279" y="9902"/>
                  </a:lnTo>
                  <a:lnTo>
                    <a:pt x="17018" y="9769"/>
                  </a:lnTo>
                  <a:lnTo>
                    <a:pt x="16625" y="9503"/>
                  </a:lnTo>
                  <a:lnTo>
                    <a:pt x="16494" y="9370"/>
                  </a:lnTo>
                  <a:lnTo>
                    <a:pt x="16101" y="9238"/>
                  </a:lnTo>
                  <a:lnTo>
                    <a:pt x="15970" y="8972"/>
                  </a:lnTo>
                  <a:lnTo>
                    <a:pt x="15708" y="8772"/>
                  </a:lnTo>
                  <a:lnTo>
                    <a:pt x="15578" y="8706"/>
                  </a:lnTo>
                  <a:lnTo>
                    <a:pt x="15316" y="8507"/>
                  </a:lnTo>
                  <a:lnTo>
                    <a:pt x="15316" y="8373"/>
                  </a:lnTo>
                  <a:lnTo>
                    <a:pt x="15185" y="8174"/>
                  </a:lnTo>
                  <a:lnTo>
                    <a:pt x="15054" y="7975"/>
                  </a:lnTo>
                  <a:lnTo>
                    <a:pt x="14923" y="7709"/>
                  </a:lnTo>
                  <a:lnTo>
                    <a:pt x="14923" y="7510"/>
                  </a:lnTo>
                  <a:lnTo>
                    <a:pt x="14792" y="7310"/>
                  </a:lnTo>
                  <a:lnTo>
                    <a:pt x="14661" y="7044"/>
                  </a:lnTo>
                  <a:lnTo>
                    <a:pt x="14661" y="6845"/>
                  </a:lnTo>
                  <a:lnTo>
                    <a:pt x="14661" y="6579"/>
                  </a:lnTo>
                  <a:lnTo>
                    <a:pt x="14661" y="6380"/>
                  </a:lnTo>
                  <a:lnTo>
                    <a:pt x="14792" y="6247"/>
                  </a:lnTo>
                  <a:lnTo>
                    <a:pt x="14661" y="6047"/>
                  </a:lnTo>
                  <a:lnTo>
                    <a:pt x="14792" y="5914"/>
                  </a:lnTo>
                  <a:lnTo>
                    <a:pt x="14792" y="5781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2051" name="未知"/>
          <p:cNvSpPr>
            <a:spLocks noChangeAspect="true"/>
          </p:cNvSpPr>
          <p:nvPr/>
        </p:nvSpPr>
        <p:spPr>
          <a:xfrm>
            <a:off x="3043767" y="2293938"/>
            <a:ext cx="9196917" cy="4591050"/>
          </a:xfrm>
          <a:custGeom>
            <a:avLst/>
            <a:gdLst/>
            <a:ahLst/>
            <a:cxnLst>
              <a:cxn ang="0">
                <a:pos x="0" y="4572133"/>
              </a:cxn>
              <a:cxn ang="0">
                <a:pos x="5786074" y="0"/>
              </a:cxn>
              <a:cxn ang="0">
                <a:pos x="6882360" y="14878"/>
              </a:cxn>
              <a:cxn ang="0">
                <a:pos x="6897688" y="4591050"/>
              </a:cxn>
              <a:cxn ang="0">
                <a:pos x="0" y="4572133"/>
              </a:cxn>
            </a:cxnLst>
            <a:rect l="0" t="0" r="0" b="0"/>
            <a:pathLst>
              <a:path w="21600" h="21600">
                <a:moveTo>
                  <a:pt x="0" y="21511"/>
                </a:moveTo>
                <a:lnTo>
                  <a:pt x="18119" y="0"/>
                </a:lnTo>
                <a:lnTo>
                  <a:pt x="21552" y="70"/>
                </a:lnTo>
                <a:lnTo>
                  <a:pt x="21600" y="21600"/>
                </a:lnTo>
                <a:lnTo>
                  <a:pt x="0" y="21511"/>
                </a:lnTo>
              </a:path>
            </a:pathLst>
          </a:custGeom>
          <a:solidFill>
            <a:schemeClr val="folHlink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2061" name="Rectangle 13"/>
          <p:cNvSpPr>
            <a:spLocks noGrp="true" noChangeArrowheads="true"/>
          </p:cNvSpPr>
          <p:nvPr>
            <p:ph type="ctrTitle" sz="quarter"/>
          </p:nvPr>
        </p:nvSpPr>
        <p:spPr>
          <a:xfrm>
            <a:off x="529167" y="2133600"/>
            <a:ext cx="11231033" cy="1470025"/>
          </a:xfrm>
        </p:spPr>
        <p:txBody>
          <a:bodyPr/>
          <a:lstStyle>
            <a:lvl1pPr algn="ctr">
              <a:defRPr/>
            </a:lvl1pPr>
          </a:lstStyle>
          <a:p>
            <a:pPr lvl="0"/>
            <a:r>
              <a:rPr lang="en-US" altLang="zh-CN" noProof="0" smtClean="0"/>
              <a:t>Click to edit Master title style</a:t>
            </a:r>
            <a:endParaRPr lang="en-US" altLang="zh-CN" noProof="0" smtClean="0"/>
          </a:p>
        </p:txBody>
      </p:sp>
      <p:sp>
        <p:nvSpPr>
          <p:cNvPr id="2062" name="Rectangle 14"/>
          <p:cNvSpPr>
            <a:spLocks noGrp="true" noChangeArrowheads="true"/>
          </p:cNvSpPr>
          <p:nvPr>
            <p:ph type="subTitle" sz="quarter" idx="1"/>
          </p:nvPr>
        </p:nvSpPr>
        <p:spPr>
          <a:xfrm>
            <a:off x="1828800" y="3886200"/>
            <a:ext cx="8534400" cy="1198563"/>
          </a:xfrm>
        </p:spPr>
        <p:txBody>
          <a:bodyPr anchor="ctr" anchorCtr="true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 altLang="zh-CN" noProof="0" smtClean="0"/>
              <a:t>Click to edit Master subtitle style</a:t>
            </a:r>
            <a:endParaRPr lang="en-US" altLang="zh-CN" noProof="0" smtClean="0"/>
          </a:p>
        </p:txBody>
      </p:sp>
      <p:sp>
        <p:nvSpPr>
          <p:cNvPr id="29" name="Rectangle 15"/>
          <p:cNvSpPr>
            <a:spLocks noGrp="true" noChangeArrowheads="true"/>
          </p:cNvSpPr>
          <p:nvPr>
            <p:ph type="dt" sz="quarter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false" compatLnSpc="true"/>
          <a:lstStyle>
            <a:lvl1pPr>
              <a:defRPr/>
            </a:lvl1pPr>
          </a:lstStyle>
          <a:p>
            <a:pPr>
              <a:defRPr/>
            </a:pPr>
            <a:fld id="{BEDED714-68C8-44B6-9732-DDF7DD97772E}" type="datetime1">
              <a:rPr lang="zh-CN" altLang="en-US"/>
            </a:fld>
            <a:endParaRPr lang="zh-CN" altLang="en-US"/>
          </a:p>
        </p:txBody>
      </p:sp>
      <p:sp>
        <p:nvSpPr>
          <p:cNvPr id="30" name="Rectangle 16"/>
          <p:cNvSpPr>
            <a:spLocks noGrp="true" noChangeArrowheads="true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false" compatLnSpc="true"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1" name="Rectangle 17"/>
          <p:cNvSpPr>
            <a:spLocks noGrp="true" noChangeArrowheads="true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false" compatLnSpc="true"/>
          <a:lstStyle>
            <a:lvl1pPr>
              <a:defRPr/>
            </a:lvl1pPr>
          </a:lstStyle>
          <a:p>
            <a:pPr>
              <a:defRPr/>
            </a:pPr>
            <a:fld id="{8CF7581E-C9C7-4035-8AC9-880348F0A73A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true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日期版面配置區 3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pitchFamily="34" charset="0"/>
              <a:ea typeface="SimSun" pitchFamily="2" charset="-122"/>
              <a:cs typeface="+mn-cs"/>
            </a:endParaRPr>
          </a:p>
        </p:txBody>
      </p:sp>
      <p:sp>
        <p:nvSpPr>
          <p:cNvPr id="5" name="頁尾版面配置區 4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pitchFamily="34" charset="0"/>
              <a:ea typeface="SimSun" pitchFamily="2" charset="-122"/>
              <a:cs typeface="+mn-cs"/>
            </a:endParaRPr>
          </a:p>
        </p:txBody>
      </p:sp>
      <p:sp>
        <p:nvSpPr>
          <p:cNvPr id="6" name="投影片編號版面配置區 5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93831447-C893-4FB7-A405-85B25DF4EE90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80604020202020204" pitchFamily="34" charset="0"/>
                <a:ea typeface="SimSun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pitchFamily="34" charset="0"/>
              <a:ea typeface="SimSun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true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true"/>
          </p:cNvSpPr>
          <p:nvPr>
            <p:ph type="body" orient="vert" idx="1"/>
          </p:nvPr>
        </p:nvSpPr>
        <p:spPr>
          <a:xfrm>
            <a:off x="609600" y="274638"/>
            <a:ext cx="80264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日期版面配置區 3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頁尾版面配置區 4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投影片編號版面配置區 5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頁尾版面配置區 3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投影片編號版面配置區 4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true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日期版面配置區 3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pitchFamily="34" charset="0"/>
              <a:ea typeface="SimSun" pitchFamily="2" charset="-122"/>
              <a:cs typeface="+mn-cs"/>
            </a:endParaRPr>
          </a:p>
        </p:txBody>
      </p:sp>
      <p:sp>
        <p:nvSpPr>
          <p:cNvPr id="5" name="頁尾版面配置區 4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pitchFamily="34" charset="0"/>
              <a:ea typeface="SimSun" pitchFamily="2" charset="-122"/>
              <a:cs typeface="+mn-cs"/>
            </a:endParaRPr>
          </a:p>
        </p:txBody>
      </p:sp>
      <p:sp>
        <p:nvSpPr>
          <p:cNvPr id="6" name="投影片編號版面配置區 5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93831447-C893-4FB7-A405-85B25DF4EE90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80604020202020204" pitchFamily="34" charset="0"/>
                <a:ea typeface="SimSun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pitchFamily="34" charset="0"/>
              <a:ea typeface="SimSun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true"/>
          </p:cNvSpPr>
          <p:nvPr>
            <p:ph type="title"/>
          </p:nvPr>
        </p:nvSpPr>
        <p:spPr>
          <a:xfrm>
            <a:off x="831851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true"/>
          </p:cNvSpPr>
          <p:nvPr>
            <p:ph type="body" idx="1"/>
          </p:nvPr>
        </p:nvSpPr>
        <p:spPr>
          <a:xfrm>
            <a:off x="831851" y="4589463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日期版面配置區 3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5" name="頁尾版面配置區 4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6" name="投影片編號版面配置區 5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1DC5E6B-4175-4FFB-B5AE-4E123AB7D8AF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true"/>
          </p:cNvSpPr>
          <p:nvPr>
            <p:ph sz="half" idx="1"/>
          </p:nvPr>
        </p:nvSpPr>
        <p:spPr>
          <a:xfrm>
            <a:off x="609600" y="1600200"/>
            <a:ext cx="53848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true"/>
          </p:cNvSpPr>
          <p:nvPr>
            <p:ph sz="half" idx="2"/>
          </p:nvPr>
        </p:nvSpPr>
        <p:spPr>
          <a:xfrm>
            <a:off x="6197600" y="1600200"/>
            <a:ext cx="53848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日期版面配置區 4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pitchFamily="34" charset="0"/>
              <a:ea typeface="SimSun" pitchFamily="2" charset="-122"/>
              <a:cs typeface="+mn-cs"/>
            </a:endParaRPr>
          </a:p>
        </p:txBody>
      </p:sp>
      <p:sp>
        <p:nvSpPr>
          <p:cNvPr id="6" name="頁尾版面配置區 5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pitchFamily="34" charset="0"/>
              <a:ea typeface="SimSun" pitchFamily="2" charset="-122"/>
              <a:cs typeface="+mn-cs"/>
            </a:endParaRPr>
          </a:p>
        </p:txBody>
      </p:sp>
      <p:sp>
        <p:nvSpPr>
          <p:cNvPr id="7" name="投影片編號版面配置區 6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93831447-C893-4FB7-A405-85B25DF4EE90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80604020202020204" pitchFamily="34" charset="0"/>
                <a:ea typeface="SimSun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pitchFamily="34" charset="0"/>
              <a:ea typeface="SimSun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true"/>
          </p:cNvSpPr>
          <p:nvPr>
            <p:ph type="title"/>
          </p:nvPr>
        </p:nvSpPr>
        <p:spPr>
          <a:xfrm>
            <a:off x="840317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true"/>
          </p:cNvSpPr>
          <p:nvPr>
            <p:ph type="body" idx="1"/>
          </p:nvPr>
        </p:nvSpPr>
        <p:spPr>
          <a:xfrm>
            <a:off x="840317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true"/>
          </p:cNvSpPr>
          <p:nvPr>
            <p:ph sz="half" idx="2"/>
          </p:nvPr>
        </p:nvSpPr>
        <p:spPr>
          <a:xfrm>
            <a:off x="840317" y="2505075"/>
            <a:ext cx="5158316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true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true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日期版面配置區 6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pitchFamily="34" charset="0"/>
              <a:ea typeface="SimSun" pitchFamily="2" charset="-122"/>
              <a:cs typeface="+mn-cs"/>
            </a:endParaRPr>
          </a:p>
        </p:txBody>
      </p:sp>
      <p:sp>
        <p:nvSpPr>
          <p:cNvPr id="8" name="頁尾版面配置區 7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pitchFamily="34" charset="0"/>
              <a:ea typeface="SimSun" pitchFamily="2" charset="-122"/>
              <a:cs typeface="+mn-cs"/>
            </a:endParaRPr>
          </a:p>
        </p:txBody>
      </p:sp>
      <p:sp>
        <p:nvSpPr>
          <p:cNvPr id="9" name="投影片編號版面配置區 8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93831447-C893-4FB7-A405-85B25DF4EE90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80604020202020204" pitchFamily="34" charset="0"/>
                <a:ea typeface="SimSun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pitchFamily="34" charset="0"/>
              <a:ea typeface="SimSun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日期版面配置區 2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4" name="頁尾版面配置區 3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5" name="投影片編號版面配置區 4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76B4CF0-CBBB-49BA-806C-61DCC14C1F6A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頁尾版面配置區 2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投影片編號版面配置區 3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true"/>
          </p:cNvSpPr>
          <p:nvPr>
            <p:ph type="title"/>
          </p:nvPr>
        </p:nvSpPr>
        <p:spPr>
          <a:xfrm>
            <a:off x="840317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true"/>
          </p:cNvSpPr>
          <p:nvPr>
            <p:ph idx="1"/>
          </p:nvPr>
        </p:nvSpPr>
        <p:spPr>
          <a:xfrm>
            <a:off x="5183717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true"/>
          </p:cNvSpPr>
          <p:nvPr>
            <p:ph type="body" sz="half" idx="2"/>
          </p:nvPr>
        </p:nvSpPr>
        <p:spPr>
          <a:xfrm>
            <a:off x="840317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日期版面配置區 4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pitchFamily="34" charset="0"/>
              <a:ea typeface="SimSun" pitchFamily="2" charset="-122"/>
              <a:cs typeface="+mn-cs"/>
            </a:endParaRPr>
          </a:p>
        </p:txBody>
      </p:sp>
      <p:sp>
        <p:nvSpPr>
          <p:cNvPr id="6" name="頁尾版面配置區 5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pitchFamily="34" charset="0"/>
              <a:ea typeface="SimSun" pitchFamily="2" charset="-122"/>
              <a:cs typeface="+mn-cs"/>
            </a:endParaRPr>
          </a:p>
        </p:txBody>
      </p:sp>
      <p:sp>
        <p:nvSpPr>
          <p:cNvPr id="7" name="投影片編號版面配置區 6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93831447-C893-4FB7-A405-85B25DF4EE90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80604020202020204" pitchFamily="34" charset="0"/>
                <a:ea typeface="SimSun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pitchFamily="34" charset="0"/>
              <a:ea typeface="SimSun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true"/>
          </p:cNvSpPr>
          <p:nvPr>
            <p:ph type="title"/>
          </p:nvPr>
        </p:nvSpPr>
        <p:spPr>
          <a:xfrm>
            <a:off x="840317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true"/>
          </p:cNvSpPr>
          <p:nvPr>
            <p:ph type="pic" idx="1"/>
          </p:nvPr>
        </p:nvSpPr>
        <p:spPr>
          <a:xfrm>
            <a:off x="5183717" y="987425"/>
            <a:ext cx="6172200" cy="4873625"/>
          </a:xfrm>
        </p:spPr>
        <p:txBody>
          <a:bodyPr vert="horz" wrap="square" lIns="91440" tIns="45720" rIns="91440" bIns="45720" numCol="1" anchor="t" anchorCtr="false" compatLnSpc="true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3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true"/>
          </p:cNvSpPr>
          <p:nvPr>
            <p:ph type="body" sz="half" idx="2"/>
          </p:nvPr>
        </p:nvSpPr>
        <p:spPr>
          <a:xfrm>
            <a:off x="840317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日期版面配置區 4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CA7A54C-86A0-49BA-AFB3-945990C39229}" type="datetimeFigureOut">
              <a:rPr lang="zh-CN" altLang="en-US"/>
            </a:fld>
            <a:endParaRPr lang="zh-CN" altLang="en-US"/>
          </a:p>
        </p:txBody>
      </p:sp>
      <p:sp>
        <p:nvSpPr>
          <p:cNvPr id="6" name="頁尾版面配置區 5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7" name="投影片編號版面配置區 6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9E4F83-A485-4394-AD63-6C62C12FCDB4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false">
          <a:gsLst>
            <a:gs pos="0">
              <a:schemeClr val="folHlink"/>
            </a:gs>
            <a:gs pos="100000">
              <a:schemeClr val="bg1"/>
            </a:gs>
          </a:gsLst>
          <a:lin ang="5400000" scaled="true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6" name="Group 2"/>
          <p:cNvGrpSpPr>
            <a:grpSpLocks noChangeAspect="true"/>
          </p:cNvGrpSpPr>
          <p:nvPr/>
        </p:nvGrpSpPr>
        <p:grpSpPr>
          <a:xfrm>
            <a:off x="7016751" y="4076700"/>
            <a:ext cx="1862667" cy="1749425"/>
            <a:chOff x="0" y="0"/>
            <a:chExt cx="796" cy="977"/>
          </a:xfrm>
        </p:grpSpPr>
        <p:sp>
          <p:nvSpPr>
            <p:cNvPr id="1033" name="未知"/>
            <p:cNvSpPr>
              <a:spLocks noChangeAspect="true"/>
            </p:cNvSpPr>
            <p:nvPr/>
          </p:nvSpPr>
          <p:spPr>
            <a:xfrm>
              <a:off x="537" y="379"/>
              <a:ext cx="259" cy="451"/>
            </a:xfrm>
            <a:custGeom>
              <a:avLst/>
              <a:gdLst/>
              <a:ahLst/>
              <a:cxnLst>
                <a:cxn ang="0">
                  <a:pos x="89" y="100"/>
                </a:cxn>
                <a:cxn ang="0">
                  <a:pos x="111" y="63"/>
                </a:cxn>
                <a:cxn ang="0">
                  <a:pos x="125" y="45"/>
                </a:cxn>
                <a:cxn ang="0">
                  <a:pos x="141" y="34"/>
                </a:cxn>
                <a:cxn ang="0">
                  <a:pos x="154" y="27"/>
                </a:cxn>
                <a:cxn ang="0">
                  <a:pos x="134" y="32"/>
                </a:cxn>
                <a:cxn ang="0">
                  <a:pos x="107" y="50"/>
                </a:cxn>
                <a:cxn ang="0">
                  <a:pos x="75" y="70"/>
                </a:cxn>
                <a:cxn ang="0">
                  <a:pos x="55" y="73"/>
                </a:cxn>
                <a:cxn ang="0">
                  <a:pos x="34" y="45"/>
                </a:cxn>
                <a:cxn ang="0">
                  <a:pos x="16" y="18"/>
                </a:cxn>
                <a:cxn ang="0">
                  <a:pos x="2" y="0"/>
                </a:cxn>
                <a:cxn ang="0">
                  <a:pos x="2" y="11"/>
                </a:cxn>
                <a:cxn ang="0">
                  <a:pos x="16" y="48"/>
                </a:cxn>
                <a:cxn ang="0">
                  <a:pos x="34" y="79"/>
                </a:cxn>
                <a:cxn ang="0">
                  <a:pos x="48" y="104"/>
                </a:cxn>
                <a:cxn ang="0">
                  <a:pos x="43" y="150"/>
                </a:cxn>
                <a:cxn ang="0">
                  <a:pos x="36" y="204"/>
                </a:cxn>
                <a:cxn ang="0">
                  <a:pos x="32" y="267"/>
                </a:cxn>
                <a:cxn ang="0">
                  <a:pos x="36" y="326"/>
                </a:cxn>
                <a:cxn ang="0">
                  <a:pos x="57" y="385"/>
                </a:cxn>
                <a:cxn ang="0">
                  <a:pos x="98" y="431"/>
                </a:cxn>
                <a:cxn ang="0">
                  <a:pos x="136" y="449"/>
                </a:cxn>
                <a:cxn ang="0">
                  <a:pos x="175" y="440"/>
                </a:cxn>
                <a:cxn ang="0">
                  <a:pos x="209" y="412"/>
                </a:cxn>
                <a:cxn ang="0">
                  <a:pos x="234" y="369"/>
                </a:cxn>
                <a:cxn ang="0">
                  <a:pos x="250" y="322"/>
                </a:cxn>
                <a:cxn ang="0">
                  <a:pos x="254" y="290"/>
                </a:cxn>
                <a:cxn ang="0">
                  <a:pos x="257" y="258"/>
                </a:cxn>
                <a:cxn ang="0">
                  <a:pos x="257" y="227"/>
                </a:cxn>
                <a:cxn ang="0">
                  <a:pos x="254" y="188"/>
                </a:cxn>
                <a:cxn ang="0">
                  <a:pos x="248" y="152"/>
                </a:cxn>
                <a:cxn ang="0">
                  <a:pos x="248" y="154"/>
                </a:cxn>
                <a:cxn ang="0">
                  <a:pos x="250" y="188"/>
                </a:cxn>
                <a:cxn ang="0">
                  <a:pos x="254" y="229"/>
                </a:cxn>
                <a:cxn ang="0">
                  <a:pos x="245" y="297"/>
                </a:cxn>
                <a:cxn ang="0">
                  <a:pos x="218" y="363"/>
                </a:cxn>
                <a:cxn ang="0">
                  <a:pos x="184" y="410"/>
                </a:cxn>
                <a:cxn ang="0">
                  <a:pos x="141" y="419"/>
                </a:cxn>
                <a:cxn ang="0">
                  <a:pos x="100" y="381"/>
                </a:cxn>
                <a:cxn ang="0">
                  <a:pos x="82" y="349"/>
                </a:cxn>
                <a:cxn ang="0">
                  <a:pos x="75" y="322"/>
                </a:cxn>
                <a:cxn ang="0">
                  <a:pos x="73" y="290"/>
                </a:cxn>
                <a:cxn ang="0">
                  <a:pos x="68" y="263"/>
                </a:cxn>
                <a:cxn ang="0">
                  <a:pos x="68" y="240"/>
                </a:cxn>
                <a:cxn ang="0">
                  <a:pos x="68" y="218"/>
                </a:cxn>
                <a:cxn ang="0">
                  <a:pos x="73" y="184"/>
                </a:cxn>
                <a:cxn ang="0">
                  <a:pos x="77" y="161"/>
                </a:cxn>
                <a:cxn ang="0">
                  <a:pos x="77" y="156"/>
                </a:cxn>
                <a:cxn ang="0">
                  <a:pos x="84" y="165"/>
                </a:cxn>
                <a:cxn ang="0">
                  <a:pos x="100" y="197"/>
                </a:cxn>
                <a:cxn ang="0">
                  <a:pos x="111" y="211"/>
                </a:cxn>
                <a:cxn ang="0">
                  <a:pos x="111" y="186"/>
                </a:cxn>
                <a:cxn ang="0">
                  <a:pos x="98" y="156"/>
                </a:cxn>
              </a:cxnLst>
              <a:rect l="0" t="0" r="0" b="0"/>
              <a:pathLst>
                <a:path w="21600" h="21600">
                  <a:moveTo>
                    <a:pt x="7199" y="6295"/>
                  </a:moveTo>
                  <a:lnTo>
                    <a:pt x="7199" y="6186"/>
                  </a:lnTo>
                  <a:lnTo>
                    <a:pt x="7010" y="5861"/>
                  </a:lnTo>
                  <a:lnTo>
                    <a:pt x="7199" y="5535"/>
                  </a:lnTo>
                  <a:lnTo>
                    <a:pt x="7389" y="5209"/>
                  </a:lnTo>
                  <a:lnTo>
                    <a:pt x="7389" y="4775"/>
                  </a:lnTo>
                  <a:lnTo>
                    <a:pt x="7768" y="4450"/>
                  </a:lnTo>
                  <a:lnTo>
                    <a:pt x="7957" y="4341"/>
                  </a:lnTo>
                  <a:lnTo>
                    <a:pt x="8336" y="4016"/>
                  </a:lnTo>
                  <a:lnTo>
                    <a:pt x="8715" y="3581"/>
                  </a:lnTo>
                  <a:lnTo>
                    <a:pt x="8905" y="3256"/>
                  </a:lnTo>
                  <a:lnTo>
                    <a:pt x="9283" y="3039"/>
                  </a:lnTo>
                  <a:lnTo>
                    <a:pt x="9473" y="2821"/>
                  </a:lnTo>
                  <a:lnTo>
                    <a:pt x="9852" y="2713"/>
                  </a:lnTo>
                  <a:lnTo>
                    <a:pt x="10041" y="2604"/>
                  </a:lnTo>
                  <a:lnTo>
                    <a:pt x="10231" y="2387"/>
                  </a:lnTo>
                  <a:lnTo>
                    <a:pt x="10420" y="2279"/>
                  </a:lnTo>
                  <a:lnTo>
                    <a:pt x="10420" y="2170"/>
                  </a:lnTo>
                  <a:lnTo>
                    <a:pt x="10610" y="2062"/>
                  </a:lnTo>
                  <a:lnTo>
                    <a:pt x="10800" y="1953"/>
                  </a:lnTo>
                  <a:lnTo>
                    <a:pt x="10989" y="1953"/>
                  </a:lnTo>
                  <a:lnTo>
                    <a:pt x="11368" y="1845"/>
                  </a:lnTo>
                  <a:lnTo>
                    <a:pt x="11557" y="1736"/>
                  </a:lnTo>
                  <a:lnTo>
                    <a:pt x="11747" y="1627"/>
                  </a:lnTo>
                  <a:lnTo>
                    <a:pt x="11936" y="1627"/>
                  </a:lnTo>
                  <a:lnTo>
                    <a:pt x="12126" y="1410"/>
                  </a:lnTo>
                  <a:lnTo>
                    <a:pt x="12315" y="1410"/>
                  </a:lnTo>
                  <a:lnTo>
                    <a:pt x="12694" y="1302"/>
                  </a:lnTo>
                  <a:lnTo>
                    <a:pt x="12883" y="1302"/>
                  </a:lnTo>
                  <a:lnTo>
                    <a:pt x="12883" y="1302"/>
                  </a:lnTo>
                  <a:lnTo>
                    <a:pt x="12883" y="1302"/>
                  </a:lnTo>
                  <a:lnTo>
                    <a:pt x="12883" y="1302"/>
                  </a:lnTo>
                  <a:lnTo>
                    <a:pt x="12883" y="1302"/>
                  </a:lnTo>
                  <a:lnTo>
                    <a:pt x="12315" y="1302"/>
                  </a:lnTo>
                  <a:lnTo>
                    <a:pt x="11747" y="1410"/>
                  </a:lnTo>
                  <a:lnTo>
                    <a:pt x="11178" y="1519"/>
                  </a:lnTo>
                  <a:lnTo>
                    <a:pt x="10800" y="1627"/>
                  </a:lnTo>
                  <a:lnTo>
                    <a:pt x="10610" y="1736"/>
                  </a:lnTo>
                  <a:lnTo>
                    <a:pt x="10041" y="1953"/>
                  </a:lnTo>
                  <a:lnTo>
                    <a:pt x="9662" y="2062"/>
                  </a:lnTo>
                  <a:lnTo>
                    <a:pt x="9283" y="2279"/>
                  </a:lnTo>
                  <a:lnTo>
                    <a:pt x="8905" y="2387"/>
                  </a:lnTo>
                  <a:lnTo>
                    <a:pt x="8526" y="2604"/>
                  </a:lnTo>
                  <a:lnTo>
                    <a:pt x="8147" y="2604"/>
                  </a:lnTo>
                  <a:lnTo>
                    <a:pt x="7578" y="2821"/>
                  </a:lnTo>
                  <a:lnTo>
                    <a:pt x="7199" y="2930"/>
                  </a:lnTo>
                  <a:lnTo>
                    <a:pt x="6631" y="3256"/>
                  </a:lnTo>
                  <a:lnTo>
                    <a:pt x="6252" y="3364"/>
                  </a:lnTo>
                  <a:lnTo>
                    <a:pt x="5494" y="3690"/>
                  </a:lnTo>
                  <a:lnTo>
                    <a:pt x="5305" y="3690"/>
                  </a:lnTo>
                  <a:lnTo>
                    <a:pt x="5115" y="3581"/>
                  </a:lnTo>
                  <a:lnTo>
                    <a:pt x="4926" y="3581"/>
                  </a:lnTo>
                  <a:lnTo>
                    <a:pt x="4547" y="3581"/>
                  </a:lnTo>
                  <a:lnTo>
                    <a:pt x="4547" y="3473"/>
                  </a:lnTo>
                  <a:lnTo>
                    <a:pt x="4168" y="3256"/>
                  </a:lnTo>
                  <a:lnTo>
                    <a:pt x="3789" y="3039"/>
                  </a:lnTo>
                  <a:lnTo>
                    <a:pt x="3789" y="2930"/>
                  </a:lnTo>
                  <a:lnTo>
                    <a:pt x="3410" y="2604"/>
                  </a:lnTo>
                  <a:lnTo>
                    <a:pt x="3220" y="2387"/>
                  </a:lnTo>
                  <a:lnTo>
                    <a:pt x="2842" y="2170"/>
                  </a:lnTo>
                  <a:lnTo>
                    <a:pt x="2463" y="1953"/>
                  </a:lnTo>
                  <a:lnTo>
                    <a:pt x="2273" y="1845"/>
                  </a:lnTo>
                  <a:lnTo>
                    <a:pt x="1894" y="1519"/>
                  </a:lnTo>
                  <a:lnTo>
                    <a:pt x="1515" y="1302"/>
                  </a:lnTo>
                  <a:lnTo>
                    <a:pt x="1515" y="1085"/>
                  </a:lnTo>
                  <a:lnTo>
                    <a:pt x="1326" y="868"/>
                  </a:lnTo>
                  <a:lnTo>
                    <a:pt x="1136" y="650"/>
                  </a:lnTo>
                  <a:lnTo>
                    <a:pt x="947" y="434"/>
                  </a:lnTo>
                  <a:lnTo>
                    <a:pt x="568" y="325"/>
                  </a:lnTo>
                  <a:lnTo>
                    <a:pt x="378" y="216"/>
                  </a:lnTo>
                  <a:lnTo>
                    <a:pt x="378" y="0"/>
                  </a:lnTo>
                  <a:lnTo>
                    <a:pt x="189" y="0"/>
                  </a:lnTo>
                  <a:lnTo>
                    <a:pt x="189" y="0"/>
                  </a:lnTo>
                  <a:lnTo>
                    <a:pt x="189" y="0"/>
                  </a:lnTo>
                  <a:lnTo>
                    <a:pt x="189" y="108"/>
                  </a:lnTo>
                  <a:lnTo>
                    <a:pt x="0" y="216"/>
                  </a:lnTo>
                  <a:lnTo>
                    <a:pt x="189" y="325"/>
                  </a:lnTo>
                  <a:lnTo>
                    <a:pt x="189" y="542"/>
                  </a:lnTo>
                  <a:lnTo>
                    <a:pt x="378" y="976"/>
                  </a:lnTo>
                  <a:lnTo>
                    <a:pt x="378" y="1302"/>
                  </a:lnTo>
                  <a:lnTo>
                    <a:pt x="757" y="1627"/>
                  </a:lnTo>
                  <a:lnTo>
                    <a:pt x="947" y="1845"/>
                  </a:lnTo>
                  <a:lnTo>
                    <a:pt x="1136" y="2062"/>
                  </a:lnTo>
                  <a:lnTo>
                    <a:pt x="1326" y="2279"/>
                  </a:lnTo>
                  <a:lnTo>
                    <a:pt x="1326" y="2496"/>
                  </a:lnTo>
                  <a:lnTo>
                    <a:pt x="1704" y="2713"/>
                  </a:lnTo>
                  <a:lnTo>
                    <a:pt x="1894" y="3039"/>
                  </a:lnTo>
                  <a:lnTo>
                    <a:pt x="2273" y="3256"/>
                  </a:lnTo>
                  <a:lnTo>
                    <a:pt x="2463" y="3473"/>
                  </a:lnTo>
                  <a:lnTo>
                    <a:pt x="2842" y="3798"/>
                  </a:lnTo>
                  <a:lnTo>
                    <a:pt x="3220" y="3907"/>
                  </a:lnTo>
                  <a:lnTo>
                    <a:pt x="3410" y="4232"/>
                  </a:lnTo>
                  <a:lnTo>
                    <a:pt x="3599" y="4341"/>
                  </a:lnTo>
                  <a:lnTo>
                    <a:pt x="3599" y="4558"/>
                  </a:lnTo>
                  <a:lnTo>
                    <a:pt x="3789" y="4775"/>
                  </a:lnTo>
                  <a:lnTo>
                    <a:pt x="3978" y="4992"/>
                  </a:lnTo>
                  <a:lnTo>
                    <a:pt x="3978" y="5209"/>
                  </a:lnTo>
                  <a:lnTo>
                    <a:pt x="3978" y="5535"/>
                  </a:lnTo>
                  <a:lnTo>
                    <a:pt x="3978" y="5861"/>
                  </a:lnTo>
                  <a:lnTo>
                    <a:pt x="3789" y="6295"/>
                  </a:lnTo>
                  <a:lnTo>
                    <a:pt x="3599" y="6729"/>
                  </a:lnTo>
                  <a:lnTo>
                    <a:pt x="3599" y="7163"/>
                  </a:lnTo>
                  <a:lnTo>
                    <a:pt x="3599" y="7597"/>
                  </a:lnTo>
                  <a:lnTo>
                    <a:pt x="3410" y="7923"/>
                  </a:lnTo>
                  <a:lnTo>
                    <a:pt x="3410" y="8466"/>
                  </a:lnTo>
                  <a:lnTo>
                    <a:pt x="3220" y="8900"/>
                  </a:lnTo>
                  <a:lnTo>
                    <a:pt x="3031" y="9443"/>
                  </a:lnTo>
                  <a:lnTo>
                    <a:pt x="3031" y="9768"/>
                  </a:lnTo>
                  <a:lnTo>
                    <a:pt x="2842" y="10311"/>
                  </a:lnTo>
                  <a:lnTo>
                    <a:pt x="2842" y="10854"/>
                  </a:lnTo>
                  <a:lnTo>
                    <a:pt x="2652" y="11288"/>
                  </a:lnTo>
                  <a:lnTo>
                    <a:pt x="2652" y="11722"/>
                  </a:lnTo>
                  <a:lnTo>
                    <a:pt x="2652" y="12156"/>
                  </a:lnTo>
                  <a:lnTo>
                    <a:pt x="2652" y="12807"/>
                  </a:lnTo>
                  <a:lnTo>
                    <a:pt x="2842" y="13241"/>
                  </a:lnTo>
                  <a:lnTo>
                    <a:pt x="2652" y="13784"/>
                  </a:lnTo>
                  <a:lnTo>
                    <a:pt x="2842" y="14218"/>
                  </a:lnTo>
                  <a:lnTo>
                    <a:pt x="2842" y="14761"/>
                  </a:lnTo>
                  <a:lnTo>
                    <a:pt x="2842" y="15087"/>
                  </a:lnTo>
                  <a:lnTo>
                    <a:pt x="3031" y="15630"/>
                  </a:lnTo>
                  <a:lnTo>
                    <a:pt x="3220" y="16172"/>
                  </a:lnTo>
                  <a:lnTo>
                    <a:pt x="3410" y="16715"/>
                  </a:lnTo>
                  <a:lnTo>
                    <a:pt x="3599" y="17149"/>
                  </a:lnTo>
                  <a:lnTo>
                    <a:pt x="3978" y="17583"/>
                  </a:lnTo>
                  <a:lnTo>
                    <a:pt x="4357" y="18018"/>
                  </a:lnTo>
                  <a:lnTo>
                    <a:pt x="4736" y="18452"/>
                  </a:lnTo>
                  <a:lnTo>
                    <a:pt x="5305" y="18994"/>
                  </a:lnTo>
                  <a:lnTo>
                    <a:pt x="5684" y="19320"/>
                  </a:lnTo>
                  <a:lnTo>
                    <a:pt x="6441" y="19646"/>
                  </a:lnTo>
                  <a:lnTo>
                    <a:pt x="7010" y="20080"/>
                  </a:lnTo>
                  <a:lnTo>
                    <a:pt x="7389" y="20297"/>
                  </a:lnTo>
                  <a:lnTo>
                    <a:pt x="8147" y="20623"/>
                  </a:lnTo>
                  <a:lnTo>
                    <a:pt x="8526" y="20948"/>
                  </a:lnTo>
                  <a:lnTo>
                    <a:pt x="9283" y="21057"/>
                  </a:lnTo>
                  <a:lnTo>
                    <a:pt x="9662" y="21274"/>
                  </a:lnTo>
                  <a:lnTo>
                    <a:pt x="10231" y="21491"/>
                  </a:lnTo>
                  <a:lnTo>
                    <a:pt x="10800" y="21491"/>
                  </a:lnTo>
                  <a:lnTo>
                    <a:pt x="11368" y="21491"/>
                  </a:lnTo>
                  <a:lnTo>
                    <a:pt x="12126" y="21600"/>
                  </a:lnTo>
                  <a:lnTo>
                    <a:pt x="12504" y="21491"/>
                  </a:lnTo>
                  <a:lnTo>
                    <a:pt x="12883" y="21491"/>
                  </a:lnTo>
                  <a:lnTo>
                    <a:pt x="13452" y="21382"/>
                  </a:lnTo>
                  <a:lnTo>
                    <a:pt x="14020" y="21274"/>
                  </a:lnTo>
                  <a:lnTo>
                    <a:pt x="14589" y="21057"/>
                  </a:lnTo>
                  <a:lnTo>
                    <a:pt x="15157" y="20948"/>
                  </a:lnTo>
                  <a:lnTo>
                    <a:pt x="15726" y="20839"/>
                  </a:lnTo>
                  <a:lnTo>
                    <a:pt x="16105" y="20623"/>
                  </a:lnTo>
                  <a:lnTo>
                    <a:pt x="16294" y="20405"/>
                  </a:lnTo>
                  <a:lnTo>
                    <a:pt x="16863" y="20188"/>
                  </a:lnTo>
                  <a:lnTo>
                    <a:pt x="17431" y="19754"/>
                  </a:lnTo>
                  <a:lnTo>
                    <a:pt x="17620" y="19537"/>
                  </a:lnTo>
                  <a:lnTo>
                    <a:pt x="18189" y="19211"/>
                  </a:lnTo>
                  <a:lnTo>
                    <a:pt x="18378" y="18886"/>
                  </a:lnTo>
                  <a:lnTo>
                    <a:pt x="18947" y="18560"/>
                  </a:lnTo>
                  <a:lnTo>
                    <a:pt x="19326" y="18126"/>
                  </a:lnTo>
                  <a:lnTo>
                    <a:pt x="19515" y="17692"/>
                  </a:lnTo>
                  <a:lnTo>
                    <a:pt x="19894" y="17257"/>
                  </a:lnTo>
                  <a:lnTo>
                    <a:pt x="20083" y="17041"/>
                  </a:lnTo>
                  <a:lnTo>
                    <a:pt x="20273" y="16606"/>
                  </a:lnTo>
                  <a:lnTo>
                    <a:pt x="20462" y="16064"/>
                  </a:lnTo>
                  <a:lnTo>
                    <a:pt x="20841" y="15630"/>
                  </a:lnTo>
                  <a:lnTo>
                    <a:pt x="20841" y="15412"/>
                  </a:lnTo>
                  <a:lnTo>
                    <a:pt x="20841" y="15195"/>
                  </a:lnTo>
                  <a:lnTo>
                    <a:pt x="20841" y="14978"/>
                  </a:lnTo>
                  <a:lnTo>
                    <a:pt x="21031" y="14653"/>
                  </a:lnTo>
                  <a:lnTo>
                    <a:pt x="21031" y="14436"/>
                  </a:lnTo>
                  <a:lnTo>
                    <a:pt x="21220" y="14218"/>
                  </a:lnTo>
                  <a:lnTo>
                    <a:pt x="21220" y="13893"/>
                  </a:lnTo>
                  <a:lnTo>
                    <a:pt x="21410" y="13676"/>
                  </a:lnTo>
                  <a:lnTo>
                    <a:pt x="21220" y="13459"/>
                  </a:lnTo>
                  <a:lnTo>
                    <a:pt x="21410" y="13241"/>
                  </a:lnTo>
                  <a:lnTo>
                    <a:pt x="21410" y="12916"/>
                  </a:lnTo>
                  <a:lnTo>
                    <a:pt x="21410" y="12590"/>
                  </a:lnTo>
                  <a:lnTo>
                    <a:pt x="21410" y="12373"/>
                  </a:lnTo>
                  <a:lnTo>
                    <a:pt x="21600" y="12048"/>
                  </a:lnTo>
                  <a:lnTo>
                    <a:pt x="21600" y="11722"/>
                  </a:lnTo>
                  <a:lnTo>
                    <a:pt x="21600" y="11613"/>
                  </a:lnTo>
                  <a:lnTo>
                    <a:pt x="21410" y="11288"/>
                  </a:lnTo>
                  <a:lnTo>
                    <a:pt x="21600" y="11071"/>
                  </a:lnTo>
                  <a:lnTo>
                    <a:pt x="21410" y="10854"/>
                  </a:lnTo>
                  <a:lnTo>
                    <a:pt x="21410" y="10528"/>
                  </a:lnTo>
                  <a:lnTo>
                    <a:pt x="21600" y="10202"/>
                  </a:lnTo>
                  <a:lnTo>
                    <a:pt x="21410" y="9985"/>
                  </a:lnTo>
                  <a:lnTo>
                    <a:pt x="21410" y="9768"/>
                  </a:lnTo>
                  <a:lnTo>
                    <a:pt x="21220" y="9334"/>
                  </a:lnTo>
                  <a:lnTo>
                    <a:pt x="21220" y="9009"/>
                  </a:lnTo>
                  <a:lnTo>
                    <a:pt x="21031" y="8791"/>
                  </a:lnTo>
                  <a:lnTo>
                    <a:pt x="21031" y="8466"/>
                  </a:lnTo>
                  <a:lnTo>
                    <a:pt x="21031" y="8140"/>
                  </a:lnTo>
                  <a:lnTo>
                    <a:pt x="20841" y="7923"/>
                  </a:lnTo>
                  <a:lnTo>
                    <a:pt x="20841" y="7706"/>
                  </a:lnTo>
                  <a:lnTo>
                    <a:pt x="20652" y="7272"/>
                  </a:lnTo>
                  <a:lnTo>
                    <a:pt x="20652" y="6946"/>
                  </a:lnTo>
                  <a:lnTo>
                    <a:pt x="20652" y="6946"/>
                  </a:lnTo>
                  <a:lnTo>
                    <a:pt x="20652" y="6946"/>
                  </a:lnTo>
                  <a:lnTo>
                    <a:pt x="20652" y="7055"/>
                  </a:lnTo>
                  <a:lnTo>
                    <a:pt x="20462" y="7163"/>
                  </a:lnTo>
                  <a:lnTo>
                    <a:pt x="20652" y="7380"/>
                  </a:lnTo>
                  <a:lnTo>
                    <a:pt x="20652" y="7597"/>
                  </a:lnTo>
                  <a:lnTo>
                    <a:pt x="20652" y="7814"/>
                  </a:lnTo>
                  <a:lnTo>
                    <a:pt x="20841" y="8140"/>
                  </a:lnTo>
                  <a:lnTo>
                    <a:pt x="20652" y="8466"/>
                  </a:lnTo>
                  <a:lnTo>
                    <a:pt x="20841" y="8683"/>
                  </a:lnTo>
                  <a:lnTo>
                    <a:pt x="20841" y="9009"/>
                  </a:lnTo>
                  <a:lnTo>
                    <a:pt x="20841" y="9334"/>
                  </a:lnTo>
                  <a:lnTo>
                    <a:pt x="21031" y="9660"/>
                  </a:lnTo>
                  <a:lnTo>
                    <a:pt x="21031" y="9877"/>
                  </a:lnTo>
                  <a:lnTo>
                    <a:pt x="21220" y="10094"/>
                  </a:lnTo>
                  <a:lnTo>
                    <a:pt x="21031" y="10311"/>
                  </a:lnTo>
                  <a:lnTo>
                    <a:pt x="21220" y="10962"/>
                  </a:lnTo>
                  <a:lnTo>
                    <a:pt x="21220" y="11396"/>
                  </a:lnTo>
                  <a:lnTo>
                    <a:pt x="21031" y="11939"/>
                  </a:lnTo>
                  <a:lnTo>
                    <a:pt x="21031" y="12482"/>
                  </a:lnTo>
                  <a:lnTo>
                    <a:pt x="20841" y="13133"/>
                  </a:lnTo>
                  <a:lnTo>
                    <a:pt x="20841" y="13676"/>
                  </a:lnTo>
                  <a:lnTo>
                    <a:pt x="20462" y="14218"/>
                  </a:lnTo>
                  <a:lnTo>
                    <a:pt x="20273" y="14761"/>
                  </a:lnTo>
                  <a:lnTo>
                    <a:pt x="19894" y="15304"/>
                  </a:lnTo>
                  <a:lnTo>
                    <a:pt x="19515" y="15955"/>
                  </a:lnTo>
                  <a:lnTo>
                    <a:pt x="19136" y="16498"/>
                  </a:lnTo>
                  <a:lnTo>
                    <a:pt x="18757" y="16932"/>
                  </a:lnTo>
                  <a:lnTo>
                    <a:pt x="18189" y="17366"/>
                  </a:lnTo>
                  <a:lnTo>
                    <a:pt x="17810" y="17800"/>
                  </a:lnTo>
                  <a:lnTo>
                    <a:pt x="17241" y="18343"/>
                  </a:lnTo>
                  <a:lnTo>
                    <a:pt x="16863" y="18669"/>
                  </a:lnTo>
                  <a:lnTo>
                    <a:pt x="16484" y="18994"/>
                  </a:lnTo>
                  <a:lnTo>
                    <a:pt x="15915" y="19320"/>
                  </a:lnTo>
                  <a:lnTo>
                    <a:pt x="15347" y="19646"/>
                  </a:lnTo>
                  <a:lnTo>
                    <a:pt x="14589" y="19754"/>
                  </a:lnTo>
                  <a:lnTo>
                    <a:pt x="14210" y="20080"/>
                  </a:lnTo>
                  <a:lnTo>
                    <a:pt x="13452" y="20188"/>
                  </a:lnTo>
                  <a:lnTo>
                    <a:pt x="12883" y="20188"/>
                  </a:lnTo>
                  <a:lnTo>
                    <a:pt x="12315" y="20188"/>
                  </a:lnTo>
                  <a:lnTo>
                    <a:pt x="11747" y="20080"/>
                  </a:lnTo>
                  <a:lnTo>
                    <a:pt x="10989" y="19971"/>
                  </a:lnTo>
                  <a:lnTo>
                    <a:pt x="10420" y="19863"/>
                  </a:lnTo>
                  <a:lnTo>
                    <a:pt x="9852" y="19537"/>
                  </a:lnTo>
                  <a:lnTo>
                    <a:pt x="9283" y="19211"/>
                  </a:lnTo>
                  <a:lnTo>
                    <a:pt x="8905" y="18669"/>
                  </a:lnTo>
                  <a:lnTo>
                    <a:pt x="8336" y="18234"/>
                  </a:lnTo>
                  <a:lnTo>
                    <a:pt x="7768" y="17692"/>
                  </a:lnTo>
                  <a:lnTo>
                    <a:pt x="7578" y="17583"/>
                  </a:lnTo>
                  <a:lnTo>
                    <a:pt x="7389" y="17475"/>
                  </a:lnTo>
                  <a:lnTo>
                    <a:pt x="7199" y="17149"/>
                  </a:lnTo>
                  <a:lnTo>
                    <a:pt x="7199" y="16932"/>
                  </a:lnTo>
                  <a:lnTo>
                    <a:pt x="6820" y="16715"/>
                  </a:lnTo>
                  <a:lnTo>
                    <a:pt x="7010" y="16606"/>
                  </a:lnTo>
                  <a:lnTo>
                    <a:pt x="6631" y="16389"/>
                  </a:lnTo>
                  <a:lnTo>
                    <a:pt x="6441" y="16064"/>
                  </a:lnTo>
                  <a:lnTo>
                    <a:pt x="6441" y="15847"/>
                  </a:lnTo>
                  <a:lnTo>
                    <a:pt x="6252" y="15630"/>
                  </a:lnTo>
                  <a:lnTo>
                    <a:pt x="6252" y="15412"/>
                  </a:lnTo>
                  <a:lnTo>
                    <a:pt x="6063" y="15195"/>
                  </a:lnTo>
                  <a:lnTo>
                    <a:pt x="6252" y="14978"/>
                  </a:lnTo>
                  <a:lnTo>
                    <a:pt x="6063" y="14761"/>
                  </a:lnTo>
                  <a:lnTo>
                    <a:pt x="5873" y="14436"/>
                  </a:lnTo>
                  <a:lnTo>
                    <a:pt x="6063" y="14218"/>
                  </a:lnTo>
                  <a:lnTo>
                    <a:pt x="6063" y="13893"/>
                  </a:lnTo>
                  <a:lnTo>
                    <a:pt x="5873" y="13676"/>
                  </a:lnTo>
                  <a:lnTo>
                    <a:pt x="5873" y="13567"/>
                  </a:lnTo>
                  <a:lnTo>
                    <a:pt x="5873" y="13350"/>
                  </a:lnTo>
                  <a:lnTo>
                    <a:pt x="5684" y="13025"/>
                  </a:lnTo>
                  <a:lnTo>
                    <a:pt x="5873" y="12807"/>
                  </a:lnTo>
                  <a:lnTo>
                    <a:pt x="5684" y="12590"/>
                  </a:lnTo>
                  <a:lnTo>
                    <a:pt x="5873" y="12373"/>
                  </a:lnTo>
                  <a:lnTo>
                    <a:pt x="5684" y="12156"/>
                  </a:lnTo>
                  <a:lnTo>
                    <a:pt x="5684" y="11939"/>
                  </a:lnTo>
                  <a:lnTo>
                    <a:pt x="5684" y="11722"/>
                  </a:lnTo>
                  <a:lnTo>
                    <a:pt x="5684" y="11722"/>
                  </a:lnTo>
                  <a:lnTo>
                    <a:pt x="5684" y="11505"/>
                  </a:lnTo>
                  <a:lnTo>
                    <a:pt x="5684" y="11179"/>
                  </a:lnTo>
                  <a:lnTo>
                    <a:pt x="5684" y="11071"/>
                  </a:lnTo>
                  <a:lnTo>
                    <a:pt x="5684" y="10962"/>
                  </a:lnTo>
                  <a:lnTo>
                    <a:pt x="5684" y="10962"/>
                  </a:lnTo>
                  <a:lnTo>
                    <a:pt x="5684" y="10637"/>
                  </a:lnTo>
                  <a:lnTo>
                    <a:pt x="5684" y="10419"/>
                  </a:lnTo>
                  <a:lnTo>
                    <a:pt x="5873" y="10202"/>
                  </a:lnTo>
                  <a:lnTo>
                    <a:pt x="5684" y="9877"/>
                  </a:lnTo>
                  <a:lnTo>
                    <a:pt x="5873" y="9660"/>
                  </a:lnTo>
                  <a:lnTo>
                    <a:pt x="5684" y="9443"/>
                  </a:lnTo>
                  <a:lnTo>
                    <a:pt x="5873" y="9117"/>
                  </a:lnTo>
                  <a:lnTo>
                    <a:pt x="6063" y="8791"/>
                  </a:lnTo>
                  <a:lnTo>
                    <a:pt x="5873" y="8574"/>
                  </a:lnTo>
                  <a:lnTo>
                    <a:pt x="6063" y="8248"/>
                  </a:lnTo>
                  <a:lnTo>
                    <a:pt x="6063" y="8032"/>
                  </a:lnTo>
                  <a:lnTo>
                    <a:pt x="6063" y="7923"/>
                  </a:lnTo>
                  <a:lnTo>
                    <a:pt x="6063" y="7814"/>
                  </a:lnTo>
                  <a:lnTo>
                    <a:pt x="6441" y="7706"/>
                  </a:lnTo>
                  <a:lnTo>
                    <a:pt x="6441" y="7706"/>
                  </a:lnTo>
                  <a:lnTo>
                    <a:pt x="6441" y="7706"/>
                  </a:lnTo>
                  <a:lnTo>
                    <a:pt x="6441" y="7597"/>
                  </a:lnTo>
                  <a:lnTo>
                    <a:pt x="6441" y="7597"/>
                  </a:lnTo>
                  <a:lnTo>
                    <a:pt x="6441" y="7489"/>
                  </a:lnTo>
                  <a:lnTo>
                    <a:pt x="6441" y="7489"/>
                  </a:lnTo>
                  <a:lnTo>
                    <a:pt x="6441" y="7489"/>
                  </a:lnTo>
                  <a:lnTo>
                    <a:pt x="6441" y="7380"/>
                  </a:lnTo>
                  <a:lnTo>
                    <a:pt x="6441" y="7380"/>
                  </a:lnTo>
                  <a:lnTo>
                    <a:pt x="6631" y="7597"/>
                  </a:lnTo>
                  <a:lnTo>
                    <a:pt x="7010" y="7706"/>
                  </a:lnTo>
                  <a:lnTo>
                    <a:pt x="7010" y="7923"/>
                  </a:lnTo>
                  <a:lnTo>
                    <a:pt x="7389" y="8248"/>
                  </a:lnTo>
                  <a:lnTo>
                    <a:pt x="7578" y="8357"/>
                  </a:lnTo>
                  <a:lnTo>
                    <a:pt x="7768" y="8683"/>
                  </a:lnTo>
                  <a:lnTo>
                    <a:pt x="7957" y="9009"/>
                  </a:lnTo>
                  <a:lnTo>
                    <a:pt x="7957" y="9225"/>
                  </a:lnTo>
                  <a:lnTo>
                    <a:pt x="8336" y="9443"/>
                  </a:lnTo>
                  <a:lnTo>
                    <a:pt x="8336" y="9660"/>
                  </a:lnTo>
                  <a:lnTo>
                    <a:pt x="8526" y="9877"/>
                  </a:lnTo>
                  <a:lnTo>
                    <a:pt x="8715" y="10094"/>
                  </a:lnTo>
                  <a:lnTo>
                    <a:pt x="8905" y="10094"/>
                  </a:lnTo>
                  <a:lnTo>
                    <a:pt x="9094" y="10202"/>
                  </a:lnTo>
                  <a:lnTo>
                    <a:pt x="9283" y="10094"/>
                  </a:lnTo>
                  <a:lnTo>
                    <a:pt x="9283" y="9985"/>
                  </a:lnTo>
                  <a:lnTo>
                    <a:pt x="9473" y="9877"/>
                  </a:lnTo>
                  <a:lnTo>
                    <a:pt x="9283" y="9551"/>
                  </a:lnTo>
                  <a:lnTo>
                    <a:pt x="9473" y="9334"/>
                  </a:lnTo>
                  <a:lnTo>
                    <a:pt x="9283" y="9117"/>
                  </a:lnTo>
                  <a:lnTo>
                    <a:pt x="9283" y="8900"/>
                  </a:lnTo>
                  <a:lnTo>
                    <a:pt x="9283" y="8683"/>
                  </a:lnTo>
                  <a:lnTo>
                    <a:pt x="9094" y="8466"/>
                  </a:lnTo>
                  <a:lnTo>
                    <a:pt x="8905" y="8248"/>
                  </a:lnTo>
                  <a:lnTo>
                    <a:pt x="8526" y="8032"/>
                  </a:lnTo>
                  <a:lnTo>
                    <a:pt x="8526" y="7814"/>
                  </a:lnTo>
                  <a:lnTo>
                    <a:pt x="8147" y="7489"/>
                  </a:lnTo>
                  <a:lnTo>
                    <a:pt x="7957" y="7272"/>
                  </a:lnTo>
                  <a:lnTo>
                    <a:pt x="7768" y="7055"/>
                  </a:lnTo>
                  <a:lnTo>
                    <a:pt x="7578" y="6838"/>
                  </a:lnTo>
                  <a:lnTo>
                    <a:pt x="7389" y="6512"/>
                  </a:lnTo>
                  <a:lnTo>
                    <a:pt x="7199" y="6295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034" name="未知"/>
            <p:cNvSpPr>
              <a:spLocks noChangeAspect="true"/>
            </p:cNvSpPr>
            <p:nvPr/>
          </p:nvSpPr>
          <p:spPr>
            <a:xfrm>
              <a:off x="272" y="460"/>
              <a:ext cx="250" cy="329"/>
            </a:xfrm>
            <a:custGeom>
              <a:avLst/>
              <a:gdLst/>
              <a:ahLst/>
              <a:cxnLst>
                <a:cxn ang="0">
                  <a:pos x="211" y="141"/>
                </a:cxn>
                <a:cxn ang="0">
                  <a:pos x="216" y="127"/>
                </a:cxn>
                <a:cxn ang="0">
                  <a:pos x="223" y="116"/>
                </a:cxn>
                <a:cxn ang="0">
                  <a:pos x="230" y="100"/>
                </a:cxn>
                <a:cxn ang="0">
                  <a:pos x="236" y="84"/>
                </a:cxn>
                <a:cxn ang="0">
                  <a:pos x="243" y="68"/>
                </a:cxn>
                <a:cxn ang="0">
                  <a:pos x="248" y="52"/>
                </a:cxn>
                <a:cxn ang="0">
                  <a:pos x="250" y="39"/>
                </a:cxn>
                <a:cxn ang="0">
                  <a:pos x="248" y="25"/>
                </a:cxn>
                <a:cxn ang="0">
                  <a:pos x="243" y="11"/>
                </a:cxn>
                <a:cxn ang="0">
                  <a:pos x="236" y="2"/>
                </a:cxn>
                <a:cxn ang="0">
                  <a:pos x="227" y="0"/>
                </a:cxn>
                <a:cxn ang="0">
                  <a:pos x="218" y="5"/>
                </a:cxn>
                <a:cxn ang="0">
                  <a:pos x="209" y="18"/>
                </a:cxn>
                <a:cxn ang="0">
                  <a:pos x="200" y="36"/>
                </a:cxn>
                <a:cxn ang="0">
                  <a:pos x="193" y="57"/>
                </a:cxn>
                <a:cxn ang="0">
                  <a:pos x="186" y="82"/>
                </a:cxn>
                <a:cxn ang="0">
                  <a:pos x="182" y="107"/>
                </a:cxn>
                <a:cxn ang="0">
                  <a:pos x="173" y="132"/>
                </a:cxn>
                <a:cxn ang="0">
                  <a:pos x="166" y="154"/>
                </a:cxn>
                <a:cxn ang="0">
                  <a:pos x="161" y="175"/>
                </a:cxn>
                <a:cxn ang="0">
                  <a:pos x="159" y="191"/>
                </a:cxn>
                <a:cxn ang="0">
                  <a:pos x="150" y="216"/>
                </a:cxn>
                <a:cxn ang="0">
                  <a:pos x="141" y="234"/>
                </a:cxn>
                <a:cxn ang="0">
                  <a:pos x="134" y="252"/>
                </a:cxn>
                <a:cxn ang="0">
                  <a:pos x="125" y="265"/>
                </a:cxn>
                <a:cxn ang="0">
                  <a:pos x="116" y="277"/>
                </a:cxn>
                <a:cxn ang="0">
                  <a:pos x="105" y="286"/>
                </a:cxn>
                <a:cxn ang="0">
                  <a:pos x="95" y="297"/>
                </a:cxn>
                <a:cxn ang="0">
                  <a:pos x="84" y="302"/>
                </a:cxn>
                <a:cxn ang="0">
                  <a:pos x="66" y="309"/>
                </a:cxn>
                <a:cxn ang="0">
                  <a:pos x="52" y="315"/>
                </a:cxn>
                <a:cxn ang="0">
                  <a:pos x="39" y="315"/>
                </a:cxn>
                <a:cxn ang="0">
                  <a:pos x="25" y="320"/>
                </a:cxn>
                <a:cxn ang="0">
                  <a:pos x="14" y="324"/>
                </a:cxn>
                <a:cxn ang="0">
                  <a:pos x="5" y="327"/>
                </a:cxn>
                <a:cxn ang="0">
                  <a:pos x="0" y="329"/>
                </a:cxn>
                <a:cxn ang="0">
                  <a:pos x="9" y="327"/>
                </a:cxn>
                <a:cxn ang="0">
                  <a:pos x="23" y="322"/>
                </a:cxn>
                <a:cxn ang="0">
                  <a:pos x="41" y="320"/>
                </a:cxn>
                <a:cxn ang="0">
                  <a:pos x="57" y="318"/>
                </a:cxn>
                <a:cxn ang="0">
                  <a:pos x="70" y="318"/>
                </a:cxn>
                <a:cxn ang="0">
                  <a:pos x="86" y="315"/>
                </a:cxn>
                <a:cxn ang="0">
                  <a:pos x="102" y="311"/>
                </a:cxn>
                <a:cxn ang="0">
                  <a:pos x="118" y="306"/>
                </a:cxn>
                <a:cxn ang="0">
                  <a:pos x="130" y="297"/>
                </a:cxn>
                <a:cxn ang="0">
                  <a:pos x="143" y="288"/>
                </a:cxn>
                <a:cxn ang="0">
                  <a:pos x="152" y="275"/>
                </a:cxn>
                <a:cxn ang="0">
                  <a:pos x="159" y="261"/>
                </a:cxn>
                <a:cxn ang="0">
                  <a:pos x="164" y="252"/>
                </a:cxn>
                <a:cxn ang="0">
                  <a:pos x="170" y="241"/>
                </a:cxn>
                <a:cxn ang="0">
                  <a:pos x="175" y="227"/>
                </a:cxn>
                <a:cxn ang="0">
                  <a:pos x="180" y="218"/>
                </a:cxn>
                <a:cxn ang="0">
                  <a:pos x="186" y="202"/>
                </a:cxn>
                <a:cxn ang="0">
                  <a:pos x="191" y="188"/>
                </a:cxn>
                <a:cxn ang="0">
                  <a:pos x="195" y="179"/>
                </a:cxn>
                <a:cxn ang="0">
                  <a:pos x="200" y="168"/>
                </a:cxn>
                <a:cxn ang="0">
                  <a:pos x="205" y="157"/>
                </a:cxn>
                <a:cxn ang="0">
                  <a:pos x="209" y="150"/>
                </a:cxn>
              </a:cxnLst>
              <a:rect l="0" t="0" r="0" b="0"/>
              <a:pathLst>
                <a:path w="21600" h="21600">
                  <a:moveTo>
                    <a:pt x="18065" y="9831"/>
                  </a:moveTo>
                  <a:lnTo>
                    <a:pt x="18261" y="9533"/>
                  </a:lnTo>
                  <a:lnTo>
                    <a:pt x="18261" y="9235"/>
                  </a:lnTo>
                  <a:lnTo>
                    <a:pt x="18261" y="8937"/>
                  </a:lnTo>
                  <a:lnTo>
                    <a:pt x="18458" y="8639"/>
                  </a:lnTo>
                  <a:lnTo>
                    <a:pt x="18654" y="8341"/>
                  </a:lnTo>
                  <a:lnTo>
                    <a:pt x="18850" y="8043"/>
                  </a:lnTo>
                  <a:lnTo>
                    <a:pt x="19046" y="7597"/>
                  </a:lnTo>
                  <a:lnTo>
                    <a:pt x="19243" y="7597"/>
                  </a:lnTo>
                  <a:lnTo>
                    <a:pt x="19439" y="7299"/>
                  </a:lnTo>
                  <a:lnTo>
                    <a:pt x="19636" y="6852"/>
                  </a:lnTo>
                  <a:lnTo>
                    <a:pt x="19832" y="6554"/>
                  </a:lnTo>
                  <a:lnTo>
                    <a:pt x="20028" y="6107"/>
                  </a:lnTo>
                  <a:lnTo>
                    <a:pt x="20421" y="5958"/>
                  </a:lnTo>
                  <a:lnTo>
                    <a:pt x="20421" y="5511"/>
                  </a:lnTo>
                  <a:lnTo>
                    <a:pt x="20618" y="5064"/>
                  </a:lnTo>
                  <a:lnTo>
                    <a:pt x="20814" y="4915"/>
                  </a:lnTo>
                  <a:lnTo>
                    <a:pt x="21010" y="4468"/>
                  </a:lnTo>
                  <a:lnTo>
                    <a:pt x="21010" y="4170"/>
                  </a:lnTo>
                  <a:lnTo>
                    <a:pt x="21207" y="3873"/>
                  </a:lnTo>
                  <a:lnTo>
                    <a:pt x="21403" y="3426"/>
                  </a:lnTo>
                  <a:lnTo>
                    <a:pt x="21403" y="3128"/>
                  </a:lnTo>
                  <a:lnTo>
                    <a:pt x="21403" y="2830"/>
                  </a:lnTo>
                  <a:lnTo>
                    <a:pt x="21600" y="2532"/>
                  </a:lnTo>
                  <a:lnTo>
                    <a:pt x="21403" y="2234"/>
                  </a:lnTo>
                  <a:lnTo>
                    <a:pt x="21403" y="1936"/>
                  </a:lnTo>
                  <a:lnTo>
                    <a:pt x="21403" y="1638"/>
                  </a:lnTo>
                  <a:lnTo>
                    <a:pt x="21207" y="1340"/>
                  </a:lnTo>
                  <a:lnTo>
                    <a:pt x="21207" y="1191"/>
                  </a:lnTo>
                  <a:lnTo>
                    <a:pt x="21010" y="744"/>
                  </a:lnTo>
                  <a:lnTo>
                    <a:pt x="20618" y="595"/>
                  </a:lnTo>
                  <a:lnTo>
                    <a:pt x="20814" y="297"/>
                  </a:lnTo>
                  <a:lnTo>
                    <a:pt x="20421" y="148"/>
                  </a:lnTo>
                  <a:lnTo>
                    <a:pt x="20028" y="0"/>
                  </a:lnTo>
                  <a:lnTo>
                    <a:pt x="19832" y="0"/>
                  </a:lnTo>
                  <a:lnTo>
                    <a:pt x="19636" y="0"/>
                  </a:lnTo>
                  <a:lnTo>
                    <a:pt x="19439" y="148"/>
                  </a:lnTo>
                  <a:lnTo>
                    <a:pt x="19243" y="148"/>
                  </a:lnTo>
                  <a:lnTo>
                    <a:pt x="18850" y="297"/>
                  </a:lnTo>
                  <a:lnTo>
                    <a:pt x="18654" y="595"/>
                  </a:lnTo>
                  <a:lnTo>
                    <a:pt x="18458" y="893"/>
                  </a:lnTo>
                  <a:lnTo>
                    <a:pt x="18065" y="1191"/>
                  </a:lnTo>
                  <a:lnTo>
                    <a:pt x="18065" y="1489"/>
                  </a:lnTo>
                  <a:lnTo>
                    <a:pt x="17672" y="1936"/>
                  </a:lnTo>
                  <a:lnTo>
                    <a:pt x="17279" y="2383"/>
                  </a:lnTo>
                  <a:lnTo>
                    <a:pt x="17279" y="2830"/>
                  </a:lnTo>
                  <a:lnTo>
                    <a:pt x="16887" y="3277"/>
                  </a:lnTo>
                  <a:lnTo>
                    <a:pt x="16690" y="3724"/>
                  </a:lnTo>
                  <a:lnTo>
                    <a:pt x="16494" y="4319"/>
                  </a:lnTo>
                  <a:lnTo>
                    <a:pt x="16297" y="4766"/>
                  </a:lnTo>
                  <a:lnTo>
                    <a:pt x="16101" y="5362"/>
                  </a:lnTo>
                  <a:lnTo>
                    <a:pt x="15905" y="5958"/>
                  </a:lnTo>
                  <a:lnTo>
                    <a:pt x="15708" y="6554"/>
                  </a:lnTo>
                  <a:lnTo>
                    <a:pt x="15708" y="7001"/>
                  </a:lnTo>
                  <a:lnTo>
                    <a:pt x="15316" y="7448"/>
                  </a:lnTo>
                  <a:lnTo>
                    <a:pt x="15119" y="8043"/>
                  </a:lnTo>
                  <a:lnTo>
                    <a:pt x="14923" y="8639"/>
                  </a:lnTo>
                  <a:lnTo>
                    <a:pt x="14727" y="9235"/>
                  </a:lnTo>
                  <a:lnTo>
                    <a:pt x="14727" y="9682"/>
                  </a:lnTo>
                  <a:lnTo>
                    <a:pt x="14334" y="10129"/>
                  </a:lnTo>
                  <a:lnTo>
                    <a:pt x="14138" y="10725"/>
                  </a:lnTo>
                  <a:lnTo>
                    <a:pt x="14138" y="11023"/>
                  </a:lnTo>
                  <a:lnTo>
                    <a:pt x="13941" y="11470"/>
                  </a:lnTo>
                  <a:lnTo>
                    <a:pt x="13941" y="11768"/>
                  </a:lnTo>
                  <a:lnTo>
                    <a:pt x="13745" y="12065"/>
                  </a:lnTo>
                  <a:lnTo>
                    <a:pt x="13745" y="12512"/>
                  </a:lnTo>
                  <a:lnTo>
                    <a:pt x="13352" y="13108"/>
                  </a:lnTo>
                  <a:lnTo>
                    <a:pt x="13156" y="13704"/>
                  </a:lnTo>
                  <a:lnTo>
                    <a:pt x="12959" y="14151"/>
                  </a:lnTo>
                  <a:lnTo>
                    <a:pt x="12763" y="14598"/>
                  </a:lnTo>
                  <a:lnTo>
                    <a:pt x="12567" y="15045"/>
                  </a:lnTo>
                  <a:lnTo>
                    <a:pt x="12174" y="15343"/>
                  </a:lnTo>
                  <a:lnTo>
                    <a:pt x="11977" y="15790"/>
                  </a:lnTo>
                  <a:lnTo>
                    <a:pt x="11781" y="16236"/>
                  </a:lnTo>
                  <a:lnTo>
                    <a:pt x="11585" y="16534"/>
                  </a:lnTo>
                  <a:lnTo>
                    <a:pt x="11192" y="16832"/>
                  </a:lnTo>
                  <a:lnTo>
                    <a:pt x="11192" y="17130"/>
                  </a:lnTo>
                  <a:lnTo>
                    <a:pt x="10800" y="17428"/>
                  </a:lnTo>
                  <a:lnTo>
                    <a:pt x="10603" y="17726"/>
                  </a:lnTo>
                  <a:lnTo>
                    <a:pt x="10407" y="18024"/>
                  </a:lnTo>
                  <a:lnTo>
                    <a:pt x="10014" y="18173"/>
                  </a:lnTo>
                  <a:lnTo>
                    <a:pt x="9818" y="18471"/>
                  </a:lnTo>
                  <a:lnTo>
                    <a:pt x="9425" y="18769"/>
                  </a:lnTo>
                  <a:lnTo>
                    <a:pt x="9032" y="18769"/>
                  </a:lnTo>
                  <a:lnTo>
                    <a:pt x="9032" y="19067"/>
                  </a:lnTo>
                  <a:lnTo>
                    <a:pt x="8639" y="19216"/>
                  </a:lnTo>
                  <a:lnTo>
                    <a:pt x="8246" y="19514"/>
                  </a:lnTo>
                  <a:lnTo>
                    <a:pt x="7854" y="19663"/>
                  </a:lnTo>
                  <a:lnTo>
                    <a:pt x="7461" y="19812"/>
                  </a:lnTo>
                  <a:lnTo>
                    <a:pt x="7265" y="19812"/>
                  </a:lnTo>
                  <a:lnTo>
                    <a:pt x="6676" y="20110"/>
                  </a:lnTo>
                  <a:lnTo>
                    <a:pt x="6283" y="20259"/>
                  </a:lnTo>
                  <a:lnTo>
                    <a:pt x="5694" y="20259"/>
                  </a:lnTo>
                  <a:lnTo>
                    <a:pt x="5497" y="20557"/>
                  </a:lnTo>
                  <a:lnTo>
                    <a:pt x="4908" y="20557"/>
                  </a:lnTo>
                  <a:lnTo>
                    <a:pt x="4516" y="20706"/>
                  </a:lnTo>
                  <a:lnTo>
                    <a:pt x="3927" y="20706"/>
                  </a:lnTo>
                  <a:lnTo>
                    <a:pt x="3730" y="20706"/>
                  </a:lnTo>
                  <a:lnTo>
                    <a:pt x="3338" y="20706"/>
                  </a:lnTo>
                  <a:lnTo>
                    <a:pt x="3141" y="20855"/>
                  </a:lnTo>
                  <a:lnTo>
                    <a:pt x="2748" y="21004"/>
                  </a:lnTo>
                  <a:lnTo>
                    <a:pt x="2159" y="21004"/>
                  </a:lnTo>
                  <a:lnTo>
                    <a:pt x="1963" y="21153"/>
                  </a:lnTo>
                  <a:lnTo>
                    <a:pt x="1570" y="21302"/>
                  </a:lnTo>
                  <a:lnTo>
                    <a:pt x="1177" y="21302"/>
                  </a:lnTo>
                  <a:lnTo>
                    <a:pt x="981" y="21302"/>
                  </a:lnTo>
                  <a:lnTo>
                    <a:pt x="588" y="21451"/>
                  </a:lnTo>
                  <a:lnTo>
                    <a:pt x="392" y="21451"/>
                  </a:lnTo>
                  <a:lnTo>
                    <a:pt x="196" y="21451"/>
                  </a:lnTo>
                  <a:lnTo>
                    <a:pt x="0" y="21600"/>
                  </a:lnTo>
                  <a:lnTo>
                    <a:pt x="0" y="21600"/>
                  </a:lnTo>
                  <a:lnTo>
                    <a:pt x="196" y="21451"/>
                  </a:lnTo>
                  <a:lnTo>
                    <a:pt x="392" y="21451"/>
                  </a:lnTo>
                  <a:lnTo>
                    <a:pt x="785" y="21451"/>
                  </a:lnTo>
                  <a:lnTo>
                    <a:pt x="1177" y="21302"/>
                  </a:lnTo>
                  <a:lnTo>
                    <a:pt x="1767" y="21302"/>
                  </a:lnTo>
                  <a:lnTo>
                    <a:pt x="1963" y="21153"/>
                  </a:lnTo>
                  <a:lnTo>
                    <a:pt x="2356" y="21153"/>
                  </a:lnTo>
                  <a:lnTo>
                    <a:pt x="2945" y="21004"/>
                  </a:lnTo>
                  <a:lnTo>
                    <a:pt x="3534" y="21004"/>
                  </a:lnTo>
                  <a:lnTo>
                    <a:pt x="3927" y="21004"/>
                  </a:lnTo>
                  <a:lnTo>
                    <a:pt x="4516" y="21004"/>
                  </a:lnTo>
                  <a:lnTo>
                    <a:pt x="4908" y="20855"/>
                  </a:lnTo>
                  <a:lnTo>
                    <a:pt x="5301" y="20855"/>
                  </a:lnTo>
                  <a:lnTo>
                    <a:pt x="5694" y="20855"/>
                  </a:lnTo>
                  <a:lnTo>
                    <a:pt x="6087" y="20855"/>
                  </a:lnTo>
                  <a:lnTo>
                    <a:pt x="6676" y="20855"/>
                  </a:lnTo>
                  <a:lnTo>
                    <a:pt x="7069" y="20855"/>
                  </a:lnTo>
                  <a:lnTo>
                    <a:pt x="7461" y="20706"/>
                  </a:lnTo>
                  <a:lnTo>
                    <a:pt x="8246" y="20706"/>
                  </a:lnTo>
                  <a:lnTo>
                    <a:pt x="8639" y="20557"/>
                  </a:lnTo>
                  <a:lnTo>
                    <a:pt x="8836" y="20408"/>
                  </a:lnTo>
                  <a:lnTo>
                    <a:pt x="9228" y="20408"/>
                  </a:lnTo>
                  <a:lnTo>
                    <a:pt x="9818" y="20110"/>
                  </a:lnTo>
                  <a:lnTo>
                    <a:pt x="10210" y="20110"/>
                  </a:lnTo>
                  <a:lnTo>
                    <a:pt x="10603" y="19812"/>
                  </a:lnTo>
                  <a:lnTo>
                    <a:pt x="10800" y="19663"/>
                  </a:lnTo>
                  <a:lnTo>
                    <a:pt x="11192" y="19514"/>
                  </a:lnTo>
                  <a:lnTo>
                    <a:pt x="11585" y="19216"/>
                  </a:lnTo>
                  <a:lnTo>
                    <a:pt x="11781" y="19067"/>
                  </a:lnTo>
                  <a:lnTo>
                    <a:pt x="12370" y="18918"/>
                  </a:lnTo>
                  <a:lnTo>
                    <a:pt x="12370" y="18620"/>
                  </a:lnTo>
                  <a:lnTo>
                    <a:pt x="12959" y="18173"/>
                  </a:lnTo>
                  <a:lnTo>
                    <a:pt x="13156" y="18024"/>
                  </a:lnTo>
                  <a:lnTo>
                    <a:pt x="13548" y="17577"/>
                  </a:lnTo>
                  <a:lnTo>
                    <a:pt x="13548" y="17279"/>
                  </a:lnTo>
                  <a:lnTo>
                    <a:pt x="13745" y="17130"/>
                  </a:lnTo>
                  <a:lnTo>
                    <a:pt x="13941" y="16832"/>
                  </a:lnTo>
                  <a:lnTo>
                    <a:pt x="14138" y="16832"/>
                  </a:lnTo>
                  <a:lnTo>
                    <a:pt x="14138" y="16534"/>
                  </a:lnTo>
                  <a:lnTo>
                    <a:pt x="14530" y="16236"/>
                  </a:lnTo>
                  <a:lnTo>
                    <a:pt x="14530" y="16088"/>
                  </a:lnTo>
                  <a:lnTo>
                    <a:pt x="14727" y="15790"/>
                  </a:lnTo>
                  <a:lnTo>
                    <a:pt x="14923" y="15492"/>
                  </a:lnTo>
                  <a:lnTo>
                    <a:pt x="15119" y="15194"/>
                  </a:lnTo>
                  <a:lnTo>
                    <a:pt x="15119" y="14896"/>
                  </a:lnTo>
                  <a:lnTo>
                    <a:pt x="15316" y="14598"/>
                  </a:lnTo>
                  <a:lnTo>
                    <a:pt x="15512" y="14598"/>
                  </a:lnTo>
                  <a:lnTo>
                    <a:pt x="15512" y="14300"/>
                  </a:lnTo>
                  <a:lnTo>
                    <a:pt x="15708" y="14002"/>
                  </a:lnTo>
                  <a:lnTo>
                    <a:pt x="15905" y="13555"/>
                  </a:lnTo>
                  <a:lnTo>
                    <a:pt x="16101" y="13257"/>
                  </a:lnTo>
                  <a:lnTo>
                    <a:pt x="16101" y="12959"/>
                  </a:lnTo>
                  <a:lnTo>
                    <a:pt x="16494" y="12661"/>
                  </a:lnTo>
                  <a:lnTo>
                    <a:pt x="16494" y="12363"/>
                  </a:lnTo>
                  <a:lnTo>
                    <a:pt x="16494" y="12065"/>
                  </a:lnTo>
                  <a:lnTo>
                    <a:pt x="16887" y="12065"/>
                  </a:lnTo>
                  <a:lnTo>
                    <a:pt x="16887" y="11768"/>
                  </a:lnTo>
                  <a:lnTo>
                    <a:pt x="16887" y="11470"/>
                  </a:lnTo>
                  <a:lnTo>
                    <a:pt x="17279" y="11172"/>
                  </a:lnTo>
                  <a:lnTo>
                    <a:pt x="17279" y="11023"/>
                  </a:lnTo>
                  <a:lnTo>
                    <a:pt x="17476" y="10725"/>
                  </a:lnTo>
                  <a:lnTo>
                    <a:pt x="17672" y="10576"/>
                  </a:lnTo>
                  <a:lnTo>
                    <a:pt x="17672" y="10278"/>
                  </a:lnTo>
                  <a:lnTo>
                    <a:pt x="17869" y="9980"/>
                  </a:lnTo>
                  <a:lnTo>
                    <a:pt x="17869" y="9831"/>
                  </a:lnTo>
                  <a:lnTo>
                    <a:pt x="18065" y="9831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035" name="未知"/>
            <p:cNvSpPr>
              <a:spLocks noChangeAspect="true"/>
            </p:cNvSpPr>
            <p:nvPr/>
          </p:nvSpPr>
          <p:spPr>
            <a:xfrm>
              <a:off x="200" y="399"/>
              <a:ext cx="238" cy="313"/>
            </a:xfrm>
            <a:custGeom>
              <a:avLst/>
              <a:gdLst/>
              <a:ahLst/>
              <a:cxnLst>
                <a:cxn ang="0">
                  <a:pos x="147" y="7"/>
                </a:cxn>
                <a:cxn ang="0">
                  <a:pos x="127" y="7"/>
                </a:cxn>
                <a:cxn ang="0">
                  <a:pos x="109" y="9"/>
                </a:cxn>
                <a:cxn ang="0">
                  <a:pos x="86" y="11"/>
                </a:cxn>
                <a:cxn ang="0">
                  <a:pos x="68" y="14"/>
                </a:cxn>
                <a:cxn ang="0">
                  <a:pos x="43" y="16"/>
                </a:cxn>
                <a:cxn ang="0">
                  <a:pos x="25" y="18"/>
                </a:cxn>
                <a:cxn ang="0">
                  <a:pos x="7" y="23"/>
                </a:cxn>
                <a:cxn ang="0">
                  <a:pos x="5" y="25"/>
                </a:cxn>
                <a:cxn ang="0">
                  <a:pos x="25" y="25"/>
                </a:cxn>
                <a:cxn ang="0">
                  <a:pos x="52" y="29"/>
                </a:cxn>
                <a:cxn ang="0">
                  <a:pos x="79" y="29"/>
                </a:cxn>
                <a:cxn ang="0">
                  <a:pos x="91" y="25"/>
                </a:cxn>
                <a:cxn ang="0">
                  <a:pos x="107" y="23"/>
                </a:cxn>
                <a:cxn ang="0">
                  <a:pos x="125" y="20"/>
                </a:cxn>
                <a:cxn ang="0">
                  <a:pos x="145" y="18"/>
                </a:cxn>
                <a:cxn ang="0">
                  <a:pos x="163" y="18"/>
                </a:cxn>
                <a:cxn ang="0">
                  <a:pos x="181" y="23"/>
                </a:cxn>
                <a:cxn ang="0">
                  <a:pos x="195" y="29"/>
                </a:cxn>
                <a:cxn ang="0">
                  <a:pos x="204" y="41"/>
                </a:cxn>
                <a:cxn ang="0">
                  <a:pos x="209" y="63"/>
                </a:cxn>
                <a:cxn ang="0">
                  <a:pos x="209" y="86"/>
                </a:cxn>
                <a:cxn ang="0">
                  <a:pos x="204" y="111"/>
                </a:cxn>
                <a:cxn ang="0">
                  <a:pos x="197" y="136"/>
                </a:cxn>
                <a:cxn ang="0">
                  <a:pos x="186" y="157"/>
                </a:cxn>
                <a:cxn ang="0">
                  <a:pos x="175" y="179"/>
                </a:cxn>
                <a:cxn ang="0">
                  <a:pos x="161" y="200"/>
                </a:cxn>
                <a:cxn ang="0">
                  <a:pos x="150" y="215"/>
                </a:cxn>
                <a:cxn ang="0">
                  <a:pos x="143" y="211"/>
                </a:cxn>
                <a:cxn ang="0">
                  <a:pos x="131" y="184"/>
                </a:cxn>
                <a:cxn ang="0">
                  <a:pos x="118" y="159"/>
                </a:cxn>
                <a:cxn ang="0">
                  <a:pos x="107" y="157"/>
                </a:cxn>
                <a:cxn ang="0">
                  <a:pos x="100" y="186"/>
                </a:cxn>
                <a:cxn ang="0">
                  <a:pos x="107" y="213"/>
                </a:cxn>
                <a:cxn ang="0">
                  <a:pos x="113" y="238"/>
                </a:cxn>
                <a:cxn ang="0">
                  <a:pos x="116" y="265"/>
                </a:cxn>
                <a:cxn ang="0">
                  <a:pos x="118" y="286"/>
                </a:cxn>
                <a:cxn ang="0">
                  <a:pos x="131" y="302"/>
                </a:cxn>
                <a:cxn ang="0">
                  <a:pos x="145" y="308"/>
                </a:cxn>
                <a:cxn ang="0">
                  <a:pos x="156" y="313"/>
                </a:cxn>
                <a:cxn ang="0">
                  <a:pos x="159" y="293"/>
                </a:cxn>
                <a:cxn ang="0">
                  <a:pos x="170" y="265"/>
                </a:cxn>
                <a:cxn ang="0">
                  <a:pos x="181" y="238"/>
                </a:cxn>
                <a:cxn ang="0">
                  <a:pos x="193" y="215"/>
                </a:cxn>
                <a:cxn ang="0">
                  <a:pos x="199" y="202"/>
                </a:cxn>
                <a:cxn ang="0">
                  <a:pos x="204" y="186"/>
                </a:cxn>
                <a:cxn ang="0">
                  <a:pos x="211" y="172"/>
                </a:cxn>
                <a:cxn ang="0">
                  <a:pos x="215" y="154"/>
                </a:cxn>
                <a:cxn ang="0">
                  <a:pos x="222" y="141"/>
                </a:cxn>
                <a:cxn ang="0">
                  <a:pos x="227" y="125"/>
                </a:cxn>
                <a:cxn ang="0">
                  <a:pos x="231" y="107"/>
                </a:cxn>
                <a:cxn ang="0">
                  <a:pos x="238" y="91"/>
                </a:cxn>
                <a:cxn ang="0">
                  <a:pos x="238" y="48"/>
                </a:cxn>
                <a:cxn ang="0">
                  <a:pos x="224" y="18"/>
                </a:cxn>
                <a:cxn ang="0">
                  <a:pos x="195" y="2"/>
                </a:cxn>
                <a:cxn ang="0">
                  <a:pos x="168" y="0"/>
                </a:cxn>
              </a:cxnLst>
              <a:rect l="0" t="0" r="0" b="0"/>
              <a:pathLst>
                <a:path w="21600" h="21600">
                  <a:moveTo>
                    <a:pt x="14811" y="156"/>
                  </a:moveTo>
                  <a:lnTo>
                    <a:pt x="14399" y="312"/>
                  </a:lnTo>
                  <a:lnTo>
                    <a:pt x="13988" y="312"/>
                  </a:lnTo>
                  <a:lnTo>
                    <a:pt x="13371" y="469"/>
                  </a:lnTo>
                  <a:lnTo>
                    <a:pt x="12959" y="469"/>
                  </a:lnTo>
                  <a:lnTo>
                    <a:pt x="12548" y="469"/>
                  </a:lnTo>
                  <a:lnTo>
                    <a:pt x="11931" y="312"/>
                  </a:lnTo>
                  <a:lnTo>
                    <a:pt x="11519" y="469"/>
                  </a:lnTo>
                  <a:lnTo>
                    <a:pt x="11108" y="469"/>
                  </a:lnTo>
                  <a:lnTo>
                    <a:pt x="10696" y="625"/>
                  </a:lnTo>
                  <a:lnTo>
                    <a:pt x="10285" y="625"/>
                  </a:lnTo>
                  <a:lnTo>
                    <a:pt x="9874" y="625"/>
                  </a:lnTo>
                  <a:lnTo>
                    <a:pt x="9462" y="782"/>
                  </a:lnTo>
                  <a:lnTo>
                    <a:pt x="9051" y="625"/>
                  </a:lnTo>
                  <a:lnTo>
                    <a:pt x="8434" y="782"/>
                  </a:lnTo>
                  <a:lnTo>
                    <a:pt x="7816" y="782"/>
                  </a:lnTo>
                  <a:lnTo>
                    <a:pt x="7405" y="939"/>
                  </a:lnTo>
                  <a:lnTo>
                    <a:pt x="7199" y="782"/>
                  </a:lnTo>
                  <a:lnTo>
                    <a:pt x="6582" y="939"/>
                  </a:lnTo>
                  <a:lnTo>
                    <a:pt x="6171" y="939"/>
                  </a:lnTo>
                  <a:lnTo>
                    <a:pt x="5554" y="939"/>
                  </a:lnTo>
                  <a:lnTo>
                    <a:pt x="5142" y="939"/>
                  </a:lnTo>
                  <a:lnTo>
                    <a:pt x="4731" y="1095"/>
                  </a:lnTo>
                  <a:lnTo>
                    <a:pt x="3908" y="1095"/>
                  </a:lnTo>
                  <a:lnTo>
                    <a:pt x="3702" y="1095"/>
                  </a:lnTo>
                  <a:lnTo>
                    <a:pt x="3085" y="1095"/>
                  </a:lnTo>
                  <a:lnTo>
                    <a:pt x="2673" y="1252"/>
                  </a:lnTo>
                  <a:lnTo>
                    <a:pt x="2262" y="1252"/>
                  </a:lnTo>
                  <a:lnTo>
                    <a:pt x="1645" y="1408"/>
                  </a:lnTo>
                  <a:lnTo>
                    <a:pt x="1233" y="1252"/>
                  </a:lnTo>
                  <a:lnTo>
                    <a:pt x="822" y="1408"/>
                  </a:lnTo>
                  <a:lnTo>
                    <a:pt x="616" y="1564"/>
                  </a:lnTo>
                  <a:lnTo>
                    <a:pt x="0" y="1564"/>
                  </a:lnTo>
                  <a:lnTo>
                    <a:pt x="0" y="1564"/>
                  </a:lnTo>
                  <a:lnTo>
                    <a:pt x="205" y="1564"/>
                  </a:lnTo>
                  <a:lnTo>
                    <a:pt x="411" y="1721"/>
                  </a:lnTo>
                  <a:lnTo>
                    <a:pt x="616" y="1721"/>
                  </a:lnTo>
                  <a:lnTo>
                    <a:pt x="1028" y="1721"/>
                  </a:lnTo>
                  <a:lnTo>
                    <a:pt x="1645" y="1721"/>
                  </a:lnTo>
                  <a:lnTo>
                    <a:pt x="2262" y="1721"/>
                  </a:lnTo>
                  <a:lnTo>
                    <a:pt x="2879" y="1878"/>
                  </a:lnTo>
                  <a:lnTo>
                    <a:pt x="3496" y="2034"/>
                  </a:lnTo>
                  <a:lnTo>
                    <a:pt x="3908" y="1878"/>
                  </a:lnTo>
                  <a:lnTo>
                    <a:pt x="4731" y="2034"/>
                  </a:lnTo>
                  <a:lnTo>
                    <a:pt x="5348" y="2034"/>
                  </a:lnTo>
                  <a:lnTo>
                    <a:pt x="5965" y="2034"/>
                  </a:lnTo>
                  <a:lnTo>
                    <a:pt x="6376" y="2191"/>
                  </a:lnTo>
                  <a:lnTo>
                    <a:pt x="7199" y="2034"/>
                  </a:lnTo>
                  <a:lnTo>
                    <a:pt x="7405" y="2034"/>
                  </a:lnTo>
                  <a:lnTo>
                    <a:pt x="7611" y="2034"/>
                  </a:lnTo>
                  <a:lnTo>
                    <a:pt x="7816" y="1878"/>
                  </a:lnTo>
                  <a:lnTo>
                    <a:pt x="8228" y="1721"/>
                  </a:lnTo>
                  <a:lnTo>
                    <a:pt x="8639" y="1721"/>
                  </a:lnTo>
                  <a:lnTo>
                    <a:pt x="9051" y="1721"/>
                  </a:lnTo>
                  <a:lnTo>
                    <a:pt x="9256" y="1721"/>
                  </a:lnTo>
                  <a:lnTo>
                    <a:pt x="9668" y="1564"/>
                  </a:lnTo>
                  <a:lnTo>
                    <a:pt x="10285" y="1564"/>
                  </a:lnTo>
                  <a:lnTo>
                    <a:pt x="10491" y="1408"/>
                  </a:lnTo>
                  <a:lnTo>
                    <a:pt x="10902" y="1408"/>
                  </a:lnTo>
                  <a:lnTo>
                    <a:pt x="11314" y="1408"/>
                  </a:lnTo>
                  <a:lnTo>
                    <a:pt x="11725" y="1252"/>
                  </a:lnTo>
                  <a:lnTo>
                    <a:pt x="12342" y="1408"/>
                  </a:lnTo>
                  <a:lnTo>
                    <a:pt x="12754" y="1252"/>
                  </a:lnTo>
                  <a:lnTo>
                    <a:pt x="13165" y="1252"/>
                  </a:lnTo>
                  <a:lnTo>
                    <a:pt x="13577" y="1252"/>
                  </a:lnTo>
                  <a:lnTo>
                    <a:pt x="13988" y="1252"/>
                  </a:lnTo>
                  <a:lnTo>
                    <a:pt x="14399" y="1252"/>
                  </a:lnTo>
                  <a:lnTo>
                    <a:pt x="14811" y="1252"/>
                  </a:lnTo>
                  <a:lnTo>
                    <a:pt x="15222" y="1408"/>
                  </a:lnTo>
                  <a:lnTo>
                    <a:pt x="15634" y="1408"/>
                  </a:lnTo>
                  <a:lnTo>
                    <a:pt x="16045" y="1564"/>
                  </a:lnTo>
                  <a:lnTo>
                    <a:pt x="16457" y="1564"/>
                  </a:lnTo>
                  <a:lnTo>
                    <a:pt x="16868" y="1564"/>
                  </a:lnTo>
                  <a:lnTo>
                    <a:pt x="17279" y="1878"/>
                  </a:lnTo>
                  <a:lnTo>
                    <a:pt x="17485" y="1878"/>
                  </a:lnTo>
                  <a:lnTo>
                    <a:pt x="17691" y="2034"/>
                  </a:lnTo>
                  <a:lnTo>
                    <a:pt x="17897" y="2347"/>
                  </a:lnTo>
                  <a:lnTo>
                    <a:pt x="18102" y="2504"/>
                  </a:lnTo>
                  <a:lnTo>
                    <a:pt x="18308" y="2660"/>
                  </a:lnTo>
                  <a:lnTo>
                    <a:pt x="18514" y="2817"/>
                  </a:lnTo>
                  <a:lnTo>
                    <a:pt x="18514" y="3130"/>
                  </a:lnTo>
                  <a:lnTo>
                    <a:pt x="18719" y="3443"/>
                  </a:lnTo>
                  <a:lnTo>
                    <a:pt x="18719" y="4069"/>
                  </a:lnTo>
                  <a:lnTo>
                    <a:pt x="18925" y="4382"/>
                  </a:lnTo>
                  <a:lnTo>
                    <a:pt x="18925" y="4695"/>
                  </a:lnTo>
                  <a:lnTo>
                    <a:pt x="18925" y="5165"/>
                  </a:lnTo>
                  <a:lnTo>
                    <a:pt x="18925" y="5634"/>
                  </a:lnTo>
                  <a:lnTo>
                    <a:pt x="18925" y="5947"/>
                  </a:lnTo>
                  <a:lnTo>
                    <a:pt x="18925" y="6417"/>
                  </a:lnTo>
                  <a:lnTo>
                    <a:pt x="18719" y="6886"/>
                  </a:lnTo>
                  <a:lnTo>
                    <a:pt x="18719" y="7199"/>
                  </a:lnTo>
                  <a:lnTo>
                    <a:pt x="18514" y="7669"/>
                  </a:lnTo>
                  <a:lnTo>
                    <a:pt x="18514" y="8138"/>
                  </a:lnTo>
                  <a:lnTo>
                    <a:pt x="18102" y="8608"/>
                  </a:lnTo>
                  <a:lnTo>
                    <a:pt x="17897" y="9078"/>
                  </a:lnTo>
                  <a:lnTo>
                    <a:pt x="17897" y="9391"/>
                  </a:lnTo>
                  <a:lnTo>
                    <a:pt x="17485" y="9704"/>
                  </a:lnTo>
                  <a:lnTo>
                    <a:pt x="17485" y="10017"/>
                  </a:lnTo>
                  <a:lnTo>
                    <a:pt x="17074" y="10486"/>
                  </a:lnTo>
                  <a:lnTo>
                    <a:pt x="16868" y="10800"/>
                  </a:lnTo>
                  <a:lnTo>
                    <a:pt x="16457" y="11112"/>
                  </a:lnTo>
                  <a:lnTo>
                    <a:pt x="16457" y="11582"/>
                  </a:lnTo>
                  <a:lnTo>
                    <a:pt x="16045" y="11895"/>
                  </a:lnTo>
                  <a:lnTo>
                    <a:pt x="15839" y="12364"/>
                  </a:lnTo>
                  <a:lnTo>
                    <a:pt x="15428" y="12678"/>
                  </a:lnTo>
                  <a:lnTo>
                    <a:pt x="15222" y="12991"/>
                  </a:lnTo>
                  <a:lnTo>
                    <a:pt x="14811" y="13304"/>
                  </a:lnTo>
                  <a:lnTo>
                    <a:pt x="14605" y="13773"/>
                  </a:lnTo>
                  <a:lnTo>
                    <a:pt x="14194" y="13930"/>
                  </a:lnTo>
                  <a:lnTo>
                    <a:pt x="13988" y="14243"/>
                  </a:lnTo>
                  <a:lnTo>
                    <a:pt x="13577" y="14556"/>
                  </a:lnTo>
                  <a:lnTo>
                    <a:pt x="13577" y="14869"/>
                  </a:lnTo>
                  <a:lnTo>
                    <a:pt x="13371" y="15026"/>
                  </a:lnTo>
                  <a:lnTo>
                    <a:pt x="13371" y="15026"/>
                  </a:lnTo>
                  <a:lnTo>
                    <a:pt x="13165" y="14869"/>
                  </a:lnTo>
                  <a:lnTo>
                    <a:pt x="12959" y="14556"/>
                  </a:lnTo>
                  <a:lnTo>
                    <a:pt x="12754" y="14243"/>
                  </a:lnTo>
                  <a:lnTo>
                    <a:pt x="12342" y="13930"/>
                  </a:lnTo>
                  <a:lnTo>
                    <a:pt x="12136" y="13304"/>
                  </a:lnTo>
                  <a:lnTo>
                    <a:pt x="11931" y="12678"/>
                  </a:lnTo>
                  <a:lnTo>
                    <a:pt x="11519" y="12208"/>
                  </a:lnTo>
                  <a:lnTo>
                    <a:pt x="11108" y="11582"/>
                  </a:lnTo>
                  <a:lnTo>
                    <a:pt x="11108" y="11269"/>
                  </a:lnTo>
                  <a:lnTo>
                    <a:pt x="10696" y="10956"/>
                  </a:lnTo>
                  <a:lnTo>
                    <a:pt x="10285" y="10643"/>
                  </a:lnTo>
                  <a:lnTo>
                    <a:pt x="10079" y="10643"/>
                  </a:lnTo>
                  <a:lnTo>
                    <a:pt x="9874" y="10643"/>
                  </a:lnTo>
                  <a:lnTo>
                    <a:pt x="9668" y="10800"/>
                  </a:lnTo>
                  <a:lnTo>
                    <a:pt x="9462" y="11112"/>
                  </a:lnTo>
                  <a:lnTo>
                    <a:pt x="9256" y="11739"/>
                  </a:lnTo>
                  <a:lnTo>
                    <a:pt x="9256" y="12364"/>
                  </a:lnTo>
                  <a:lnTo>
                    <a:pt x="9051" y="12834"/>
                  </a:lnTo>
                  <a:lnTo>
                    <a:pt x="9051" y="13460"/>
                  </a:lnTo>
                  <a:lnTo>
                    <a:pt x="9256" y="13773"/>
                  </a:lnTo>
                  <a:lnTo>
                    <a:pt x="9462" y="14243"/>
                  </a:lnTo>
                  <a:lnTo>
                    <a:pt x="9668" y="14712"/>
                  </a:lnTo>
                  <a:lnTo>
                    <a:pt x="9874" y="15182"/>
                  </a:lnTo>
                  <a:lnTo>
                    <a:pt x="10079" y="15495"/>
                  </a:lnTo>
                  <a:lnTo>
                    <a:pt x="10079" y="16121"/>
                  </a:lnTo>
                  <a:lnTo>
                    <a:pt x="10285" y="16434"/>
                  </a:lnTo>
                  <a:lnTo>
                    <a:pt x="10285" y="16747"/>
                  </a:lnTo>
                  <a:lnTo>
                    <a:pt x="10696" y="17217"/>
                  </a:lnTo>
                  <a:lnTo>
                    <a:pt x="10696" y="17686"/>
                  </a:lnTo>
                  <a:lnTo>
                    <a:pt x="10491" y="18313"/>
                  </a:lnTo>
                  <a:lnTo>
                    <a:pt x="10491" y="18782"/>
                  </a:lnTo>
                  <a:lnTo>
                    <a:pt x="10491" y="19095"/>
                  </a:lnTo>
                  <a:lnTo>
                    <a:pt x="10696" y="19408"/>
                  </a:lnTo>
                  <a:lnTo>
                    <a:pt x="10696" y="19721"/>
                  </a:lnTo>
                  <a:lnTo>
                    <a:pt x="11108" y="20034"/>
                  </a:lnTo>
                  <a:lnTo>
                    <a:pt x="11314" y="20347"/>
                  </a:lnTo>
                  <a:lnTo>
                    <a:pt x="11725" y="20660"/>
                  </a:lnTo>
                  <a:lnTo>
                    <a:pt x="11931" y="20817"/>
                  </a:lnTo>
                  <a:lnTo>
                    <a:pt x="12342" y="20973"/>
                  </a:lnTo>
                  <a:lnTo>
                    <a:pt x="12754" y="21130"/>
                  </a:lnTo>
                  <a:lnTo>
                    <a:pt x="12959" y="21286"/>
                  </a:lnTo>
                  <a:lnTo>
                    <a:pt x="13165" y="21286"/>
                  </a:lnTo>
                  <a:lnTo>
                    <a:pt x="13577" y="21600"/>
                  </a:lnTo>
                  <a:lnTo>
                    <a:pt x="13782" y="21443"/>
                  </a:lnTo>
                  <a:lnTo>
                    <a:pt x="13988" y="21443"/>
                  </a:lnTo>
                  <a:lnTo>
                    <a:pt x="14194" y="21600"/>
                  </a:lnTo>
                  <a:lnTo>
                    <a:pt x="14194" y="21443"/>
                  </a:lnTo>
                  <a:lnTo>
                    <a:pt x="14194" y="20973"/>
                  </a:lnTo>
                  <a:lnTo>
                    <a:pt x="14399" y="20504"/>
                  </a:lnTo>
                  <a:lnTo>
                    <a:pt x="14399" y="20191"/>
                  </a:lnTo>
                  <a:lnTo>
                    <a:pt x="14605" y="19878"/>
                  </a:lnTo>
                  <a:lnTo>
                    <a:pt x="14811" y="19408"/>
                  </a:lnTo>
                  <a:lnTo>
                    <a:pt x="15017" y="18782"/>
                  </a:lnTo>
                  <a:lnTo>
                    <a:pt x="15428" y="18313"/>
                  </a:lnTo>
                  <a:lnTo>
                    <a:pt x="15634" y="17686"/>
                  </a:lnTo>
                  <a:lnTo>
                    <a:pt x="16045" y="17373"/>
                  </a:lnTo>
                  <a:lnTo>
                    <a:pt x="16251" y="17060"/>
                  </a:lnTo>
                  <a:lnTo>
                    <a:pt x="16457" y="16434"/>
                  </a:lnTo>
                  <a:lnTo>
                    <a:pt x="16868" y="15965"/>
                  </a:lnTo>
                  <a:lnTo>
                    <a:pt x="17074" y="15651"/>
                  </a:lnTo>
                  <a:lnTo>
                    <a:pt x="17279" y="15339"/>
                  </a:lnTo>
                  <a:lnTo>
                    <a:pt x="17485" y="14869"/>
                  </a:lnTo>
                  <a:lnTo>
                    <a:pt x="17691" y="14712"/>
                  </a:lnTo>
                  <a:lnTo>
                    <a:pt x="17691" y="14399"/>
                  </a:lnTo>
                  <a:lnTo>
                    <a:pt x="17897" y="14243"/>
                  </a:lnTo>
                  <a:lnTo>
                    <a:pt x="18102" y="13930"/>
                  </a:lnTo>
                  <a:lnTo>
                    <a:pt x="18102" y="13617"/>
                  </a:lnTo>
                  <a:lnTo>
                    <a:pt x="18308" y="13304"/>
                  </a:lnTo>
                  <a:lnTo>
                    <a:pt x="18514" y="13147"/>
                  </a:lnTo>
                  <a:lnTo>
                    <a:pt x="18514" y="12834"/>
                  </a:lnTo>
                  <a:lnTo>
                    <a:pt x="18719" y="12521"/>
                  </a:lnTo>
                  <a:lnTo>
                    <a:pt x="18719" y="12364"/>
                  </a:lnTo>
                  <a:lnTo>
                    <a:pt x="18925" y="12208"/>
                  </a:lnTo>
                  <a:lnTo>
                    <a:pt x="19131" y="11895"/>
                  </a:lnTo>
                  <a:lnTo>
                    <a:pt x="19131" y="11582"/>
                  </a:lnTo>
                  <a:lnTo>
                    <a:pt x="19131" y="11269"/>
                  </a:lnTo>
                  <a:lnTo>
                    <a:pt x="19542" y="10956"/>
                  </a:lnTo>
                  <a:lnTo>
                    <a:pt x="19542" y="10643"/>
                  </a:lnTo>
                  <a:lnTo>
                    <a:pt x="19748" y="10330"/>
                  </a:lnTo>
                  <a:lnTo>
                    <a:pt x="19748" y="10017"/>
                  </a:lnTo>
                  <a:lnTo>
                    <a:pt x="19954" y="9860"/>
                  </a:lnTo>
                  <a:lnTo>
                    <a:pt x="20159" y="9704"/>
                  </a:lnTo>
                  <a:lnTo>
                    <a:pt x="20159" y="9547"/>
                  </a:lnTo>
                  <a:lnTo>
                    <a:pt x="20159" y="9234"/>
                  </a:lnTo>
                  <a:lnTo>
                    <a:pt x="20571" y="8921"/>
                  </a:lnTo>
                  <a:lnTo>
                    <a:pt x="20571" y="8608"/>
                  </a:lnTo>
                  <a:lnTo>
                    <a:pt x="20777" y="8295"/>
                  </a:lnTo>
                  <a:lnTo>
                    <a:pt x="20777" y="7982"/>
                  </a:lnTo>
                  <a:lnTo>
                    <a:pt x="20982" y="7669"/>
                  </a:lnTo>
                  <a:lnTo>
                    <a:pt x="20982" y="7356"/>
                  </a:lnTo>
                  <a:lnTo>
                    <a:pt x="20982" y="7199"/>
                  </a:lnTo>
                  <a:lnTo>
                    <a:pt x="21188" y="6886"/>
                  </a:lnTo>
                  <a:lnTo>
                    <a:pt x="21394" y="6573"/>
                  </a:lnTo>
                  <a:lnTo>
                    <a:pt x="21600" y="6260"/>
                  </a:lnTo>
                  <a:lnTo>
                    <a:pt x="21600" y="5947"/>
                  </a:lnTo>
                  <a:lnTo>
                    <a:pt x="21600" y="4851"/>
                  </a:lnTo>
                  <a:lnTo>
                    <a:pt x="21600" y="4226"/>
                  </a:lnTo>
                  <a:lnTo>
                    <a:pt x="21600" y="3286"/>
                  </a:lnTo>
                  <a:lnTo>
                    <a:pt x="21394" y="2504"/>
                  </a:lnTo>
                  <a:lnTo>
                    <a:pt x="20982" y="2034"/>
                  </a:lnTo>
                  <a:lnTo>
                    <a:pt x="20777" y="1564"/>
                  </a:lnTo>
                  <a:lnTo>
                    <a:pt x="20365" y="1252"/>
                  </a:lnTo>
                  <a:lnTo>
                    <a:pt x="19748" y="782"/>
                  </a:lnTo>
                  <a:lnTo>
                    <a:pt x="19131" y="469"/>
                  </a:lnTo>
                  <a:lnTo>
                    <a:pt x="18514" y="312"/>
                  </a:lnTo>
                  <a:lnTo>
                    <a:pt x="17691" y="156"/>
                  </a:lnTo>
                  <a:lnTo>
                    <a:pt x="17279" y="156"/>
                  </a:lnTo>
                  <a:lnTo>
                    <a:pt x="16457" y="0"/>
                  </a:lnTo>
                  <a:lnTo>
                    <a:pt x="15839" y="0"/>
                  </a:lnTo>
                  <a:lnTo>
                    <a:pt x="15222" y="0"/>
                  </a:lnTo>
                  <a:lnTo>
                    <a:pt x="14811" y="156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036" name="未知"/>
            <p:cNvSpPr>
              <a:spLocks noChangeAspect="true"/>
            </p:cNvSpPr>
            <p:nvPr/>
          </p:nvSpPr>
          <p:spPr>
            <a:xfrm>
              <a:off x="469" y="299"/>
              <a:ext cx="112" cy="52"/>
            </a:xfrm>
            <a:custGeom>
              <a:avLst/>
              <a:gdLst/>
              <a:ahLst/>
              <a:cxnLst>
                <a:cxn ang="0">
                  <a:pos x="112" y="2"/>
                </a:cxn>
                <a:cxn ang="0">
                  <a:pos x="107" y="0"/>
                </a:cxn>
                <a:cxn ang="0">
                  <a:pos x="105" y="2"/>
                </a:cxn>
                <a:cxn ang="0">
                  <a:pos x="101" y="2"/>
                </a:cxn>
                <a:cxn ang="0">
                  <a:pos x="98" y="5"/>
                </a:cxn>
                <a:cxn ang="0">
                  <a:pos x="94" y="2"/>
                </a:cxn>
                <a:cxn ang="0">
                  <a:pos x="89" y="5"/>
                </a:cxn>
                <a:cxn ang="0">
                  <a:pos x="87" y="2"/>
                </a:cxn>
                <a:cxn ang="0">
                  <a:pos x="80" y="5"/>
                </a:cxn>
                <a:cxn ang="0">
                  <a:pos x="75" y="2"/>
                </a:cxn>
                <a:cxn ang="0">
                  <a:pos x="69" y="5"/>
                </a:cxn>
                <a:cxn ang="0">
                  <a:pos x="64" y="5"/>
                </a:cxn>
                <a:cxn ang="0">
                  <a:pos x="57" y="5"/>
                </a:cxn>
                <a:cxn ang="0">
                  <a:pos x="53" y="2"/>
                </a:cxn>
                <a:cxn ang="0">
                  <a:pos x="50" y="5"/>
                </a:cxn>
                <a:cxn ang="0">
                  <a:pos x="46" y="5"/>
                </a:cxn>
                <a:cxn ang="0">
                  <a:pos x="41" y="5"/>
                </a:cxn>
                <a:cxn ang="0">
                  <a:pos x="37" y="7"/>
                </a:cxn>
                <a:cxn ang="0">
                  <a:pos x="32" y="7"/>
                </a:cxn>
                <a:cxn ang="0">
                  <a:pos x="27" y="7"/>
                </a:cxn>
                <a:cxn ang="0">
                  <a:pos x="23" y="7"/>
                </a:cxn>
                <a:cxn ang="0">
                  <a:pos x="18" y="9"/>
                </a:cxn>
                <a:cxn ang="0">
                  <a:pos x="14" y="11"/>
                </a:cxn>
                <a:cxn ang="0">
                  <a:pos x="11" y="14"/>
                </a:cxn>
                <a:cxn ang="0">
                  <a:pos x="9" y="11"/>
                </a:cxn>
                <a:cxn ang="0">
                  <a:pos x="7" y="14"/>
                </a:cxn>
                <a:cxn ang="0">
                  <a:pos x="7" y="18"/>
                </a:cxn>
                <a:cxn ang="0">
                  <a:pos x="2" y="20"/>
                </a:cxn>
                <a:cxn ang="0">
                  <a:pos x="2" y="23"/>
                </a:cxn>
                <a:cxn ang="0">
                  <a:pos x="2" y="25"/>
                </a:cxn>
                <a:cxn ang="0">
                  <a:pos x="0" y="29"/>
                </a:cxn>
                <a:cxn ang="0">
                  <a:pos x="0" y="32"/>
                </a:cxn>
                <a:cxn ang="0">
                  <a:pos x="2" y="36"/>
                </a:cxn>
                <a:cxn ang="0">
                  <a:pos x="5" y="43"/>
                </a:cxn>
                <a:cxn ang="0">
                  <a:pos x="9" y="50"/>
                </a:cxn>
                <a:cxn ang="0">
                  <a:pos x="16" y="50"/>
                </a:cxn>
                <a:cxn ang="0">
                  <a:pos x="23" y="52"/>
                </a:cxn>
                <a:cxn ang="0">
                  <a:pos x="34" y="50"/>
                </a:cxn>
                <a:cxn ang="0">
                  <a:pos x="41" y="47"/>
                </a:cxn>
                <a:cxn ang="0">
                  <a:pos x="53" y="43"/>
                </a:cxn>
                <a:cxn ang="0">
                  <a:pos x="59" y="34"/>
                </a:cxn>
                <a:cxn ang="0">
                  <a:pos x="71" y="27"/>
                </a:cxn>
                <a:cxn ang="0">
                  <a:pos x="82" y="23"/>
                </a:cxn>
                <a:cxn ang="0">
                  <a:pos x="87" y="20"/>
                </a:cxn>
                <a:cxn ang="0">
                  <a:pos x="96" y="11"/>
                </a:cxn>
                <a:cxn ang="0">
                  <a:pos x="103" y="9"/>
                </a:cxn>
                <a:cxn ang="0">
                  <a:pos x="107" y="2"/>
                </a:cxn>
                <a:cxn ang="0">
                  <a:pos x="110" y="2"/>
                </a:cxn>
                <a:cxn ang="0">
                  <a:pos x="112" y="2"/>
                </a:cxn>
              </a:cxnLst>
              <a:rect l="0" t="0" r="0" b="0"/>
              <a:pathLst>
                <a:path w="21600" h="21600">
                  <a:moveTo>
                    <a:pt x="21600" y="939"/>
                  </a:moveTo>
                  <a:lnTo>
                    <a:pt x="20718" y="0"/>
                  </a:lnTo>
                  <a:lnTo>
                    <a:pt x="20277" y="939"/>
                  </a:lnTo>
                  <a:lnTo>
                    <a:pt x="19395" y="939"/>
                  </a:lnTo>
                  <a:lnTo>
                    <a:pt x="18955" y="1878"/>
                  </a:lnTo>
                  <a:lnTo>
                    <a:pt x="18073" y="939"/>
                  </a:lnTo>
                  <a:lnTo>
                    <a:pt x="17191" y="1878"/>
                  </a:lnTo>
                  <a:lnTo>
                    <a:pt x="16750" y="939"/>
                  </a:lnTo>
                  <a:lnTo>
                    <a:pt x="15428" y="1878"/>
                  </a:lnTo>
                  <a:lnTo>
                    <a:pt x="14546" y="939"/>
                  </a:lnTo>
                  <a:lnTo>
                    <a:pt x="13224" y="1878"/>
                  </a:lnTo>
                  <a:lnTo>
                    <a:pt x="12342" y="1878"/>
                  </a:lnTo>
                  <a:lnTo>
                    <a:pt x="11020" y="1878"/>
                  </a:lnTo>
                  <a:lnTo>
                    <a:pt x="10138" y="939"/>
                  </a:lnTo>
                  <a:lnTo>
                    <a:pt x="9697" y="1878"/>
                  </a:lnTo>
                  <a:lnTo>
                    <a:pt x="8816" y="1878"/>
                  </a:lnTo>
                  <a:lnTo>
                    <a:pt x="7934" y="1878"/>
                  </a:lnTo>
                  <a:lnTo>
                    <a:pt x="7052" y="2817"/>
                  </a:lnTo>
                  <a:lnTo>
                    <a:pt x="6171" y="2817"/>
                  </a:lnTo>
                  <a:lnTo>
                    <a:pt x="5289" y="2817"/>
                  </a:lnTo>
                  <a:lnTo>
                    <a:pt x="4407" y="2817"/>
                  </a:lnTo>
                  <a:lnTo>
                    <a:pt x="3526" y="3756"/>
                  </a:lnTo>
                  <a:lnTo>
                    <a:pt x="2644" y="4695"/>
                  </a:lnTo>
                  <a:lnTo>
                    <a:pt x="2203" y="5634"/>
                  </a:lnTo>
                  <a:lnTo>
                    <a:pt x="1762" y="4695"/>
                  </a:lnTo>
                  <a:lnTo>
                    <a:pt x="1322" y="5634"/>
                  </a:lnTo>
                  <a:lnTo>
                    <a:pt x="1322" y="7513"/>
                  </a:lnTo>
                  <a:lnTo>
                    <a:pt x="440" y="8452"/>
                  </a:lnTo>
                  <a:lnTo>
                    <a:pt x="440" y="9391"/>
                  </a:lnTo>
                  <a:lnTo>
                    <a:pt x="440" y="10330"/>
                  </a:lnTo>
                  <a:lnTo>
                    <a:pt x="0" y="12208"/>
                  </a:lnTo>
                  <a:lnTo>
                    <a:pt x="0" y="13147"/>
                  </a:lnTo>
                  <a:lnTo>
                    <a:pt x="440" y="15026"/>
                  </a:lnTo>
                  <a:lnTo>
                    <a:pt x="881" y="17843"/>
                  </a:lnTo>
                  <a:lnTo>
                    <a:pt x="1762" y="20660"/>
                  </a:lnTo>
                  <a:lnTo>
                    <a:pt x="3085" y="20660"/>
                  </a:lnTo>
                  <a:lnTo>
                    <a:pt x="4407" y="21600"/>
                  </a:lnTo>
                  <a:lnTo>
                    <a:pt x="6612" y="20660"/>
                  </a:lnTo>
                  <a:lnTo>
                    <a:pt x="7934" y="19721"/>
                  </a:lnTo>
                  <a:lnTo>
                    <a:pt x="10138" y="17843"/>
                  </a:lnTo>
                  <a:lnTo>
                    <a:pt x="11461" y="14086"/>
                  </a:lnTo>
                  <a:lnTo>
                    <a:pt x="13665" y="11269"/>
                  </a:lnTo>
                  <a:lnTo>
                    <a:pt x="15869" y="9391"/>
                  </a:lnTo>
                  <a:lnTo>
                    <a:pt x="16750" y="8452"/>
                  </a:lnTo>
                  <a:lnTo>
                    <a:pt x="18514" y="4695"/>
                  </a:lnTo>
                  <a:lnTo>
                    <a:pt x="19836" y="3756"/>
                  </a:lnTo>
                  <a:lnTo>
                    <a:pt x="20718" y="939"/>
                  </a:lnTo>
                  <a:lnTo>
                    <a:pt x="21159" y="939"/>
                  </a:lnTo>
                  <a:lnTo>
                    <a:pt x="21600" y="939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037" name="未知"/>
            <p:cNvSpPr>
              <a:spLocks noChangeAspect="true"/>
            </p:cNvSpPr>
            <p:nvPr/>
          </p:nvSpPr>
          <p:spPr>
            <a:xfrm>
              <a:off x="506" y="200"/>
              <a:ext cx="109" cy="63"/>
            </a:xfrm>
            <a:custGeom>
              <a:avLst/>
              <a:gdLst/>
              <a:ahLst/>
              <a:cxnLst>
                <a:cxn ang="0">
                  <a:pos x="82" y="25"/>
                </a:cxn>
                <a:cxn ang="0">
                  <a:pos x="82" y="22"/>
                </a:cxn>
                <a:cxn ang="0">
                  <a:pos x="77" y="22"/>
                </a:cxn>
                <a:cxn ang="0">
                  <a:pos x="66" y="22"/>
                </a:cxn>
                <a:cxn ang="0">
                  <a:pos x="55" y="20"/>
                </a:cxn>
                <a:cxn ang="0">
                  <a:pos x="48" y="18"/>
                </a:cxn>
                <a:cxn ang="0">
                  <a:pos x="36" y="16"/>
                </a:cxn>
                <a:cxn ang="0">
                  <a:pos x="27" y="11"/>
                </a:cxn>
                <a:cxn ang="0">
                  <a:pos x="16" y="7"/>
                </a:cxn>
                <a:cxn ang="0">
                  <a:pos x="7" y="2"/>
                </a:cxn>
                <a:cxn ang="0">
                  <a:pos x="0" y="0"/>
                </a:cxn>
                <a:cxn ang="0">
                  <a:pos x="0" y="2"/>
                </a:cxn>
                <a:cxn ang="0">
                  <a:pos x="2" y="11"/>
                </a:cxn>
                <a:cxn ang="0">
                  <a:pos x="9" y="20"/>
                </a:cxn>
                <a:cxn ang="0">
                  <a:pos x="14" y="32"/>
                </a:cxn>
                <a:cxn ang="0">
                  <a:pos x="20" y="38"/>
                </a:cxn>
                <a:cxn ang="0">
                  <a:pos x="27" y="45"/>
                </a:cxn>
                <a:cxn ang="0">
                  <a:pos x="36" y="52"/>
                </a:cxn>
                <a:cxn ang="0">
                  <a:pos x="41" y="52"/>
                </a:cxn>
                <a:cxn ang="0">
                  <a:pos x="48" y="54"/>
                </a:cxn>
                <a:cxn ang="0">
                  <a:pos x="55" y="56"/>
                </a:cxn>
                <a:cxn ang="0">
                  <a:pos x="59" y="61"/>
                </a:cxn>
                <a:cxn ang="0">
                  <a:pos x="68" y="61"/>
                </a:cxn>
                <a:cxn ang="0">
                  <a:pos x="75" y="63"/>
                </a:cxn>
                <a:cxn ang="0">
                  <a:pos x="82" y="63"/>
                </a:cxn>
                <a:cxn ang="0">
                  <a:pos x="89" y="61"/>
                </a:cxn>
                <a:cxn ang="0">
                  <a:pos x="98" y="58"/>
                </a:cxn>
                <a:cxn ang="0">
                  <a:pos x="104" y="56"/>
                </a:cxn>
                <a:cxn ang="0">
                  <a:pos x="109" y="52"/>
                </a:cxn>
                <a:cxn ang="0">
                  <a:pos x="109" y="49"/>
                </a:cxn>
                <a:cxn ang="0">
                  <a:pos x="107" y="45"/>
                </a:cxn>
                <a:cxn ang="0">
                  <a:pos x="104" y="38"/>
                </a:cxn>
                <a:cxn ang="0">
                  <a:pos x="95" y="36"/>
                </a:cxn>
                <a:cxn ang="0">
                  <a:pos x="89" y="29"/>
                </a:cxn>
              </a:cxnLst>
              <a:rect l="0" t="0" r="0" b="0"/>
              <a:pathLst>
                <a:path w="21600" h="21600">
                  <a:moveTo>
                    <a:pt x="16649" y="8485"/>
                  </a:moveTo>
                  <a:lnTo>
                    <a:pt x="16200" y="8485"/>
                  </a:lnTo>
                  <a:lnTo>
                    <a:pt x="16200" y="7714"/>
                  </a:lnTo>
                  <a:lnTo>
                    <a:pt x="16200" y="7714"/>
                  </a:lnTo>
                  <a:lnTo>
                    <a:pt x="16200" y="6942"/>
                  </a:lnTo>
                  <a:lnTo>
                    <a:pt x="15299" y="7714"/>
                  </a:lnTo>
                  <a:lnTo>
                    <a:pt x="13949" y="7714"/>
                  </a:lnTo>
                  <a:lnTo>
                    <a:pt x="13049" y="7714"/>
                  </a:lnTo>
                  <a:lnTo>
                    <a:pt x="12150" y="6942"/>
                  </a:lnTo>
                  <a:lnTo>
                    <a:pt x="10800" y="6942"/>
                  </a:lnTo>
                  <a:lnTo>
                    <a:pt x="10349" y="6171"/>
                  </a:lnTo>
                  <a:lnTo>
                    <a:pt x="9450" y="6171"/>
                  </a:lnTo>
                  <a:lnTo>
                    <a:pt x="8549" y="5400"/>
                  </a:lnTo>
                  <a:lnTo>
                    <a:pt x="7199" y="5400"/>
                  </a:lnTo>
                  <a:lnTo>
                    <a:pt x="6299" y="3856"/>
                  </a:lnTo>
                  <a:lnTo>
                    <a:pt x="5400" y="3856"/>
                  </a:lnTo>
                  <a:lnTo>
                    <a:pt x="4050" y="2314"/>
                  </a:lnTo>
                  <a:lnTo>
                    <a:pt x="3149" y="2314"/>
                  </a:lnTo>
                  <a:lnTo>
                    <a:pt x="2249" y="771"/>
                  </a:lnTo>
                  <a:lnTo>
                    <a:pt x="1350" y="77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771"/>
                  </a:lnTo>
                  <a:lnTo>
                    <a:pt x="449" y="2314"/>
                  </a:lnTo>
                  <a:lnTo>
                    <a:pt x="449" y="3856"/>
                  </a:lnTo>
                  <a:lnTo>
                    <a:pt x="899" y="5400"/>
                  </a:lnTo>
                  <a:lnTo>
                    <a:pt x="1799" y="6942"/>
                  </a:lnTo>
                  <a:lnTo>
                    <a:pt x="1799" y="8485"/>
                  </a:lnTo>
                  <a:lnTo>
                    <a:pt x="2700" y="10800"/>
                  </a:lnTo>
                  <a:lnTo>
                    <a:pt x="3149" y="11571"/>
                  </a:lnTo>
                  <a:lnTo>
                    <a:pt x="4050" y="13114"/>
                  </a:lnTo>
                  <a:lnTo>
                    <a:pt x="4949" y="14656"/>
                  </a:lnTo>
                  <a:lnTo>
                    <a:pt x="5400" y="15428"/>
                  </a:lnTo>
                  <a:lnTo>
                    <a:pt x="6299" y="16971"/>
                  </a:lnTo>
                  <a:lnTo>
                    <a:pt x="7199" y="17742"/>
                  </a:lnTo>
                  <a:lnTo>
                    <a:pt x="7649" y="17742"/>
                  </a:lnTo>
                  <a:lnTo>
                    <a:pt x="8100" y="17742"/>
                  </a:lnTo>
                  <a:lnTo>
                    <a:pt x="8999" y="18514"/>
                  </a:lnTo>
                  <a:lnTo>
                    <a:pt x="9450" y="18514"/>
                  </a:lnTo>
                  <a:lnTo>
                    <a:pt x="10349" y="19285"/>
                  </a:lnTo>
                  <a:lnTo>
                    <a:pt x="10800" y="19285"/>
                  </a:lnTo>
                  <a:lnTo>
                    <a:pt x="11699" y="19285"/>
                  </a:lnTo>
                  <a:lnTo>
                    <a:pt x="11699" y="20828"/>
                  </a:lnTo>
                  <a:lnTo>
                    <a:pt x="12599" y="20828"/>
                  </a:lnTo>
                  <a:lnTo>
                    <a:pt x="13500" y="20828"/>
                  </a:lnTo>
                  <a:lnTo>
                    <a:pt x="13949" y="21600"/>
                  </a:lnTo>
                  <a:lnTo>
                    <a:pt x="14850" y="21600"/>
                  </a:lnTo>
                  <a:lnTo>
                    <a:pt x="15299" y="20828"/>
                  </a:lnTo>
                  <a:lnTo>
                    <a:pt x="16200" y="21600"/>
                  </a:lnTo>
                  <a:lnTo>
                    <a:pt x="16649" y="21600"/>
                  </a:lnTo>
                  <a:lnTo>
                    <a:pt x="17550" y="20828"/>
                  </a:lnTo>
                  <a:lnTo>
                    <a:pt x="18449" y="20828"/>
                  </a:lnTo>
                  <a:lnTo>
                    <a:pt x="19349" y="20056"/>
                  </a:lnTo>
                  <a:lnTo>
                    <a:pt x="20250" y="19285"/>
                  </a:lnTo>
                  <a:lnTo>
                    <a:pt x="20699" y="19285"/>
                  </a:lnTo>
                  <a:lnTo>
                    <a:pt x="21149" y="18514"/>
                  </a:lnTo>
                  <a:lnTo>
                    <a:pt x="21600" y="17742"/>
                  </a:lnTo>
                  <a:lnTo>
                    <a:pt x="21600" y="17742"/>
                  </a:lnTo>
                  <a:lnTo>
                    <a:pt x="21600" y="16971"/>
                  </a:lnTo>
                  <a:lnTo>
                    <a:pt x="21600" y="16200"/>
                  </a:lnTo>
                  <a:lnTo>
                    <a:pt x="21149" y="15428"/>
                  </a:lnTo>
                  <a:lnTo>
                    <a:pt x="20699" y="14656"/>
                  </a:lnTo>
                  <a:lnTo>
                    <a:pt x="20699" y="13114"/>
                  </a:lnTo>
                  <a:lnTo>
                    <a:pt x="19799" y="12342"/>
                  </a:lnTo>
                  <a:lnTo>
                    <a:pt x="18900" y="12342"/>
                  </a:lnTo>
                  <a:lnTo>
                    <a:pt x="17999" y="10800"/>
                  </a:lnTo>
                  <a:lnTo>
                    <a:pt x="17550" y="10028"/>
                  </a:lnTo>
                  <a:lnTo>
                    <a:pt x="16649" y="8485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038" name="未知"/>
            <p:cNvSpPr>
              <a:spLocks noChangeAspect="true"/>
            </p:cNvSpPr>
            <p:nvPr/>
          </p:nvSpPr>
          <p:spPr>
            <a:xfrm>
              <a:off x="358" y="2"/>
              <a:ext cx="118" cy="168"/>
            </a:xfrm>
            <a:custGeom>
              <a:avLst/>
              <a:gdLst/>
              <a:ahLst/>
              <a:cxnLst>
                <a:cxn ang="0">
                  <a:pos x="116" y="82"/>
                </a:cxn>
                <a:cxn ang="0">
                  <a:pos x="109" y="50"/>
                </a:cxn>
                <a:cxn ang="0">
                  <a:pos x="98" y="23"/>
                </a:cxn>
                <a:cxn ang="0">
                  <a:pos x="75" y="9"/>
                </a:cxn>
                <a:cxn ang="0">
                  <a:pos x="52" y="2"/>
                </a:cxn>
                <a:cxn ang="0">
                  <a:pos x="39" y="0"/>
                </a:cxn>
                <a:cxn ang="0">
                  <a:pos x="32" y="7"/>
                </a:cxn>
                <a:cxn ang="0">
                  <a:pos x="25" y="14"/>
                </a:cxn>
                <a:cxn ang="0">
                  <a:pos x="16" y="20"/>
                </a:cxn>
                <a:cxn ang="0">
                  <a:pos x="7" y="27"/>
                </a:cxn>
                <a:cxn ang="0">
                  <a:pos x="0" y="30"/>
                </a:cxn>
                <a:cxn ang="0">
                  <a:pos x="0" y="34"/>
                </a:cxn>
                <a:cxn ang="0">
                  <a:pos x="7" y="36"/>
                </a:cxn>
                <a:cxn ang="0">
                  <a:pos x="18" y="41"/>
                </a:cxn>
                <a:cxn ang="0">
                  <a:pos x="30" y="45"/>
                </a:cxn>
                <a:cxn ang="0">
                  <a:pos x="41" y="45"/>
                </a:cxn>
                <a:cxn ang="0">
                  <a:pos x="48" y="45"/>
                </a:cxn>
                <a:cxn ang="0">
                  <a:pos x="52" y="45"/>
                </a:cxn>
                <a:cxn ang="0">
                  <a:pos x="59" y="48"/>
                </a:cxn>
                <a:cxn ang="0">
                  <a:pos x="68" y="52"/>
                </a:cxn>
                <a:cxn ang="0">
                  <a:pos x="73" y="59"/>
                </a:cxn>
                <a:cxn ang="0">
                  <a:pos x="77" y="70"/>
                </a:cxn>
                <a:cxn ang="0">
                  <a:pos x="79" y="75"/>
                </a:cxn>
                <a:cxn ang="0">
                  <a:pos x="77" y="84"/>
                </a:cxn>
                <a:cxn ang="0">
                  <a:pos x="77" y="89"/>
                </a:cxn>
                <a:cxn ang="0">
                  <a:pos x="77" y="93"/>
                </a:cxn>
                <a:cxn ang="0">
                  <a:pos x="77" y="98"/>
                </a:cxn>
                <a:cxn ang="0">
                  <a:pos x="77" y="114"/>
                </a:cxn>
                <a:cxn ang="0">
                  <a:pos x="70" y="127"/>
                </a:cxn>
                <a:cxn ang="0">
                  <a:pos x="61" y="134"/>
                </a:cxn>
                <a:cxn ang="0">
                  <a:pos x="52" y="138"/>
                </a:cxn>
                <a:cxn ang="0">
                  <a:pos x="45" y="143"/>
                </a:cxn>
                <a:cxn ang="0">
                  <a:pos x="41" y="145"/>
                </a:cxn>
                <a:cxn ang="0">
                  <a:pos x="36" y="141"/>
                </a:cxn>
                <a:cxn ang="0">
                  <a:pos x="34" y="134"/>
                </a:cxn>
                <a:cxn ang="0">
                  <a:pos x="27" y="127"/>
                </a:cxn>
                <a:cxn ang="0">
                  <a:pos x="23" y="116"/>
                </a:cxn>
                <a:cxn ang="0">
                  <a:pos x="18" y="116"/>
                </a:cxn>
                <a:cxn ang="0">
                  <a:pos x="18" y="120"/>
                </a:cxn>
                <a:cxn ang="0">
                  <a:pos x="16" y="127"/>
                </a:cxn>
                <a:cxn ang="0">
                  <a:pos x="27" y="152"/>
                </a:cxn>
                <a:cxn ang="0">
                  <a:pos x="48" y="168"/>
                </a:cxn>
                <a:cxn ang="0">
                  <a:pos x="66" y="166"/>
                </a:cxn>
                <a:cxn ang="0">
                  <a:pos x="91" y="148"/>
                </a:cxn>
                <a:cxn ang="0">
                  <a:pos x="107" y="123"/>
                </a:cxn>
              </a:cxnLst>
              <a:rect l="0" t="0" r="0" b="0"/>
              <a:pathLst>
                <a:path w="21600" h="21600">
                  <a:moveTo>
                    <a:pt x="21184" y="13718"/>
                  </a:moveTo>
                  <a:lnTo>
                    <a:pt x="21184" y="12259"/>
                  </a:lnTo>
                  <a:lnTo>
                    <a:pt x="21184" y="10507"/>
                  </a:lnTo>
                  <a:lnTo>
                    <a:pt x="21600" y="8756"/>
                  </a:lnTo>
                  <a:lnTo>
                    <a:pt x="20769" y="7589"/>
                  </a:lnTo>
                  <a:lnTo>
                    <a:pt x="19938" y="6421"/>
                  </a:lnTo>
                  <a:lnTo>
                    <a:pt x="19107" y="4961"/>
                  </a:lnTo>
                  <a:lnTo>
                    <a:pt x="18276" y="3794"/>
                  </a:lnTo>
                  <a:lnTo>
                    <a:pt x="17861" y="2918"/>
                  </a:lnTo>
                  <a:lnTo>
                    <a:pt x="16200" y="2043"/>
                  </a:lnTo>
                  <a:lnTo>
                    <a:pt x="15369" y="1459"/>
                  </a:lnTo>
                  <a:lnTo>
                    <a:pt x="13707" y="1167"/>
                  </a:lnTo>
                  <a:lnTo>
                    <a:pt x="12461" y="583"/>
                  </a:lnTo>
                  <a:lnTo>
                    <a:pt x="11215" y="583"/>
                  </a:lnTo>
                  <a:lnTo>
                    <a:pt x="9553" y="291"/>
                  </a:lnTo>
                  <a:lnTo>
                    <a:pt x="8722" y="0"/>
                  </a:lnTo>
                  <a:lnTo>
                    <a:pt x="7476" y="291"/>
                  </a:lnTo>
                  <a:lnTo>
                    <a:pt x="7061" y="0"/>
                  </a:lnTo>
                  <a:lnTo>
                    <a:pt x="6645" y="291"/>
                  </a:lnTo>
                  <a:lnTo>
                    <a:pt x="6230" y="583"/>
                  </a:lnTo>
                  <a:lnTo>
                    <a:pt x="5815" y="875"/>
                  </a:lnTo>
                  <a:lnTo>
                    <a:pt x="4984" y="1167"/>
                  </a:lnTo>
                  <a:lnTo>
                    <a:pt x="4569" y="1459"/>
                  </a:lnTo>
                  <a:lnTo>
                    <a:pt x="4569" y="1751"/>
                  </a:lnTo>
                  <a:lnTo>
                    <a:pt x="4153" y="2043"/>
                  </a:lnTo>
                  <a:lnTo>
                    <a:pt x="3322" y="2626"/>
                  </a:lnTo>
                  <a:lnTo>
                    <a:pt x="2907" y="2626"/>
                  </a:lnTo>
                  <a:lnTo>
                    <a:pt x="2492" y="2918"/>
                  </a:lnTo>
                  <a:lnTo>
                    <a:pt x="2076" y="3210"/>
                  </a:lnTo>
                  <a:lnTo>
                    <a:pt x="1245" y="3502"/>
                  </a:lnTo>
                  <a:lnTo>
                    <a:pt x="830" y="3794"/>
                  </a:lnTo>
                  <a:lnTo>
                    <a:pt x="415" y="3794"/>
                  </a:lnTo>
                  <a:lnTo>
                    <a:pt x="0" y="3794"/>
                  </a:lnTo>
                  <a:lnTo>
                    <a:pt x="0" y="4086"/>
                  </a:lnTo>
                  <a:lnTo>
                    <a:pt x="0" y="4378"/>
                  </a:lnTo>
                  <a:lnTo>
                    <a:pt x="0" y="4378"/>
                  </a:lnTo>
                  <a:lnTo>
                    <a:pt x="415" y="4378"/>
                  </a:lnTo>
                  <a:lnTo>
                    <a:pt x="830" y="4378"/>
                  </a:lnTo>
                  <a:lnTo>
                    <a:pt x="1245" y="4669"/>
                  </a:lnTo>
                  <a:lnTo>
                    <a:pt x="1661" y="4961"/>
                  </a:lnTo>
                  <a:lnTo>
                    <a:pt x="2492" y="4961"/>
                  </a:lnTo>
                  <a:lnTo>
                    <a:pt x="3322" y="5253"/>
                  </a:lnTo>
                  <a:lnTo>
                    <a:pt x="3738" y="5545"/>
                  </a:lnTo>
                  <a:lnTo>
                    <a:pt x="4569" y="5837"/>
                  </a:lnTo>
                  <a:lnTo>
                    <a:pt x="5400" y="5837"/>
                  </a:lnTo>
                  <a:lnTo>
                    <a:pt x="6230" y="5837"/>
                  </a:lnTo>
                  <a:lnTo>
                    <a:pt x="7061" y="6129"/>
                  </a:lnTo>
                  <a:lnTo>
                    <a:pt x="7476" y="5837"/>
                  </a:lnTo>
                  <a:lnTo>
                    <a:pt x="8307" y="5837"/>
                  </a:lnTo>
                  <a:lnTo>
                    <a:pt x="8307" y="5545"/>
                  </a:lnTo>
                  <a:lnTo>
                    <a:pt x="8722" y="5837"/>
                  </a:lnTo>
                  <a:lnTo>
                    <a:pt x="9138" y="5837"/>
                  </a:lnTo>
                  <a:lnTo>
                    <a:pt x="9553" y="5837"/>
                  </a:lnTo>
                  <a:lnTo>
                    <a:pt x="9553" y="5837"/>
                  </a:lnTo>
                  <a:lnTo>
                    <a:pt x="9969" y="5837"/>
                  </a:lnTo>
                  <a:lnTo>
                    <a:pt x="10384" y="6129"/>
                  </a:lnTo>
                  <a:lnTo>
                    <a:pt x="10800" y="6129"/>
                  </a:lnTo>
                  <a:lnTo>
                    <a:pt x="11215" y="6129"/>
                  </a:lnTo>
                  <a:lnTo>
                    <a:pt x="12045" y="6129"/>
                  </a:lnTo>
                  <a:lnTo>
                    <a:pt x="12461" y="6713"/>
                  </a:lnTo>
                  <a:lnTo>
                    <a:pt x="12876" y="7005"/>
                  </a:lnTo>
                  <a:lnTo>
                    <a:pt x="12876" y="7297"/>
                  </a:lnTo>
                  <a:lnTo>
                    <a:pt x="13292" y="7589"/>
                  </a:lnTo>
                  <a:lnTo>
                    <a:pt x="14122" y="8172"/>
                  </a:lnTo>
                  <a:lnTo>
                    <a:pt x="14122" y="8756"/>
                  </a:lnTo>
                  <a:lnTo>
                    <a:pt x="14122" y="9048"/>
                  </a:lnTo>
                  <a:lnTo>
                    <a:pt x="14122" y="9048"/>
                  </a:lnTo>
                  <a:lnTo>
                    <a:pt x="14122" y="9340"/>
                  </a:lnTo>
                  <a:lnTo>
                    <a:pt x="14538" y="9632"/>
                  </a:lnTo>
                  <a:lnTo>
                    <a:pt x="14538" y="9924"/>
                  </a:lnTo>
                  <a:lnTo>
                    <a:pt x="14122" y="10215"/>
                  </a:lnTo>
                  <a:lnTo>
                    <a:pt x="14122" y="10800"/>
                  </a:lnTo>
                  <a:lnTo>
                    <a:pt x="14122" y="10800"/>
                  </a:lnTo>
                  <a:lnTo>
                    <a:pt x="14122" y="11091"/>
                  </a:lnTo>
                  <a:lnTo>
                    <a:pt x="14122" y="11383"/>
                  </a:lnTo>
                  <a:lnTo>
                    <a:pt x="14122" y="11383"/>
                  </a:lnTo>
                  <a:lnTo>
                    <a:pt x="14122" y="11675"/>
                  </a:lnTo>
                  <a:lnTo>
                    <a:pt x="14122" y="11967"/>
                  </a:lnTo>
                  <a:lnTo>
                    <a:pt x="14122" y="12259"/>
                  </a:lnTo>
                  <a:lnTo>
                    <a:pt x="14122" y="12551"/>
                  </a:lnTo>
                  <a:lnTo>
                    <a:pt x="14122" y="12551"/>
                  </a:lnTo>
                  <a:lnTo>
                    <a:pt x="14122" y="13134"/>
                  </a:lnTo>
                  <a:lnTo>
                    <a:pt x="14122" y="14010"/>
                  </a:lnTo>
                  <a:lnTo>
                    <a:pt x="14122" y="14594"/>
                  </a:lnTo>
                  <a:lnTo>
                    <a:pt x="13707" y="15178"/>
                  </a:lnTo>
                  <a:lnTo>
                    <a:pt x="13292" y="15761"/>
                  </a:lnTo>
                  <a:lnTo>
                    <a:pt x="12876" y="16345"/>
                  </a:lnTo>
                  <a:lnTo>
                    <a:pt x="12461" y="16053"/>
                  </a:lnTo>
                  <a:lnTo>
                    <a:pt x="11630" y="16637"/>
                  </a:lnTo>
                  <a:lnTo>
                    <a:pt x="11215" y="17221"/>
                  </a:lnTo>
                  <a:lnTo>
                    <a:pt x="10800" y="17513"/>
                  </a:lnTo>
                  <a:lnTo>
                    <a:pt x="10384" y="17513"/>
                  </a:lnTo>
                  <a:lnTo>
                    <a:pt x="9553" y="17805"/>
                  </a:lnTo>
                  <a:lnTo>
                    <a:pt x="9553" y="18097"/>
                  </a:lnTo>
                  <a:lnTo>
                    <a:pt x="8722" y="18389"/>
                  </a:lnTo>
                  <a:lnTo>
                    <a:pt x="8307" y="18389"/>
                  </a:lnTo>
                  <a:lnTo>
                    <a:pt x="8307" y="18680"/>
                  </a:lnTo>
                  <a:lnTo>
                    <a:pt x="7892" y="18680"/>
                  </a:lnTo>
                  <a:lnTo>
                    <a:pt x="7476" y="18680"/>
                  </a:lnTo>
                  <a:lnTo>
                    <a:pt x="7476" y="18680"/>
                  </a:lnTo>
                  <a:lnTo>
                    <a:pt x="7061" y="18389"/>
                  </a:lnTo>
                  <a:lnTo>
                    <a:pt x="6645" y="18097"/>
                  </a:lnTo>
                  <a:lnTo>
                    <a:pt x="6230" y="17805"/>
                  </a:lnTo>
                  <a:lnTo>
                    <a:pt x="6230" y="17513"/>
                  </a:lnTo>
                  <a:lnTo>
                    <a:pt x="6230" y="17221"/>
                  </a:lnTo>
                  <a:lnTo>
                    <a:pt x="5815" y="16929"/>
                  </a:lnTo>
                  <a:lnTo>
                    <a:pt x="5400" y="16637"/>
                  </a:lnTo>
                  <a:lnTo>
                    <a:pt x="4984" y="16345"/>
                  </a:lnTo>
                  <a:lnTo>
                    <a:pt x="4984" y="15761"/>
                  </a:lnTo>
                  <a:lnTo>
                    <a:pt x="4569" y="15469"/>
                  </a:lnTo>
                  <a:lnTo>
                    <a:pt x="4153" y="14886"/>
                  </a:lnTo>
                  <a:lnTo>
                    <a:pt x="3738" y="14886"/>
                  </a:lnTo>
                  <a:lnTo>
                    <a:pt x="3322" y="14886"/>
                  </a:lnTo>
                  <a:lnTo>
                    <a:pt x="3322" y="14886"/>
                  </a:lnTo>
                  <a:lnTo>
                    <a:pt x="3322" y="14886"/>
                  </a:lnTo>
                  <a:lnTo>
                    <a:pt x="3322" y="14886"/>
                  </a:lnTo>
                  <a:lnTo>
                    <a:pt x="3322" y="15469"/>
                  </a:lnTo>
                  <a:lnTo>
                    <a:pt x="3322" y="15761"/>
                  </a:lnTo>
                  <a:lnTo>
                    <a:pt x="2907" y="16053"/>
                  </a:lnTo>
                  <a:lnTo>
                    <a:pt x="2907" y="16345"/>
                  </a:lnTo>
                  <a:lnTo>
                    <a:pt x="2907" y="16345"/>
                  </a:lnTo>
                  <a:lnTo>
                    <a:pt x="3738" y="18097"/>
                  </a:lnTo>
                  <a:lnTo>
                    <a:pt x="4984" y="19556"/>
                  </a:lnTo>
                  <a:lnTo>
                    <a:pt x="5400" y="20140"/>
                  </a:lnTo>
                  <a:lnTo>
                    <a:pt x="7061" y="21015"/>
                  </a:lnTo>
                  <a:lnTo>
                    <a:pt x="8722" y="21600"/>
                  </a:lnTo>
                  <a:lnTo>
                    <a:pt x="9553" y="21307"/>
                  </a:lnTo>
                  <a:lnTo>
                    <a:pt x="11215" y="21307"/>
                  </a:lnTo>
                  <a:lnTo>
                    <a:pt x="12045" y="21307"/>
                  </a:lnTo>
                  <a:lnTo>
                    <a:pt x="13707" y="20432"/>
                  </a:lnTo>
                  <a:lnTo>
                    <a:pt x="14953" y="19848"/>
                  </a:lnTo>
                  <a:lnTo>
                    <a:pt x="16615" y="18972"/>
                  </a:lnTo>
                  <a:lnTo>
                    <a:pt x="17861" y="17805"/>
                  </a:lnTo>
                  <a:lnTo>
                    <a:pt x="18692" y="17221"/>
                  </a:lnTo>
                  <a:lnTo>
                    <a:pt x="19522" y="15761"/>
                  </a:lnTo>
                  <a:lnTo>
                    <a:pt x="20353" y="14594"/>
                  </a:lnTo>
                  <a:lnTo>
                    <a:pt x="21184" y="13718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039" name="未知"/>
            <p:cNvSpPr>
              <a:spLocks noChangeAspect="true"/>
            </p:cNvSpPr>
            <p:nvPr/>
          </p:nvSpPr>
          <p:spPr>
            <a:xfrm>
              <a:off x="313" y="184"/>
              <a:ext cx="206" cy="127"/>
            </a:xfrm>
            <a:custGeom>
              <a:avLst/>
              <a:gdLst/>
              <a:ahLst/>
              <a:cxnLst>
                <a:cxn ang="0">
                  <a:pos x="136" y="75"/>
                </a:cxn>
                <a:cxn ang="0">
                  <a:pos x="118" y="77"/>
                </a:cxn>
                <a:cxn ang="0">
                  <a:pos x="104" y="77"/>
                </a:cxn>
                <a:cxn ang="0">
                  <a:pos x="88" y="79"/>
                </a:cxn>
                <a:cxn ang="0">
                  <a:pos x="68" y="82"/>
                </a:cxn>
                <a:cxn ang="0">
                  <a:pos x="54" y="82"/>
                </a:cxn>
                <a:cxn ang="0">
                  <a:pos x="48" y="77"/>
                </a:cxn>
                <a:cxn ang="0">
                  <a:pos x="38" y="68"/>
                </a:cxn>
                <a:cxn ang="0">
                  <a:pos x="32" y="54"/>
                </a:cxn>
                <a:cxn ang="0">
                  <a:pos x="32" y="43"/>
                </a:cxn>
                <a:cxn ang="0">
                  <a:pos x="38" y="34"/>
                </a:cxn>
                <a:cxn ang="0">
                  <a:pos x="43" y="27"/>
                </a:cxn>
                <a:cxn ang="0">
                  <a:pos x="48" y="23"/>
                </a:cxn>
                <a:cxn ang="0">
                  <a:pos x="50" y="14"/>
                </a:cxn>
                <a:cxn ang="0">
                  <a:pos x="48" y="7"/>
                </a:cxn>
                <a:cxn ang="0">
                  <a:pos x="48" y="0"/>
                </a:cxn>
                <a:cxn ang="0">
                  <a:pos x="38" y="0"/>
                </a:cxn>
                <a:cxn ang="0">
                  <a:pos x="29" y="9"/>
                </a:cxn>
                <a:cxn ang="0">
                  <a:pos x="14" y="29"/>
                </a:cxn>
                <a:cxn ang="0">
                  <a:pos x="5" y="52"/>
                </a:cxn>
                <a:cxn ang="0">
                  <a:pos x="0" y="75"/>
                </a:cxn>
                <a:cxn ang="0">
                  <a:pos x="9" y="98"/>
                </a:cxn>
                <a:cxn ang="0">
                  <a:pos x="18" y="111"/>
                </a:cxn>
                <a:cxn ang="0">
                  <a:pos x="32" y="118"/>
                </a:cxn>
                <a:cxn ang="0">
                  <a:pos x="41" y="122"/>
                </a:cxn>
                <a:cxn ang="0">
                  <a:pos x="54" y="125"/>
                </a:cxn>
                <a:cxn ang="0">
                  <a:pos x="68" y="127"/>
                </a:cxn>
                <a:cxn ang="0">
                  <a:pos x="81" y="125"/>
                </a:cxn>
                <a:cxn ang="0">
                  <a:pos x="95" y="122"/>
                </a:cxn>
                <a:cxn ang="0">
                  <a:pos x="106" y="120"/>
                </a:cxn>
                <a:cxn ang="0">
                  <a:pos x="115" y="120"/>
                </a:cxn>
                <a:cxn ang="0">
                  <a:pos x="127" y="120"/>
                </a:cxn>
                <a:cxn ang="0">
                  <a:pos x="138" y="122"/>
                </a:cxn>
                <a:cxn ang="0">
                  <a:pos x="152" y="127"/>
                </a:cxn>
                <a:cxn ang="0">
                  <a:pos x="163" y="122"/>
                </a:cxn>
                <a:cxn ang="0">
                  <a:pos x="174" y="118"/>
                </a:cxn>
                <a:cxn ang="0">
                  <a:pos x="186" y="113"/>
                </a:cxn>
                <a:cxn ang="0">
                  <a:pos x="192" y="109"/>
                </a:cxn>
                <a:cxn ang="0">
                  <a:pos x="201" y="100"/>
                </a:cxn>
                <a:cxn ang="0">
                  <a:pos x="204" y="91"/>
                </a:cxn>
                <a:cxn ang="0">
                  <a:pos x="201" y="82"/>
                </a:cxn>
                <a:cxn ang="0">
                  <a:pos x="195" y="75"/>
                </a:cxn>
                <a:cxn ang="0">
                  <a:pos x="181" y="75"/>
                </a:cxn>
                <a:cxn ang="0">
                  <a:pos x="174" y="75"/>
                </a:cxn>
                <a:cxn ang="0">
                  <a:pos x="168" y="73"/>
                </a:cxn>
                <a:cxn ang="0">
                  <a:pos x="163" y="75"/>
                </a:cxn>
                <a:cxn ang="0">
                  <a:pos x="156" y="75"/>
                </a:cxn>
                <a:cxn ang="0">
                  <a:pos x="149" y="75"/>
                </a:cxn>
              </a:cxnLst>
              <a:rect l="0" t="0" r="0" b="0"/>
              <a:pathLst>
                <a:path w="21600" h="21600">
                  <a:moveTo>
                    <a:pt x="15428" y="13114"/>
                  </a:moveTo>
                  <a:lnTo>
                    <a:pt x="14953" y="13114"/>
                  </a:lnTo>
                  <a:lnTo>
                    <a:pt x="14241" y="12728"/>
                  </a:lnTo>
                  <a:lnTo>
                    <a:pt x="13292" y="13114"/>
                  </a:lnTo>
                  <a:lnTo>
                    <a:pt x="13054" y="13500"/>
                  </a:lnTo>
                  <a:lnTo>
                    <a:pt x="12342" y="13114"/>
                  </a:lnTo>
                  <a:lnTo>
                    <a:pt x="11867" y="13500"/>
                  </a:lnTo>
                  <a:lnTo>
                    <a:pt x="11155" y="13500"/>
                  </a:lnTo>
                  <a:lnTo>
                    <a:pt x="10918" y="13114"/>
                  </a:lnTo>
                  <a:lnTo>
                    <a:pt x="10206" y="13500"/>
                  </a:lnTo>
                  <a:lnTo>
                    <a:pt x="9731" y="13500"/>
                  </a:lnTo>
                  <a:lnTo>
                    <a:pt x="9256" y="13500"/>
                  </a:lnTo>
                  <a:lnTo>
                    <a:pt x="8544" y="13500"/>
                  </a:lnTo>
                  <a:lnTo>
                    <a:pt x="8070" y="13885"/>
                  </a:lnTo>
                  <a:lnTo>
                    <a:pt x="7120" y="13885"/>
                  </a:lnTo>
                  <a:lnTo>
                    <a:pt x="6645" y="13885"/>
                  </a:lnTo>
                  <a:lnTo>
                    <a:pt x="5933" y="13885"/>
                  </a:lnTo>
                  <a:lnTo>
                    <a:pt x="5696" y="13885"/>
                  </a:lnTo>
                  <a:lnTo>
                    <a:pt x="5221" y="13885"/>
                  </a:lnTo>
                  <a:lnTo>
                    <a:pt x="4984" y="13500"/>
                  </a:lnTo>
                  <a:lnTo>
                    <a:pt x="4984" y="13114"/>
                  </a:lnTo>
                  <a:lnTo>
                    <a:pt x="4509" y="12728"/>
                  </a:lnTo>
                  <a:lnTo>
                    <a:pt x="4034" y="12342"/>
                  </a:lnTo>
                  <a:lnTo>
                    <a:pt x="4034" y="11571"/>
                  </a:lnTo>
                  <a:lnTo>
                    <a:pt x="3560" y="11185"/>
                  </a:lnTo>
                  <a:lnTo>
                    <a:pt x="3322" y="10414"/>
                  </a:lnTo>
                  <a:lnTo>
                    <a:pt x="3322" y="9256"/>
                  </a:lnTo>
                  <a:lnTo>
                    <a:pt x="3085" y="8485"/>
                  </a:lnTo>
                  <a:lnTo>
                    <a:pt x="3322" y="7714"/>
                  </a:lnTo>
                  <a:lnTo>
                    <a:pt x="3322" y="7328"/>
                  </a:lnTo>
                  <a:lnTo>
                    <a:pt x="3322" y="6942"/>
                  </a:lnTo>
                  <a:lnTo>
                    <a:pt x="3560" y="6556"/>
                  </a:lnTo>
                  <a:lnTo>
                    <a:pt x="4034" y="5785"/>
                  </a:lnTo>
                  <a:lnTo>
                    <a:pt x="4272" y="5400"/>
                  </a:lnTo>
                  <a:lnTo>
                    <a:pt x="4272" y="5014"/>
                  </a:lnTo>
                  <a:lnTo>
                    <a:pt x="4509" y="4628"/>
                  </a:lnTo>
                  <a:lnTo>
                    <a:pt x="4747" y="4242"/>
                  </a:lnTo>
                  <a:lnTo>
                    <a:pt x="4747" y="3856"/>
                  </a:lnTo>
                  <a:lnTo>
                    <a:pt x="4984" y="3856"/>
                  </a:lnTo>
                  <a:lnTo>
                    <a:pt x="4984" y="3471"/>
                  </a:lnTo>
                  <a:lnTo>
                    <a:pt x="5221" y="2700"/>
                  </a:lnTo>
                  <a:lnTo>
                    <a:pt x="5221" y="2314"/>
                  </a:lnTo>
                  <a:lnTo>
                    <a:pt x="5221" y="1928"/>
                  </a:lnTo>
                  <a:lnTo>
                    <a:pt x="5221" y="1542"/>
                  </a:lnTo>
                  <a:lnTo>
                    <a:pt x="4984" y="1156"/>
                  </a:lnTo>
                  <a:lnTo>
                    <a:pt x="4984" y="1156"/>
                  </a:lnTo>
                  <a:lnTo>
                    <a:pt x="4984" y="385"/>
                  </a:lnTo>
                  <a:lnTo>
                    <a:pt x="4984" y="0"/>
                  </a:lnTo>
                  <a:lnTo>
                    <a:pt x="4747" y="0"/>
                  </a:lnTo>
                  <a:lnTo>
                    <a:pt x="4509" y="0"/>
                  </a:lnTo>
                  <a:lnTo>
                    <a:pt x="4034" y="0"/>
                  </a:lnTo>
                  <a:lnTo>
                    <a:pt x="3797" y="0"/>
                  </a:lnTo>
                  <a:lnTo>
                    <a:pt x="3322" y="385"/>
                  </a:lnTo>
                  <a:lnTo>
                    <a:pt x="3085" y="1542"/>
                  </a:lnTo>
                  <a:lnTo>
                    <a:pt x="2373" y="2314"/>
                  </a:lnTo>
                  <a:lnTo>
                    <a:pt x="1898" y="3471"/>
                  </a:lnTo>
                  <a:lnTo>
                    <a:pt x="1424" y="5014"/>
                  </a:lnTo>
                  <a:lnTo>
                    <a:pt x="949" y="6171"/>
                  </a:lnTo>
                  <a:lnTo>
                    <a:pt x="711" y="7328"/>
                  </a:lnTo>
                  <a:lnTo>
                    <a:pt x="474" y="8871"/>
                  </a:lnTo>
                  <a:lnTo>
                    <a:pt x="237" y="10414"/>
                  </a:lnTo>
                  <a:lnTo>
                    <a:pt x="0" y="11956"/>
                  </a:lnTo>
                  <a:lnTo>
                    <a:pt x="0" y="12728"/>
                  </a:lnTo>
                  <a:lnTo>
                    <a:pt x="237" y="13885"/>
                  </a:lnTo>
                  <a:lnTo>
                    <a:pt x="711" y="15428"/>
                  </a:lnTo>
                  <a:lnTo>
                    <a:pt x="949" y="16585"/>
                  </a:lnTo>
                  <a:lnTo>
                    <a:pt x="1186" y="17356"/>
                  </a:lnTo>
                  <a:lnTo>
                    <a:pt x="1661" y="18128"/>
                  </a:lnTo>
                  <a:lnTo>
                    <a:pt x="1898" y="18900"/>
                  </a:lnTo>
                  <a:lnTo>
                    <a:pt x="2373" y="19285"/>
                  </a:lnTo>
                  <a:lnTo>
                    <a:pt x="2848" y="20056"/>
                  </a:lnTo>
                  <a:lnTo>
                    <a:pt x="3322" y="20056"/>
                  </a:lnTo>
                  <a:lnTo>
                    <a:pt x="3560" y="20828"/>
                  </a:lnTo>
                  <a:lnTo>
                    <a:pt x="4034" y="20828"/>
                  </a:lnTo>
                  <a:lnTo>
                    <a:pt x="4272" y="20828"/>
                  </a:lnTo>
                  <a:lnTo>
                    <a:pt x="4747" y="21214"/>
                  </a:lnTo>
                  <a:lnTo>
                    <a:pt x="5221" y="21214"/>
                  </a:lnTo>
                  <a:lnTo>
                    <a:pt x="5696" y="21214"/>
                  </a:lnTo>
                  <a:lnTo>
                    <a:pt x="6171" y="21600"/>
                  </a:lnTo>
                  <a:lnTo>
                    <a:pt x="6645" y="21214"/>
                  </a:lnTo>
                  <a:lnTo>
                    <a:pt x="7120" y="21600"/>
                  </a:lnTo>
                  <a:lnTo>
                    <a:pt x="7595" y="21214"/>
                  </a:lnTo>
                  <a:lnTo>
                    <a:pt x="8070" y="21214"/>
                  </a:lnTo>
                  <a:lnTo>
                    <a:pt x="8544" y="21214"/>
                  </a:lnTo>
                  <a:lnTo>
                    <a:pt x="9019" y="20828"/>
                  </a:lnTo>
                  <a:lnTo>
                    <a:pt x="9494" y="21214"/>
                  </a:lnTo>
                  <a:lnTo>
                    <a:pt x="9969" y="20828"/>
                  </a:lnTo>
                  <a:lnTo>
                    <a:pt x="10443" y="20442"/>
                  </a:lnTo>
                  <a:lnTo>
                    <a:pt x="10918" y="20828"/>
                  </a:lnTo>
                  <a:lnTo>
                    <a:pt x="11155" y="20442"/>
                  </a:lnTo>
                  <a:lnTo>
                    <a:pt x="11630" y="20442"/>
                  </a:lnTo>
                  <a:lnTo>
                    <a:pt x="11867" y="20442"/>
                  </a:lnTo>
                  <a:lnTo>
                    <a:pt x="12105" y="20442"/>
                  </a:lnTo>
                  <a:lnTo>
                    <a:pt x="12580" y="20442"/>
                  </a:lnTo>
                  <a:lnTo>
                    <a:pt x="13054" y="20442"/>
                  </a:lnTo>
                  <a:lnTo>
                    <a:pt x="13292" y="20442"/>
                  </a:lnTo>
                  <a:lnTo>
                    <a:pt x="13766" y="20828"/>
                  </a:lnTo>
                  <a:lnTo>
                    <a:pt x="14241" y="21214"/>
                  </a:lnTo>
                  <a:lnTo>
                    <a:pt x="14478" y="20828"/>
                  </a:lnTo>
                  <a:lnTo>
                    <a:pt x="14953" y="21214"/>
                  </a:lnTo>
                  <a:lnTo>
                    <a:pt x="15428" y="21214"/>
                  </a:lnTo>
                  <a:lnTo>
                    <a:pt x="15903" y="21600"/>
                  </a:lnTo>
                  <a:lnTo>
                    <a:pt x="15903" y="21214"/>
                  </a:lnTo>
                  <a:lnTo>
                    <a:pt x="16615" y="20828"/>
                  </a:lnTo>
                  <a:lnTo>
                    <a:pt x="17089" y="20828"/>
                  </a:lnTo>
                  <a:lnTo>
                    <a:pt x="17564" y="20828"/>
                  </a:lnTo>
                  <a:lnTo>
                    <a:pt x="17802" y="20442"/>
                  </a:lnTo>
                  <a:lnTo>
                    <a:pt x="18276" y="20056"/>
                  </a:lnTo>
                  <a:lnTo>
                    <a:pt x="18751" y="20056"/>
                  </a:lnTo>
                  <a:lnTo>
                    <a:pt x="18988" y="19671"/>
                  </a:lnTo>
                  <a:lnTo>
                    <a:pt x="19463" y="19285"/>
                  </a:lnTo>
                  <a:lnTo>
                    <a:pt x="19938" y="19671"/>
                  </a:lnTo>
                  <a:lnTo>
                    <a:pt x="20175" y="19285"/>
                  </a:lnTo>
                  <a:lnTo>
                    <a:pt x="20175" y="18514"/>
                  </a:lnTo>
                  <a:lnTo>
                    <a:pt x="20650" y="18514"/>
                  </a:lnTo>
                  <a:lnTo>
                    <a:pt x="21125" y="17742"/>
                  </a:lnTo>
                  <a:lnTo>
                    <a:pt x="21125" y="16971"/>
                  </a:lnTo>
                  <a:lnTo>
                    <a:pt x="21125" y="16585"/>
                  </a:lnTo>
                  <a:lnTo>
                    <a:pt x="21600" y="15814"/>
                  </a:lnTo>
                  <a:lnTo>
                    <a:pt x="21362" y="15428"/>
                  </a:lnTo>
                  <a:lnTo>
                    <a:pt x="21362" y="14656"/>
                  </a:lnTo>
                  <a:lnTo>
                    <a:pt x="21362" y="14271"/>
                  </a:lnTo>
                  <a:lnTo>
                    <a:pt x="21125" y="13885"/>
                  </a:lnTo>
                  <a:lnTo>
                    <a:pt x="20887" y="13114"/>
                  </a:lnTo>
                  <a:lnTo>
                    <a:pt x="20887" y="13114"/>
                  </a:lnTo>
                  <a:lnTo>
                    <a:pt x="20413" y="12728"/>
                  </a:lnTo>
                  <a:lnTo>
                    <a:pt x="19938" y="12728"/>
                  </a:lnTo>
                  <a:lnTo>
                    <a:pt x="19463" y="12728"/>
                  </a:lnTo>
                  <a:lnTo>
                    <a:pt x="18988" y="12728"/>
                  </a:lnTo>
                  <a:lnTo>
                    <a:pt x="18751" y="12728"/>
                  </a:lnTo>
                  <a:lnTo>
                    <a:pt x="18514" y="12728"/>
                  </a:lnTo>
                  <a:lnTo>
                    <a:pt x="18276" y="12728"/>
                  </a:lnTo>
                  <a:lnTo>
                    <a:pt x="18039" y="12728"/>
                  </a:lnTo>
                  <a:lnTo>
                    <a:pt x="17802" y="12728"/>
                  </a:lnTo>
                  <a:lnTo>
                    <a:pt x="17564" y="12342"/>
                  </a:lnTo>
                  <a:lnTo>
                    <a:pt x="17327" y="12342"/>
                  </a:lnTo>
                  <a:lnTo>
                    <a:pt x="17089" y="12728"/>
                  </a:lnTo>
                  <a:lnTo>
                    <a:pt x="17089" y="12728"/>
                  </a:lnTo>
                  <a:lnTo>
                    <a:pt x="16852" y="12728"/>
                  </a:lnTo>
                  <a:lnTo>
                    <a:pt x="16615" y="12728"/>
                  </a:lnTo>
                  <a:lnTo>
                    <a:pt x="16377" y="12728"/>
                  </a:lnTo>
                  <a:lnTo>
                    <a:pt x="16140" y="12728"/>
                  </a:lnTo>
                  <a:lnTo>
                    <a:pt x="15903" y="12728"/>
                  </a:lnTo>
                  <a:lnTo>
                    <a:pt x="15665" y="12728"/>
                  </a:lnTo>
                  <a:lnTo>
                    <a:pt x="15428" y="13114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040" name="未知"/>
            <p:cNvSpPr>
              <a:spLocks noChangeAspect="true"/>
            </p:cNvSpPr>
            <p:nvPr/>
          </p:nvSpPr>
          <p:spPr>
            <a:xfrm>
              <a:off x="73" y="63"/>
              <a:ext cx="278" cy="107"/>
            </a:xfrm>
            <a:custGeom>
              <a:avLst/>
              <a:gdLst/>
              <a:ahLst/>
              <a:cxnLst>
                <a:cxn ang="0">
                  <a:pos x="104" y="66"/>
                </a:cxn>
                <a:cxn ang="0">
                  <a:pos x="113" y="59"/>
                </a:cxn>
                <a:cxn ang="0">
                  <a:pos x="122" y="55"/>
                </a:cxn>
                <a:cxn ang="0">
                  <a:pos x="131" y="52"/>
                </a:cxn>
                <a:cxn ang="0">
                  <a:pos x="138" y="48"/>
                </a:cxn>
                <a:cxn ang="0">
                  <a:pos x="147" y="43"/>
                </a:cxn>
                <a:cxn ang="0">
                  <a:pos x="154" y="39"/>
                </a:cxn>
                <a:cxn ang="0">
                  <a:pos x="163" y="36"/>
                </a:cxn>
                <a:cxn ang="0">
                  <a:pos x="170" y="32"/>
                </a:cxn>
                <a:cxn ang="0">
                  <a:pos x="179" y="30"/>
                </a:cxn>
                <a:cxn ang="0">
                  <a:pos x="185" y="30"/>
                </a:cxn>
                <a:cxn ang="0">
                  <a:pos x="194" y="23"/>
                </a:cxn>
                <a:cxn ang="0">
                  <a:pos x="206" y="23"/>
                </a:cxn>
                <a:cxn ang="0">
                  <a:pos x="217" y="23"/>
                </a:cxn>
                <a:cxn ang="0">
                  <a:pos x="226" y="20"/>
                </a:cxn>
                <a:cxn ang="0">
                  <a:pos x="244" y="23"/>
                </a:cxn>
                <a:cxn ang="0">
                  <a:pos x="255" y="25"/>
                </a:cxn>
                <a:cxn ang="0">
                  <a:pos x="267" y="25"/>
                </a:cxn>
                <a:cxn ang="0">
                  <a:pos x="273" y="20"/>
                </a:cxn>
                <a:cxn ang="0">
                  <a:pos x="278" y="14"/>
                </a:cxn>
                <a:cxn ang="0">
                  <a:pos x="273" y="9"/>
                </a:cxn>
                <a:cxn ang="0">
                  <a:pos x="269" y="2"/>
                </a:cxn>
                <a:cxn ang="0">
                  <a:pos x="260" y="0"/>
                </a:cxn>
                <a:cxn ang="0">
                  <a:pos x="244" y="2"/>
                </a:cxn>
                <a:cxn ang="0">
                  <a:pos x="228" y="2"/>
                </a:cxn>
                <a:cxn ang="0">
                  <a:pos x="219" y="9"/>
                </a:cxn>
                <a:cxn ang="0">
                  <a:pos x="206" y="9"/>
                </a:cxn>
                <a:cxn ang="0">
                  <a:pos x="190" y="14"/>
                </a:cxn>
                <a:cxn ang="0">
                  <a:pos x="174" y="18"/>
                </a:cxn>
                <a:cxn ang="0">
                  <a:pos x="158" y="18"/>
                </a:cxn>
                <a:cxn ang="0">
                  <a:pos x="145" y="23"/>
                </a:cxn>
                <a:cxn ang="0">
                  <a:pos x="127" y="23"/>
                </a:cxn>
                <a:cxn ang="0">
                  <a:pos x="113" y="27"/>
                </a:cxn>
                <a:cxn ang="0">
                  <a:pos x="95" y="30"/>
                </a:cxn>
                <a:cxn ang="0">
                  <a:pos x="79" y="34"/>
                </a:cxn>
                <a:cxn ang="0">
                  <a:pos x="63" y="39"/>
                </a:cxn>
                <a:cxn ang="0">
                  <a:pos x="50" y="41"/>
                </a:cxn>
                <a:cxn ang="0">
                  <a:pos x="36" y="46"/>
                </a:cxn>
                <a:cxn ang="0">
                  <a:pos x="29" y="52"/>
                </a:cxn>
                <a:cxn ang="0">
                  <a:pos x="20" y="59"/>
                </a:cxn>
                <a:cxn ang="0">
                  <a:pos x="11" y="68"/>
                </a:cxn>
                <a:cxn ang="0">
                  <a:pos x="5" y="80"/>
                </a:cxn>
                <a:cxn ang="0">
                  <a:pos x="2" y="91"/>
                </a:cxn>
                <a:cxn ang="0">
                  <a:pos x="0" y="98"/>
                </a:cxn>
                <a:cxn ang="0">
                  <a:pos x="5" y="105"/>
                </a:cxn>
                <a:cxn ang="0">
                  <a:pos x="11" y="105"/>
                </a:cxn>
                <a:cxn ang="0">
                  <a:pos x="20" y="105"/>
                </a:cxn>
                <a:cxn ang="0">
                  <a:pos x="27" y="102"/>
                </a:cxn>
                <a:cxn ang="0">
                  <a:pos x="38" y="98"/>
                </a:cxn>
                <a:cxn ang="0">
                  <a:pos x="47" y="91"/>
                </a:cxn>
                <a:cxn ang="0">
                  <a:pos x="54" y="89"/>
                </a:cxn>
                <a:cxn ang="0">
                  <a:pos x="63" y="87"/>
                </a:cxn>
                <a:cxn ang="0">
                  <a:pos x="68" y="82"/>
                </a:cxn>
                <a:cxn ang="0">
                  <a:pos x="75" y="82"/>
                </a:cxn>
                <a:cxn ang="0">
                  <a:pos x="84" y="80"/>
                </a:cxn>
                <a:cxn ang="0">
                  <a:pos x="93" y="73"/>
                </a:cxn>
              </a:cxnLst>
              <a:rect l="0" t="0" r="0" b="0"/>
              <a:pathLst>
                <a:path w="21600" h="21600">
                  <a:moveTo>
                    <a:pt x="7726" y="14246"/>
                  </a:moveTo>
                  <a:lnTo>
                    <a:pt x="8077" y="13327"/>
                  </a:lnTo>
                  <a:lnTo>
                    <a:pt x="8253" y="12867"/>
                  </a:lnTo>
                  <a:lnTo>
                    <a:pt x="8780" y="11948"/>
                  </a:lnTo>
                  <a:lnTo>
                    <a:pt x="9131" y="11489"/>
                  </a:lnTo>
                  <a:lnTo>
                    <a:pt x="9482" y="11029"/>
                  </a:lnTo>
                  <a:lnTo>
                    <a:pt x="9658" y="11029"/>
                  </a:lnTo>
                  <a:lnTo>
                    <a:pt x="10185" y="10569"/>
                  </a:lnTo>
                  <a:lnTo>
                    <a:pt x="10536" y="10110"/>
                  </a:lnTo>
                  <a:lnTo>
                    <a:pt x="10711" y="9651"/>
                  </a:lnTo>
                  <a:lnTo>
                    <a:pt x="11063" y="9191"/>
                  </a:lnTo>
                  <a:lnTo>
                    <a:pt x="11414" y="8731"/>
                  </a:lnTo>
                  <a:lnTo>
                    <a:pt x="11590" y="8272"/>
                  </a:lnTo>
                  <a:lnTo>
                    <a:pt x="11941" y="7812"/>
                  </a:lnTo>
                  <a:lnTo>
                    <a:pt x="12292" y="7353"/>
                  </a:lnTo>
                  <a:lnTo>
                    <a:pt x="12643" y="7353"/>
                  </a:lnTo>
                  <a:lnTo>
                    <a:pt x="12995" y="6893"/>
                  </a:lnTo>
                  <a:lnTo>
                    <a:pt x="13170" y="6433"/>
                  </a:lnTo>
                  <a:lnTo>
                    <a:pt x="13521" y="6433"/>
                  </a:lnTo>
                  <a:lnTo>
                    <a:pt x="13873" y="5974"/>
                  </a:lnTo>
                  <a:lnTo>
                    <a:pt x="14048" y="5974"/>
                  </a:lnTo>
                  <a:lnTo>
                    <a:pt x="14399" y="5974"/>
                  </a:lnTo>
                  <a:lnTo>
                    <a:pt x="14751" y="5055"/>
                  </a:lnTo>
                  <a:lnTo>
                    <a:pt x="15102" y="4595"/>
                  </a:lnTo>
                  <a:lnTo>
                    <a:pt x="15453" y="4595"/>
                  </a:lnTo>
                  <a:lnTo>
                    <a:pt x="15980" y="4595"/>
                  </a:lnTo>
                  <a:lnTo>
                    <a:pt x="16331" y="4595"/>
                  </a:lnTo>
                  <a:lnTo>
                    <a:pt x="16858" y="4595"/>
                  </a:lnTo>
                  <a:lnTo>
                    <a:pt x="17385" y="4136"/>
                  </a:lnTo>
                  <a:lnTo>
                    <a:pt x="17560" y="4136"/>
                  </a:lnTo>
                  <a:lnTo>
                    <a:pt x="18263" y="4136"/>
                  </a:lnTo>
                  <a:lnTo>
                    <a:pt x="18965" y="4595"/>
                  </a:lnTo>
                  <a:lnTo>
                    <a:pt x="19316" y="5055"/>
                  </a:lnTo>
                  <a:lnTo>
                    <a:pt x="19843" y="5055"/>
                  </a:lnTo>
                  <a:lnTo>
                    <a:pt x="20370" y="5514"/>
                  </a:lnTo>
                  <a:lnTo>
                    <a:pt x="20721" y="5055"/>
                  </a:lnTo>
                  <a:lnTo>
                    <a:pt x="21072" y="5055"/>
                  </a:lnTo>
                  <a:lnTo>
                    <a:pt x="21248" y="4136"/>
                  </a:lnTo>
                  <a:lnTo>
                    <a:pt x="21424" y="3676"/>
                  </a:lnTo>
                  <a:lnTo>
                    <a:pt x="21600" y="2757"/>
                  </a:lnTo>
                  <a:lnTo>
                    <a:pt x="21424" y="2297"/>
                  </a:lnTo>
                  <a:lnTo>
                    <a:pt x="21248" y="1838"/>
                  </a:lnTo>
                  <a:lnTo>
                    <a:pt x="21072" y="918"/>
                  </a:lnTo>
                  <a:lnTo>
                    <a:pt x="20897" y="459"/>
                  </a:lnTo>
                  <a:lnTo>
                    <a:pt x="20721" y="459"/>
                  </a:lnTo>
                  <a:lnTo>
                    <a:pt x="20194" y="0"/>
                  </a:lnTo>
                  <a:lnTo>
                    <a:pt x="19668" y="0"/>
                  </a:lnTo>
                  <a:lnTo>
                    <a:pt x="18965" y="459"/>
                  </a:lnTo>
                  <a:lnTo>
                    <a:pt x="18263" y="459"/>
                  </a:lnTo>
                  <a:lnTo>
                    <a:pt x="17736" y="459"/>
                  </a:lnTo>
                  <a:lnTo>
                    <a:pt x="17560" y="918"/>
                  </a:lnTo>
                  <a:lnTo>
                    <a:pt x="17033" y="1838"/>
                  </a:lnTo>
                  <a:lnTo>
                    <a:pt x="16507" y="1838"/>
                  </a:lnTo>
                  <a:lnTo>
                    <a:pt x="15980" y="1838"/>
                  </a:lnTo>
                  <a:lnTo>
                    <a:pt x="15277" y="2297"/>
                  </a:lnTo>
                  <a:lnTo>
                    <a:pt x="14751" y="2757"/>
                  </a:lnTo>
                  <a:lnTo>
                    <a:pt x="14399" y="3216"/>
                  </a:lnTo>
                  <a:lnTo>
                    <a:pt x="13521" y="3676"/>
                  </a:lnTo>
                  <a:lnTo>
                    <a:pt x="12995" y="3676"/>
                  </a:lnTo>
                  <a:lnTo>
                    <a:pt x="12292" y="3676"/>
                  </a:lnTo>
                  <a:lnTo>
                    <a:pt x="11765" y="4136"/>
                  </a:lnTo>
                  <a:lnTo>
                    <a:pt x="11239" y="4595"/>
                  </a:lnTo>
                  <a:lnTo>
                    <a:pt x="10711" y="4136"/>
                  </a:lnTo>
                  <a:lnTo>
                    <a:pt x="9833" y="4595"/>
                  </a:lnTo>
                  <a:lnTo>
                    <a:pt x="9131" y="5055"/>
                  </a:lnTo>
                  <a:lnTo>
                    <a:pt x="8780" y="5514"/>
                  </a:lnTo>
                  <a:lnTo>
                    <a:pt x="8077" y="5974"/>
                  </a:lnTo>
                  <a:lnTo>
                    <a:pt x="7375" y="5974"/>
                  </a:lnTo>
                  <a:lnTo>
                    <a:pt x="6672" y="6433"/>
                  </a:lnTo>
                  <a:lnTo>
                    <a:pt x="6146" y="6893"/>
                  </a:lnTo>
                  <a:lnTo>
                    <a:pt x="5619" y="7353"/>
                  </a:lnTo>
                  <a:lnTo>
                    <a:pt x="4916" y="7812"/>
                  </a:lnTo>
                  <a:lnTo>
                    <a:pt x="4390" y="8272"/>
                  </a:lnTo>
                  <a:lnTo>
                    <a:pt x="3863" y="8272"/>
                  </a:lnTo>
                  <a:lnTo>
                    <a:pt x="3512" y="9191"/>
                  </a:lnTo>
                  <a:lnTo>
                    <a:pt x="2809" y="9191"/>
                  </a:lnTo>
                  <a:lnTo>
                    <a:pt x="2634" y="10110"/>
                  </a:lnTo>
                  <a:lnTo>
                    <a:pt x="2282" y="10569"/>
                  </a:lnTo>
                  <a:lnTo>
                    <a:pt x="1756" y="11029"/>
                  </a:lnTo>
                  <a:lnTo>
                    <a:pt x="1580" y="11948"/>
                  </a:lnTo>
                  <a:lnTo>
                    <a:pt x="1404" y="12408"/>
                  </a:lnTo>
                  <a:lnTo>
                    <a:pt x="878" y="13787"/>
                  </a:lnTo>
                  <a:lnTo>
                    <a:pt x="526" y="15165"/>
                  </a:lnTo>
                  <a:lnTo>
                    <a:pt x="351" y="16084"/>
                  </a:lnTo>
                  <a:lnTo>
                    <a:pt x="175" y="17004"/>
                  </a:lnTo>
                  <a:lnTo>
                    <a:pt x="175" y="18382"/>
                  </a:lnTo>
                  <a:lnTo>
                    <a:pt x="0" y="19302"/>
                  </a:lnTo>
                  <a:lnTo>
                    <a:pt x="0" y="19761"/>
                  </a:lnTo>
                  <a:lnTo>
                    <a:pt x="175" y="20220"/>
                  </a:lnTo>
                  <a:lnTo>
                    <a:pt x="351" y="21140"/>
                  </a:lnTo>
                  <a:lnTo>
                    <a:pt x="526" y="21140"/>
                  </a:lnTo>
                  <a:lnTo>
                    <a:pt x="878" y="21140"/>
                  </a:lnTo>
                  <a:lnTo>
                    <a:pt x="1229" y="21600"/>
                  </a:lnTo>
                  <a:lnTo>
                    <a:pt x="1580" y="21140"/>
                  </a:lnTo>
                  <a:lnTo>
                    <a:pt x="1756" y="20680"/>
                  </a:lnTo>
                  <a:lnTo>
                    <a:pt x="2107" y="20680"/>
                  </a:lnTo>
                  <a:lnTo>
                    <a:pt x="2458" y="19761"/>
                  </a:lnTo>
                  <a:lnTo>
                    <a:pt x="2985" y="19761"/>
                  </a:lnTo>
                  <a:lnTo>
                    <a:pt x="3336" y="18842"/>
                  </a:lnTo>
                  <a:lnTo>
                    <a:pt x="3687" y="18382"/>
                  </a:lnTo>
                  <a:lnTo>
                    <a:pt x="3863" y="18382"/>
                  </a:lnTo>
                  <a:lnTo>
                    <a:pt x="4214" y="17923"/>
                  </a:lnTo>
                  <a:lnTo>
                    <a:pt x="4741" y="17923"/>
                  </a:lnTo>
                  <a:lnTo>
                    <a:pt x="4916" y="17463"/>
                  </a:lnTo>
                  <a:lnTo>
                    <a:pt x="5092" y="17004"/>
                  </a:lnTo>
                  <a:lnTo>
                    <a:pt x="5268" y="16544"/>
                  </a:lnTo>
                  <a:lnTo>
                    <a:pt x="5619" y="17004"/>
                  </a:lnTo>
                  <a:lnTo>
                    <a:pt x="5794" y="16544"/>
                  </a:lnTo>
                  <a:lnTo>
                    <a:pt x="6146" y="16084"/>
                  </a:lnTo>
                  <a:lnTo>
                    <a:pt x="6497" y="16084"/>
                  </a:lnTo>
                  <a:lnTo>
                    <a:pt x="6848" y="15165"/>
                  </a:lnTo>
                  <a:lnTo>
                    <a:pt x="7199" y="14706"/>
                  </a:lnTo>
                  <a:lnTo>
                    <a:pt x="7726" y="14246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041" name="未知"/>
            <p:cNvSpPr>
              <a:spLocks noChangeAspect="true"/>
            </p:cNvSpPr>
            <p:nvPr/>
          </p:nvSpPr>
          <p:spPr>
            <a:xfrm>
              <a:off x="2" y="494"/>
              <a:ext cx="370" cy="483"/>
            </a:xfrm>
            <a:custGeom>
              <a:avLst/>
              <a:gdLst/>
              <a:ahLst/>
              <a:cxnLst>
                <a:cxn ang="0">
                  <a:pos x="261" y="82"/>
                </a:cxn>
                <a:cxn ang="0">
                  <a:pos x="277" y="43"/>
                </a:cxn>
                <a:cxn ang="0">
                  <a:pos x="302" y="18"/>
                </a:cxn>
                <a:cxn ang="0">
                  <a:pos x="350" y="7"/>
                </a:cxn>
                <a:cxn ang="0">
                  <a:pos x="365" y="0"/>
                </a:cxn>
                <a:cxn ang="0">
                  <a:pos x="316" y="14"/>
                </a:cxn>
                <a:cxn ang="0">
                  <a:pos x="279" y="27"/>
                </a:cxn>
                <a:cxn ang="0">
                  <a:pos x="250" y="57"/>
                </a:cxn>
                <a:cxn ang="0">
                  <a:pos x="236" y="75"/>
                </a:cxn>
                <a:cxn ang="0">
                  <a:pos x="218" y="102"/>
                </a:cxn>
                <a:cxn ang="0">
                  <a:pos x="207" y="127"/>
                </a:cxn>
                <a:cxn ang="0">
                  <a:pos x="195" y="154"/>
                </a:cxn>
                <a:cxn ang="0">
                  <a:pos x="186" y="193"/>
                </a:cxn>
                <a:cxn ang="0">
                  <a:pos x="175" y="218"/>
                </a:cxn>
                <a:cxn ang="0">
                  <a:pos x="170" y="261"/>
                </a:cxn>
                <a:cxn ang="0">
                  <a:pos x="175" y="279"/>
                </a:cxn>
                <a:cxn ang="0">
                  <a:pos x="188" y="245"/>
                </a:cxn>
                <a:cxn ang="0">
                  <a:pos x="202" y="206"/>
                </a:cxn>
                <a:cxn ang="0">
                  <a:pos x="225" y="181"/>
                </a:cxn>
                <a:cxn ang="0">
                  <a:pos x="236" y="193"/>
                </a:cxn>
                <a:cxn ang="0">
                  <a:pos x="238" y="220"/>
                </a:cxn>
                <a:cxn ang="0">
                  <a:pos x="236" y="252"/>
                </a:cxn>
                <a:cxn ang="0">
                  <a:pos x="232" y="283"/>
                </a:cxn>
                <a:cxn ang="0">
                  <a:pos x="227" y="297"/>
                </a:cxn>
                <a:cxn ang="0">
                  <a:pos x="220" y="336"/>
                </a:cxn>
                <a:cxn ang="0">
                  <a:pos x="207" y="374"/>
                </a:cxn>
                <a:cxn ang="0">
                  <a:pos x="191" y="408"/>
                </a:cxn>
                <a:cxn ang="0">
                  <a:pos x="170" y="433"/>
                </a:cxn>
                <a:cxn ang="0">
                  <a:pos x="150" y="449"/>
                </a:cxn>
                <a:cxn ang="0">
                  <a:pos x="123" y="454"/>
                </a:cxn>
                <a:cxn ang="0">
                  <a:pos x="95" y="440"/>
                </a:cxn>
                <a:cxn ang="0">
                  <a:pos x="75" y="408"/>
                </a:cxn>
                <a:cxn ang="0">
                  <a:pos x="59" y="367"/>
                </a:cxn>
                <a:cxn ang="0">
                  <a:pos x="48" y="322"/>
                </a:cxn>
                <a:cxn ang="0">
                  <a:pos x="48" y="274"/>
                </a:cxn>
                <a:cxn ang="0">
                  <a:pos x="50" y="222"/>
                </a:cxn>
                <a:cxn ang="0">
                  <a:pos x="59" y="172"/>
                </a:cxn>
                <a:cxn ang="0">
                  <a:pos x="75" y="125"/>
                </a:cxn>
                <a:cxn ang="0">
                  <a:pos x="95" y="88"/>
                </a:cxn>
                <a:cxn ang="0">
                  <a:pos x="123" y="66"/>
                </a:cxn>
                <a:cxn ang="0">
                  <a:pos x="120" y="63"/>
                </a:cxn>
                <a:cxn ang="0">
                  <a:pos x="89" y="73"/>
                </a:cxn>
                <a:cxn ang="0">
                  <a:pos x="61" y="82"/>
                </a:cxn>
                <a:cxn ang="0">
                  <a:pos x="39" y="111"/>
                </a:cxn>
                <a:cxn ang="0">
                  <a:pos x="18" y="156"/>
                </a:cxn>
                <a:cxn ang="0">
                  <a:pos x="5" y="213"/>
                </a:cxn>
                <a:cxn ang="0">
                  <a:pos x="0" y="272"/>
                </a:cxn>
                <a:cxn ang="0">
                  <a:pos x="7" y="336"/>
                </a:cxn>
                <a:cxn ang="0">
                  <a:pos x="41" y="429"/>
                </a:cxn>
                <a:cxn ang="0">
                  <a:pos x="91" y="476"/>
                </a:cxn>
                <a:cxn ang="0">
                  <a:pos x="141" y="476"/>
                </a:cxn>
                <a:cxn ang="0">
                  <a:pos x="184" y="440"/>
                </a:cxn>
                <a:cxn ang="0">
                  <a:pos x="218" y="383"/>
                </a:cxn>
                <a:cxn ang="0">
                  <a:pos x="229" y="336"/>
                </a:cxn>
                <a:cxn ang="0">
                  <a:pos x="236" y="306"/>
                </a:cxn>
                <a:cxn ang="0">
                  <a:pos x="238" y="274"/>
                </a:cxn>
                <a:cxn ang="0">
                  <a:pos x="236" y="243"/>
                </a:cxn>
                <a:cxn ang="0">
                  <a:pos x="232" y="211"/>
                </a:cxn>
                <a:cxn ang="0">
                  <a:pos x="225" y="179"/>
                </a:cxn>
                <a:cxn ang="0">
                  <a:pos x="229" y="150"/>
                </a:cxn>
                <a:cxn ang="0">
                  <a:pos x="241" y="116"/>
                </a:cxn>
              </a:cxnLst>
              <a:rect l="0" t="0" r="0" b="0"/>
              <a:pathLst>
                <a:path w="21600" h="21600">
                  <a:moveTo>
                    <a:pt x="14443" y="4765"/>
                  </a:moveTo>
                  <a:lnTo>
                    <a:pt x="14708" y="4664"/>
                  </a:lnTo>
                  <a:lnTo>
                    <a:pt x="14841" y="4461"/>
                  </a:lnTo>
                  <a:lnTo>
                    <a:pt x="14973" y="4258"/>
                  </a:lnTo>
                  <a:lnTo>
                    <a:pt x="15106" y="3954"/>
                  </a:lnTo>
                  <a:lnTo>
                    <a:pt x="15239" y="3650"/>
                  </a:lnTo>
                  <a:lnTo>
                    <a:pt x="15371" y="3447"/>
                  </a:lnTo>
                  <a:lnTo>
                    <a:pt x="15504" y="3143"/>
                  </a:lnTo>
                  <a:lnTo>
                    <a:pt x="15769" y="2737"/>
                  </a:lnTo>
                  <a:lnTo>
                    <a:pt x="15769" y="2433"/>
                  </a:lnTo>
                  <a:lnTo>
                    <a:pt x="16034" y="2027"/>
                  </a:lnTo>
                  <a:lnTo>
                    <a:pt x="16166" y="1926"/>
                  </a:lnTo>
                  <a:lnTo>
                    <a:pt x="16299" y="1622"/>
                  </a:lnTo>
                  <a:lnTo>
                    <a:pt x="16564" y="1419"/>
                  </a:lnTo>
                  <a:lnTo>
                    <a:pt x="16829" y="1115"/>
                  </a:lnTo>
                  <a:lnTo>
                    <a:pt x="17094" y="1115"/>
                  </a:lnTo>
                  <a:lnTo>
                    <a:pt x="17359" y="912"/>
                  </a:lnTo>
                  <a:lnTo>
                    <a:pt x="17624" y="811"/>
                  </a:lnTo>
                  <a:lnTo>
                    <a:pt x="18021" y="709"/>
                  </a:lnTo>
                  <a:lnTo>
                    <a:pt x="18551" y="608"/>
                  </a:lnTo>
                  <a:lnTo>
                    <a:pt x="19214" y="608"/>
                  </a:lnTo>
                  <a:lnTo>
                    <a:pt x="19612" y="608"/>
                  </a:lnTo>
                  <a:lnTo>
                    <a:pt x="20009" y="405"/>
                  </a:lnTo>
                  <a:lnTo>
                    <a:pt x="20407" y="304"/>
                  </a:lnTo>
                  <a:lnTo>
                    <a:pt x="20937" y="202"/>
                  </a:lnTo>
                  <a:lnTo>
                    <a:pt x="21202" y="101"/>
                  </a:lnTo>
                  <a:lnTo>
                    <a:pt x="21467" y="0"/>
                  </a:lnTo>
                  <a:lnTo>
                    <a:pt x="21600" y="101"/>
                  </a:lnTo>
                  <a:lnTo>
                    <a:pt x="21467" y="0"/>
                  </a:lnTo>
                  <a:lnTo>
                    <a:pt x="21334" y="0"/>
                  </a:lnTo>
                  <a:lnTo>
                    <a:pt x="21069" y="101"/>
                  </a:lnTo>
                  <a:lnTo>
                    <a:pt x="20539" y="202"/>
                  </a:lnTo>
                  <a:lnTo>
                    <a:pt x="19612" y="405"/>
                  </a:lnTo>
                  <a:lnTo>
                    <a:pt x="19346" y="405"/>
                  </a:lnTo>
                  <a:lnTo>
                    <a:pt x="18949" y="506"/>
                  </a:lnTo>
                  <a:lnTo>
                    <a:pt x="18419" y="608"/>
                  </a:lnTo>
                  <a:lnTo>
                    <a:pt x="18021" y="608"/>
                  </a:lnTo>
                  <a:lnTo>
                    <a:pt x="17624" y="709"/>
                  </a:lnTo>
                  <a:lnTo>
                    <a:pt x="17359" y="811"/>
                  </a:lnTo>
                  <a:lnTo>
                    <a:pt x="16961" y="1013"/>
                  </a:lnTo>
                  <a:lnTo>
                    <a:pt x="16696" y="1115"/>
                  </a:lnTo>
                  <a:lnTo>
                    <a:pt x="16299" y="1216"/>
                  </a:lnTo>
                  <a:lnTo>
                    <a:pt x="15901" y="1419"/>
                  </a:lnTo>
                  <a:lnTo>
                    <a:pt x="15636" y="1622"/>
                  </a:lnTo>
                  <a:lnTo>
                    <a:pt x="15371" y="1723"/>
                  </a:lnTo>
                  <a:lnTo>
                    <a:pt x="14973" y="1926"/>
                  </a:lnTo>
                  <a:lnTo>
                    <a:pt x="14841" y="2129"/>
                  </a:lnTo>
                  <a:lnTo>
                    <a:pt x="14576" y="2535"/>
                  </a:lnTo>
                  <a:lnTo>
                    <a:pt x="14311" y="2839"/>
                  </a:lnTo>
                  <a:lnTo>
                    <a:pt x="14311" y="2940"/>
                  </a:lnTo>
                  <a:lnTo>
                    <a:pt x="14178" y="3042"/>
                  </a:lnTo>
                  <a:lnTo>
                    <a:pt x="14046" y="3143"/>
                  </a:lnTo>
                  <a:lnTo>
                    <a:pt x="13913" y="3244"/>
                  </a:lnTo>
                  <a:lnTo>
                    <a:pt x="13781" y="3346"/>
                  </a:lnTo>
                  <a:lnTo>
                    <a:pt x="13648" y="3549"/>
                  </a:lnTo>
                  <a:lnTo>
                    <a:pt x="13383" y="3752"/>
                  </a:lnTo>
                  <a:lnTo>
                    <a:pt x="13251" y="3853"/>
                  </a:lnTo>
                  <a:lnTo>
                    <a:pt x="13118" y="4056"/>
                  </a:lnTo>
                  <a:lnTo>
                    <a:pt x="12986" y="4258"/>
                  </a:lnTo>
                  <a:lnTo>
                    <a:pt x="12721" y="4563"/>
                  </a:lnTo>
                  <a:lnTo>
                    <a:pt x="12588" y="4664"/>
                  </a:lnTo>
                  <a:lnTo>
                    <a:pt x="12588" y="4867"/>
                  </a:lnTo>
                  <a:lnTo>
                    <a:pt x="12323" y="5070"/>
                  </a:lnTo>
                  <a:lnTo>
                    <a:pt x="12191" y="5374"/>
                  </a:lnTo>
                  <a:lnTo>
                    <a:pt x="12058" y="5577"/>
                  </a:lnTo>
                  <a:lnTo>
                    <a:pt x="12058" y="5678"/>
                  </a:lnTo>
                  <a:lnTo>
                    <a:pt x="12058" y="5881"/>
                  </a:lnTo>
                  <a:lnTo>
                    <a:pt x="11926" y="5983"/>
                  </a:lnTo>
                  <a:lnTo>
                    <a:pt x="11793" y="6185"/>
                  </a:lnTo>
                  <a:lnTo>
                    <a:pt x="11661" y="6388"/>
                  </a:lnTo>
                  <a:lnTo>
                    <a:pt x="11528" y="6591"/>
                  </a:lnTo>
                  <a:lnTo>
                    <a:pt x="11396" y="6895"/>
                  </a:lnTo>
                  <a:lnTo>
                    <a:pt x="11396" y="7199"/>
                  </a:lnTo>
                  <a:lnTo>
                    <a:pt x="11131" y="7605"/>
                  </a:lnTo>
                  <a:lnTo>
                    <a:pt x="10998" y="7909"/>
                  </a:lnTo>
                  <a:lnTo>
                    <a:pt x="10998" y="8214"/>
                  </a:lnTo>
                  <a:lnTo>
                    <a:pt x="10866" y="8416"/>
                  </a:lnTo>
                  <a:lnTo>
                    <a:pt x="10866" y="8619"/>
                  </a:lnTo>
                  <a:lnTo>
                    <a:pt x="10600" y="8720"/>
                  </a:lnTo>
                  <a:lnTo>
                    <a:pt x="10600" y="8923"/>
                  </a:lnTo>
                  <a:lnTo>
                    <a:pt x="10600" y="9025"/>
                  </a:lnTo>
                  <a:lnTo>
                    <a:pt x="10468" y="9126"/>
                  </a:lnTo>
                  <a:lnTo>
                    <a:pt x="10335" y="9430"/>
                  </a:lnTo>
                  <a:lnTo>
                    <a:pt x="10203" y="9735"/>
                  </a:lnTo>
                  <a:lnTo>
                    <a:pt x="10203" y="9937"/>
                  </a:lnTo>
                  <a:lnTo>
                    <a:pt x="10203" y="10242"/>
                  </a:lnTo>
                  <a:lnTo>
                    <a:pt x="10070" y="10647"/>
                  </a:lnTo>
                  <a:lnTo>
                    <a:pt x="10070" y="10951"/>
                  </a:lnTo>
                  <a:lnTo>
                    <a:pt x="10070" y="11357"/>
                  </a:lnTo>
                  <a:lnTo>
                    <a:pt x="9938" y="11661"/>
                  </a:lnTo>
                  <a:lnTo>
                    <a:pt x="9938" y="11966"/>
                  </a:lnTo>
                  <a:lnTo>
                    <a:pt x="9938" y="12270"/>
                  </a:lnTo>
                  <a:lnTo>
                    <a:pt x="9938" y="12472"/>
                  </a:lnTo>
                  <a:lnTo>
                    <a:pt x="9938" y="12574"/>
                  </a:lnTo>
                  <a:lnTo>
                    <a:pt x="10070" y="12574"/>
                  </a:lnTo>
                  <a:lnTo>
                    <a:pt x="10203" y="12472"/>
                  </a:lnTo>
                  <a:lnTo>
                    <a:pt x="10468" y="12371"/>
                  </a:lnTo>
                  <a:lnTo>
                    <a:pt x="10600" y="12067"/>
                  </a:lnTo>
                  <a:lnTo>
                    <a:pt x="10733" y="11763"/>
                  </a:lnTo>
                  <a:lnTo>
                    <a:pt x="10733" y="11560"/>
                  </a:lnTo>
                  <a:lnTo>
                    <a:pt x="10866" y="11256"/>
                  </a:lnTo>
                  <a:lnTo>
                    <a:pt x="10998" y="10951"/>
                  </a:lnTo>
                  <a:lnTo>
                    <a:pt x="10998" y="10647"/>
                  </a:lnTo>
                  <a:lnTo>
                    <a:pt x="11131" y="10242"/>
                  </a:lnTo>
                  <a:lnTo>
                    <a:pt x="11263" y="10039"/>
                  </a:lnTo>
                  <a:lnTo>
                    <a:pt x="11396" y="9937"/>
                  </a:lnTo>
                  <a:lnTo>
                    <a:pt x="11528" y="9633"/>
                  </a:lnTo>
                  <a:lnTo>
                    <a:pt x="11793" y="9227"/>
                  </a:lnTo>
                  <a:lnTo>
                    <a:pt x="11793" y="8923"/>
                  </a:lnTo>
                  <a:lnTo>
                    <a:pt x="12191" y="8720"/>
                  </a:lnTo>
                  <a:lnTo>
                    <a:pt x="12323" y="8518"/>
                  </a:lnTo>
                  <a:lnTo>
                    <a:pt x="12721" y="8315"/>
                  </a:lnTo>
                  <a:lnTo>
                    <a:pt x="13118" y="8214"/>
                  </a:lnTo>
                  <a:lnTo>
                    <a:pt x="13118" y="8112"/>
                  </a:lnTo>
                  <a:lnTo>
                    <a:pt x="13251" y="8112"/>
                  </a:lnTo>
                  <a:lnTo>
                    <a:pt x="13383" y="8112"/>
                  </a:lnTo>
                  <a:lnTo>
                    <a:pt x="13516" y="8214"/>
                  </a:lnTo>
                  <a:lnTo>
                    <a:pt x="13648" y="8315"/>
                  </a:lnTo>
                  <a:lnTo>
                    <a:pt x="13781" y="8416"/>
                  </a:lnTo>
                  <a:lnTo>
                    <a:pt x="13781" y="8619"/>
                  </a:lnTo>
                  <a:lnTo>
                    <a:pt x="13781" y="8619"/>
                  </a:lnTo>
                  <a:lnTo>
                    <a:pt x="13913" y="8822"/>
                  </a:lnTo>
                  <a:lnTo>
                    <a:pt x="13781" y="9025"/>
                  </a:lnTo>
                  <a:lnTo>
                    <a:pt x="13913" y="9227"/>
                  </a:lnTo>
                  <a:lnTo>
                    <a:pt x="13781" y="9532"/>
                  </a:lnTo>
                  <a:lnTo>
                    <a:pt x="13913" y="9836"/>
                  </a:lnTo>
                  <a:lnTo>
                    <a:pt x="13781" y="10039"/>
                  </a:lnTo>
                  <a:lnTo>
                    <a:pt x="13913" y="10242"/>
                  </a:lnTo>
                  <a:lnTo>
                    <a:pt x="13781" y="10445"/>
                  </a:lnTo>
                  <a:lnTo>
                    <a:pt x="13781" y="10749"/>
                  </a:lnTo>
                  <a:lnTo>
                    <a:pt x="13781" y="10951"/>
                  </a:lnTo>
                  <a:lnTo>
                    <a:pt x="13781" y="11256"/>
                  </a:lnTo>
                  <a:lnTo>
                    <a:pt x="13648" y="11560"/>
                  </a:lnTo>
                  <a:lnTo>
                    <a:pt x="13516" y="11864"/>
                  </a:lnTo>
                  <a:lnTo>
                    <a:pt x="13516" y="11966"/>
                  </a:lnTo>
                  <a:lnTo>
                    <a:pt x="13648" y="12168"/>
                  </a:lnTo>
                  <a:lnTo>
                    <a:pt x="13516" y="12472"/>
                  </a:lnTo>
                  <a:lnTo>
                    <a:pt x="13516" y="12676"/>
                  </a:lnTo>
                  <a:lnTo>
                    <a:pt x="13383" y="12878"/>
                  </a:lnTo>
                  <a:lnTo>
                    <a:pt x="13383" y="12980"/>
                  </a:lnTo>
                  <a:lnTo>
                    <a:pt x="13383" y="13081"/>
                  </a:lnTo>
                  <a:lnTo>
                    <a:pt x="13383" y="13182"/>
                  </a:lnTo>
                  <a:lnTo>
                    <a:pt x="13251" y="13284"/>
                  </a:lnTo>
                  <a:lnTo>
                    <a:pt x="13251" y="13284"/>
                  </a:lnTo>
                  <a:lnTo>
                    <a:pt x="13251" y="13284"/>
                  </a:lnTo>
                  <a:lnTo>
                    <a:pt x="13118" y="13689"/>
                  </a:lnTo>
                  <a:lnTo>
                    <a:pt x="13118" y="13994"/>
                  </a:lnTo>
                  <a:lnTo>
                    <a:pt x="12986" y="14298"/>
                  </a:lnTo>
                  <a:lnTo>
                    <a:pt x="12853" y="14703"/>
                  </a:lnTo>
                  <a:lnTo>
                    <a:pt x="12853" y="15008"/>
                  </a:lnTo>
                  <a:lnTo>
                    <a:pt x="12721" y="15413"/>
                  </a:lnTo>
                  <a:lnTo>
                    <a:pt x="12588" y="15616"/>
                  </a:lnTo>
                  <a:lnTo>
                    <a:pt x="12456" y="15920"/>
                  </a:lnTo>
                  <a:lnTo>
                    <a:pt x="12323" y="16225"/>
                  </a:lnTo>
                  <a:lnTo>
                    <a:pt x="12191" y="16428"/>
                  </a:lnTo>
                  <a:lnTo>
                    <a:pt x="12058" y="16732"/>
                  </a:lnTo>
                  <a:lnTo>
                    <a:pt x="11793" y="17036"/>
                  </a:lnTo>
                  <a:lnTo>
                    <a:pt x="11793" y="17239"/>
                  </a:lnTo>
                  <a:lnTo>
                    <a:pt x="11528" y="17543"/>
                  </a:lnTo>
                  <a:lnTo>
                    <a:pt x="11396" y="17746"/>
                  </a:lnTo>
                  <a:lnTo>
                    <a:pt x="11131" y="17949"/>
                  </a:lnTo>
                  <a:lnTo>
                    <a:pt x="11131" y="18253"/>
                  </a:lnTo>
                  <a:lnTo>
                    <a:pt x="10866" y="18456"/>
                  </a:lnTo>
                  <a:lnTo>
                    <a:pt x="10733" y="18659"/>
                  </a:lnTo>
                  <a:lnTo>
                    <a:pt x="10468" y="18760"/>
                  </a:lnTo>
                  <a:lnTo>
                    <a:pt x="10203" y="18963"/>
                  </a:lnTo>
                  <a:lnTo>
                    <a:pt x="10070" y="19165"/>
                  </a:lnTo>
                  <a:lnTo>
                    <a:pt x="9938" y="19369"/>
                  </a:lnTo>
                  <a:lnTo>
                    <a:pt x="9673" y="19470"/>
                  </a:lnTo>
                  <a:lnTo>
                    <a:pt x="9540" y="19673"/>
                  </a:lnTo>
                  <a:lnTo>
                    <a:pt x="9408" y="19774"/>
                  </a:lnTo>
                  <a:lnTo>
                    <a:pt x="9143" y="19875"/>
                  </a:lnTo>
                  <a:lnTo>
                    <a:pt x="8878" y="19977"/>
                  </a:lnTo>
                  <a:lnTo>
                    <a:pt x="8745" y="20078"/>
                  </a:lnTo>
                  <a:lnTo>
                    <a:pt x="8348" y="20180"/>
                  </a:lnTo>
                  <a:lnTo>
                    <a:pt x="8083" y="20180"/>
                  </a:lnTo>
                  <a:lnTo>
                    <a:pt x="7818" y="20180"/>
                  </a:lnTo>
                  <a:lnTo>
                    <a:pt x="7685" y="20281"/>
                  </a:lnTo>
                  <a:lnTo>
                    <a:pt x="7420" y="20281"/>
                  </a:lnTo>
                  <a:lnTo>
                    <a:pt x="7155" y="20281"/>
                  </a:lnTo>
                  <a:lnTo>
                    <a:pt x="6890" y="20281"/>
                  </a:lnTo>
                  <a:lnTo>
                    <a:pt x="6493" y="20078"/>
                  </a:lnTo>
                  <a:lnTo>
                    <a:pt x="6227" y="20078"/>
                  </a:lnTo>
                  <a:lnTo>
                    <a:pt x="6095" y="19875"/>
                  </a:lnTo>
                  <a:lnTo>
                    <a:pt x="5830" y="19774"/>
                  </a:lnTo>
                  <a:lnTo>
                    <a:pt x="5565" y="19673"/>
                  </a:lnTo>
                  <a:lnTo>
                    <a:pt x="5432" y="19470"/>
                  </a:lnTo>
                  <a:lnTo>
                    <a:pt x="5300" y="19267"/>
                  </a:lnTo>
                  <a:lnTo>
                    <a:pt x="5035" y="19064"/>
                  </a:lnTo>
                  <a:lnTo>
                    <a:pt x="4902" y="18760"/>
                  </a:lnTo>
                  <a:lnTo>
                    <a:pt x="4505" y="18557"/>
                  </a:lnTo>
                  <a:lnTo>
                    <a:pt x="4372" y="18253"/>
                  </a:lnTo>
                  <a:lnTo>
                    <a:pt x="4107" y="17949"/>
                  </a:lnTo>
                  <a:lnTo>
                    <a:pt x="3975" y="17644"/>
                  </a:lnTo>
                  <a:lnTo>
                    <a:pt x="3975" y="17442"/>
                  </a:lnTo>
                  <a:lnTo>
                    <a:pt x="3842" y="17036"/>
                  </a:lnTo>
                  <a:lnTo>
                    <a:pt x="3710" y="16833"/>
                  </a:lnTo>
                  <a:lnTo>
                    <a:pt x="3445" y="16428"/>
                  </a:lnTo>
                  <a:lnTo>
                    <a:pt x="3312" y="16022"/>
                  </a:lnTo>
                  <a:lnTo>
                    <a:pt x="3312" y="15718"/>
                  </a:lnTo>
                  <a:lnTo>
                    <a:pt x="3047" y="15515"/>
                  </a:lnTo>
                  <a:lnTo>
                    <a:pt x="3047" y="15109"/>
                  </a:lnTo>
                  <a:lnTo>
                    <a:pt x="2915" y="14703"/>
                  </a:lnTo>
                  <a:lnTo>
                    <a:pt x="2782" y="14399"/>
                  </a:lnTo>
                  <a:lnTo>
                    <a:pt x="2782" y="14095"/>
                  </a:lnTo>
                  <a:lnTo>
                    <a:pt x="2915" y="13791"/>
                  </a:lnTo>
                  <a:lnTo>
                    <a:pt x="2782" y="13487"/>
                  </a:lnTo>
                  <a:lnTo>
                    <a:pt x="2782" y="13182"/>
                  </a:lnTo>
                  <a:lnTo>
                    <a:pt x="2782" y="12878"/>
                  </a:lnTo>
                  <a:lnTo>
                    <a:pt x="2782" y="12270"/>
                  </a:lnTo>
                  <a:lnTo>
                    <a:pt x="2650" y="11966"/>
                  </a:lnTo>
                  <a:lnTo>
                    <a:pt x="2650" y="11560"/>
                  </a:lnTo>
                  <a:lnTo>
                    <a:pt x="2782" y="11053"/>
                  </a:lnTo>
                  <a:lnTo>
                    <a:pt x="2782" y="10647"/>
                  </a:lnTo>
                  <a:lnTo>
                    <a:pt x="2782" y="10242"/>
                  </a:lnTo>
                  <a:lnTo>
                    <a:pt x="2915" y="9937"/>
                  </a:lnTo>
                  <a:lnTo>
                    <a:pt x="3047" y="9532"/>
                  </a:lnTo>
                  <a:lnTo>
                    <a:pt x="3047" y="9126"/>
                  </a:lnTo>
                  <a:lnTo>
                    <a:pt x="3047" y="8720"/>
                  </a:lnTo>
                  <a:lnTo>
                    <a:pt x="3180" y="8416"/>
                  </a:lnTo>
                  <a:lnTo>
                    <a:pt x="3312" y="7909"/>
                  </a:lnTo>
                  <a:lnTo>
                    <a:pt x="3445" y="7706"/>
                  </a:lnTo>
                  <a:lnTo>
                    <a:pt x="3577" y="7301"/>
                  </a:lnTo>
                  <a:lnTo>
                    <a:pt x="3710" y="6996"/>
                  </a:lnTo>
                  <a:lnTo>
                    <a:pt x="3975" y="6591"/>
                  </a:lnTo>
                  <a:lnTo>
                    <a:pt x="4107" y="6185"/>
                  </a:lnTo>
                  <a:lnTo>
                    <a:pt x="4240" y="5881"/>
                  </a:lnTo>
                  <a:lnTo>
                    <a:pt x="4372" y="5577"/>
                  </a:lnTo>
                  <a:lnTo>
                    <a:pt x="4505" y="5374"/>
                  </a:lnTo>
                  <a:lnTo>
                    <a:pt x="4770" y="5070"/>
                  </a:lnTo>
                  <a:lnTo>
                    <a:pt x="5035" y="4765"/>
                  </a:lnTo>
                  <a:lnTo>
                    <a:pt x="5167" y="4563"/>
                  </a:lnTo>
                  <a:lnTo>
                    <a:pt x="5432" y="4258"/>
                  </a:lnTo>
                  <a:lnTo>
                    <a:pt x="5565" y="3954"/>
                  </a:lnTo>
                  <a:lnTo>
                    <a:pt x="5830" y="3752"/>
                  </a:lnTo>
                  <a:lnTo>
                    <a:pt x="5962" y="3650"/>
                  </a:lnTo>
                  <a:lnTo>
                    <a:pt x="6360" y="3447"/>
                  </a:lnTo>
                  <a:lnTo>
                    <a:pt x="6493" y="3244"/>
                  </a:lnTo>
                  <a:lnTo>
                    <a:pt x="6758" y="3143"/>
                  </a:lnTo>
                  <a:lnTo>
                    <a:pt x="7155" y="2940"/>
                  </a:lnTo>
                  <a:lnTo>
                    <a:pt x="7420" y="2839"/>
                  </a:lnTo>
                  <a:lnTo>
                    <a:pt x="7420" y="2839"/>
                  </a:lnTo>
                  <a:lnTo>
                    <a:pt x="7420" y="2839"/>
                  </a:lnTo>
                  <a:lnTo>
                    <a:pt x="7420" y="2839"/>
                  </a:lnTo>
                  <a:lnTo>
                    <a:pt x="7288" y="2839"/>
                  </a:lnTo>
                  <a:lnTo>
                    <a:pt x="7023" y="2839"/>
                  </a:lnTo>
                  <a:lnTo>
                    <a:pt x="6758" y="2940"/>
                  </a:lnTo>
                  <a:lnTo>
                    <a:pt x="6493" y="2940"/>
                  </a:lnTo>
                  <a:lnTo>
                    <a:pt x="6095" y="3042"/>
                  </a:lnTo>
                  <a:lnTo>
                    <a:pt x="5830" y="3042"/>
                  </a:lnTo>
                  <a:lnTo>
                    <a:pt x="5565" y="3244"/>
                  </a:lnTo>
                  <a:lnTo>
                    <a:pt x="5167" y="3244"/>
                  </a:lnTo>
                  <a:lnTo>
                    <a:pt x="4902" y="3346"/>
                  </a:lnTo>
                  <a:lnTo>
                    <a:pt x="4505" y="3346"/>
                  </a:lnTo>
                  <a:lnTo>
                    <a:pt x="4240" y="3549"/>
                  </a:lnTo>
                  <a:lnTo>
                    <a:pt x="3975" y="3447"/>
                  </a:lnTo>
                  <a:lnTo>
                    <a:pt x="3842" y="3549"/>
                  </a:lnTo>
                  <a:lnTo>
                    <a:pt x="3577" y="3650"/>
                  </a:lnTo>
                  <a:lnTo>
                    <a:pt x="3312" y="3853"/>
                  </a:lnTo>
                  <a:lnTo>
                    <a:pt x="3180" y="3954"/>
                  </a:lnTo>
                  <a:lnTo>
                    <a:pt x="3047" y="4157"/>
                  </a:lnTo>
                  <a:lnTo>
                    <a:pt x="2650" y="4461"/>
                  </a:lnTo>
                  <a:lnTo>
                    <a:pt x="2385" y="4664"/>
                  </a:lnTo>
                  <a:lnTo>
                    <a:pt x="2252" y="4968"/>
                  </a:lnTo>
                  <a:lnTo>
                    <a:pt x="1987" y="5171"/>
                  </a:lnTo>
                  <a:lnTo>
                    <a:pt x="1854" y="5475"/>
                  </a:lnTo>
                  <a:lnTo>
                    <a:pt x="1589" y="5780"/>
                  </a:lnTo>
                  <a:lnTo>
                    <a:pt x="1324" y="6185"/>
                  </a:lnTo>
                  <a:lnTo>
                    <a:pt x="1192" y="6591"/>
                  </a:lnTo>
                  <a:lnTo>
                    <a:pt x="1059" y="6996"/>
                  </a:lnTo>
                  <a:lnTo>
                    <a:pt x="927" y="7301"/>
                  </a:lnTo>
                  <a:lnTo>
                    <a:pt x="794" y="7808"/>
                  </a:lnTo>
                  <a:lnTo>
                    <a:pt x="662" y="8214"/>
                  </a:lnTo>
                  <a:lnTo>
                    <a:pt x="529" y="8619"/>
                  </a:lnTo>
                  <a:lnTo>
                    <a:pt x="397" y="9025"/>
                  </a:lnTo>
                  <a:lnTo>
                    <a:pt x="264" y="9532"/>
                  </a:lnTo>
                  <a:lnTo>
                    <a:pt x="132" y="10039"/>
                  </a:lnTo>
                  <a:lnTo>
                    <a:pt x="132" y="10343"/>
                  </a:lnTo>
                  <a:lnTo>
                    <a:pt x="0" y="10850"/>
                  </a:lnTo>
                  <a:lnTo>
                    <a:pt x="0" y="11256"/>
                  </a:lnTo>
                  <a:lnTo>
                    <a:pt x="0" y="11661"/>
                  </a:lnTo>
                  <a:lnTo>
                    <a:pt x="0" y="12168"/>
                  </a:lnTo>
                  <a:lnTo>
                    <a:pt x="0" y="12676"/>
                  </a:lnTo>
                  <a:lnTo>
                    <a:pt x="0" y="13182"/>
                  </a:lnTo>
                  <a:lnTo>
                    <a:pt x="264" y="13588"/>
                  </a:lnTo>
                  <a:lnTo>
                    <a:pt x="264" y="14095"/>
                  </a:lnTo>
                  <a:lnTo>
                    <a:pt x="397" y="14501"/>
                  </a:lnTo>
                  <a:lnTo>
                    <a:pt x="397" y="15008"/>
                  </a:lnTo>
                  <a:lnTo>
                    <a:pt x="529" y="15413"/>
                  </a:lnTo>
                  <a:lnTo>
                    <a:pt x="927" y="16326"/>
                  </a:lnTo>
                  <a:lnTo>
                    <a:pt x="1192" y="17138"/>
                  </a:lnTo>
                  <a:lnTo>
                    <a:pt x="1722" y="17949"/>
                  </a:lnTo>
                  <a:lnTo>
                    <a:pt x="2119" y="18659"/>
                  </a:lnTo>
                  <a:lnTo>
                    <a:pt x="2385" y="19165"/>
                  </a:lnTo>
                  <a:lnTo>
                    <a:pt x="2915" y="19673"/>
                  </a:lnTo>
                  <a:lnTo>
                    <a:pt x="3312" y="20180"/>
                  </a:lnTo>
                  <a:lnTo>
                    <a:pt x="3842" y="20585"/>
                  </a:lnTo>
                  <a:lnTo>
                    <a:pt x="4240" y="20890"/>
                  </a:lnTo>
                  <a:lnTo>
                    <a:pt x="4902" y="21194"/>
                  </a:lnTo>
                  <a:lnTo>
                    <a:pt x="5300" y="21295"/>
                  </a:lnTo>
                  <a:lnTo>
                    <a:pt x="5697" y="21498"/>
                  </a:lnTo>
                  <a:lnTo>
                    <a:pt x="6227" y="21498"/>
                  </a:lnTo>
                  <a:lnTo>
                    <a:pt x="6758" y="21600"/>
                  </a:lnTo>
                  <a:lnTo>
                    <a:pt x="7288" y="21600"/>
                  </a:lnTo>
                  <a:lnTo>
                    <a:pt x="7685" y="21396"/>
                  </a:lnTo>
                  <a:lnTo>
                    <a:pt x="8215" y="21295"/>
                  </a:lnTo>
                  <a:lnTo>
                    <a:pt x="8745" y="21092"/>
                  </a:lnTo>
                  <a:lnTo>
                    <a:pt x="9275" y="20991"/>
                  </a:lnTo>
                  <a:lnTo>
                    <a:pt x="9673" y="20585"/>
                  </a:lnTo>
                  <a:lnTo>
                    <a:pt x="9805" y="20484"/>
                  </a:lnTo>
                  <a:lnTo>
                    <a:pt x="10335" y="20078"/>
                  </a:lnTo>
                  <a:lnTo>
                    <a:pt x="10733" y="19673"/>
                  </a:lnTo>
                  <a:lnTo>
                    <a:pt x="11263" y="19267"/>
                  </a:lnTo>
                  <a:lnTo>
                    <a:pt x="11528" y="18963"/>
                  </a:lnTo>
                  <a:lnTo>
                    <a:pt x="11793" y="18456"/>
                  </a:lnTo>
                  <a:lnTo>
                    <a:pt x="12191" y="18050"/>
                  </a:lnTo>
                  <a:lnTo>
                    <a:pt x="12588" y="17543"/>
                  </a:lnTo>
                  <a:lnTo>
                    <a:pt x="12721" y="17138"/>
                  </a:lnTo>
                  <a:lnTo>
                    <a:pt x="12986" y="16630"/>
                  </a:lnTo>
                  <a:lnTo>
                    <a:pt x="13118" y="16123"/>
                  </a:lnTo>
                  <a:lnTo>
                    <a:pt x="13251" y="15616"/>
                  </a:lnTo>
                  <a:lnTo>
                    <a:pt x="13251" y="15413"/>
                  </a:lnTo>
                  <a:lnTo>
                    <a:pt x="13251" y="15211"/>
                  </a:lnTo>
                  <a:lnTo>
                    <a:pt x="13383" y="15008"/>
                  </a:lnTo>
                  <a:lnTo>
                    <a:pt x="13383" y="14805"/>
                  </a:lnTo>
                  <a:lnTo>
                    <a:pt x="13516" y="14602"/>
                  </a:lnTo>
                  <a:lnTo>
                    <a:pt x="13516" y="14298"/>
                  </a:lnTo>
                  <a:lnTo>
                    <a:pt x="13648" y="14095"/>
                  </a:lnTo>
                  <a:lnTo>
                    <a:pt x="13648" y="13892"/>
                  </a:lnTo>
                  <a:lnTo>
                    <a:pt x="13781" y="13689"/>
                  </a:lnTo>
                  <a:lnTo>
                    <a:pt x="13781" y="13487"/>
                  </a:lnTo>
                  <a:lnTo>
                    <a:pt x="13648" y="13284"/>
                  </a:lnTo>
                  <a:lnTo>
                    <a:pt x="13781" y="12980"/>
                  </a:lnTo>
                  <a:lnTo>
                    <a:pt x="13781" y="12777"/>
                  </a:lnTo>
                  <a:lnTo>
                    <a:pt x="13781" y="12472"/>
                  </a:lnTo>
                  <a:lnTo>
                    <a:pt x="13913" y="12270"/>
                  </a:lnTo>
                  <a:lnTo>
                    <a:pt x="13781" y="12168"/>
                  </a:lnTo>
                  <a:lnTo>
                    <a:pt x="13781" y="11864"/>
                  </a:lnTo>
                  <a:lnTo>
                    <a:pt x="13781" y="11661"/>
                  </a:lnTo>
                  <a:lnTo>
                    <a:pt x="13781" y="11357"/>
                  </a:lnTo>
                  <a:lnTo>
                    <a:pt x="13781" y="11154"/>
                  </a:lnTo>
                  <a:lnTo>
                    <a:pt x="13781" y="10850"/>
                  </a:lnTo>
                  <a:lnTo>
                    <a:pt x="13648" y="10546"/>
                  </a:lnTo>
                  <a:lnTo>
                    <a:pt x="13781" y="10242"/>
                  </a:lnTo>
                  <a:lnTo>
                    <a:pt x="13648" y="10140"/>
                  </a:lnTo>
                  <a:lnTo>
                    <a:pt x="13516" y="9937"/>
                  </a:lnTo>
                  <a:lnTo>
                    <a:pt x="13516" y="9735"/>
                  </a:lnTo>
                  <a:lnTo>
                    <a:pt x="13516" y="9430"/>
                  </a:lnTo>
                  <a:lnTo>
                    <a:pt x="13383" y="9126"/>
                  </a:lnTo>
                  <a:lnTo>
                    <a:pt x="13383" y="8923"/>
                  </a:lnTo>
                  <a:lnTo>
                    <a:pt x="13251" y="8518"/>
                  </a:lnTo>
                  <a:lnTo>
                    <a:pt x="13251" y="8416"/>
                  </a:lnTo>
                  <a:lnTo>
                    <a:pt x="13118" y="8112"/>
                  </a:lnTo>
                  <a:lnTo>
                    <a:pt x="13118" y="8011"/>
                  </a:lnTo>
                  <a:lnTo>
                    <a:pt x="13251" y="7808"/>
                  </a:lnTo>
                  <a:lnTo>
                    <a:pt x="13251" y="7605"/>
                  </a:lnTo>
                  <a:lnTo>
                    <a:pt x="13251" y="7301"/>
                  </a:lnTo>
                  <a:lnTo>
                    <a:pt x="13251" y="7098"/>
                  </a:lnTo>
                  <a:lnTo>
                    <a:pt x="13383" y="6794"/>
                  </a:lnTo>
                  <a:lnTo>
                    <a:pt x="13383" y="6692"/>
                  </a:lnTo>
                  <a:lnTo>
                    <a:pt x="13648" y="6388"/>
                  </a:lnTo>
                  <a:lnTo>
                    <a:pt x="13648" y="6084"/>
                  </a:lnTo>
                  <a:lnTo>
                    <a:pt x="13781" y="5881"/>
                  </a:lnTo>
                  <a:lnTo>
                    <a:pt x="13781" y="5678"/>
                  </a:lnTo>
                  <a:lnTo>
                    <a:pt x="13913" y="5475"/>
                  </a:lnTo>
                  <a:lnTo>
                    <a:pt x="14046" y="5171"/>
                  </a:lnTo>
                  <a:lnTo>
                    <a:pt x="14178" y="5070"/>
                  </a:lnTo>
                  <a:lnTo>
                    <a:pt x="14311" y="4968"/>
                  </a:lnTo>
                  <a:lnTo>
                    <a:pt x="14443" y="4765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1027" name="未知"/>
          <p:cNvSpPr>
            <a:spLocks noChangeAspect="true"/>
          </p:cNvSpPr>
          <p:nvPr/>
        </p:nvSpPr>
        <p:spPr>
          <a:xfrm>
            <a:off x="2840567" y="4749800"/>
            <a:ext cx="9351433" cy="2135188"/>
          </a:xfrm>
          <a:custGeom>
            <a:avLst/>
            <a:gdLst/>
            <a:ahLst/>
            <a:cxnLst>
              <a:cxn ang="0">
                <a:pos x="0" y="2115714"/>
              </a:cxn>
              <a:cxn ang="0">
                <a:pos x="7013575" y="0"/>
              </a:cxn>
              <a:cxn ang="0">
                <a:pos x="7013575" y="2135188"/>
              </a:cxn>
              <a:cxn ang="0">
                <a:pos x="0" y="2115714"/>
              </a:cxn>
            </a:cxnLst>
            <a:rect l="0" t="0" r="0" b="0"/>
            <a:pathLst>
              <a:path w="21600" h="21600">
                <a:moveTo>
                  <a:pt x="0" y="21403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403"/>
                </a:lnTo>
              </a:path>
            </a:pathLst>
          </a:custGeom>
          <a:solidFill>
            <a:schemeClr val="folHlink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1028" name="Rectangle 13"/>
          <p:cNvSpPr>
            <a:spLocks noGrp="true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 anchorCtr="false"/>
          <a:lstStyle/>
          <a:p>
            <a:pPr lvl="0"/>
            <a:r>
              <a:rPr lang="en-US" altLang="zh-CN" dirty="0"/>
              <a:t>Click to edit Master title style</a:t>
            </a:r>
            <a:endParaRPr lang="en-US" altLang="zh-CN" dirty="0"/>
          </a:p>
        </p:txBody>
      </p:sp>
      <p:sp>
        <p:nvSpPr>
          <p:cNvPr id="1029" name="Rectangle 14"/>
          <p:cNvSpPr>
            <a:spLocks noGrp="true"/>
          </p:cNvSpPr>
          <p:nvPr>
            <p:ph type="body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en-US" altLang="zh-CN" dirty="0"/>
              <a:t>Click to edit Master text styles</a:t>
            </a:r>
            <a:endParaRPr lang="en-US" altLang="zh-CN" dirty="0"/>
          </a:p>
          <a:p>
            <a:pPr lvl="1"/>
            <a:r>
              <a:rPr lang="en-US" altLang="zh-CN" dirty="0"/>
              <a:t>Second level</a:t>
            </a:r>
            <a:endParaRPr lang="en-US" altLang="zh-CN" dirty="0"/>
          </a:p>
          <a:p>
            <a:pPr lvl="2"/>
            <a:r>
              <a:rPr lang="en-US" altLang="zh-CN" dirty="0"/>
              <a:t>Third level</a:t>
            </a:r>
            <a:endParaRPr lang="en-US" altLang="zh-CN" dirty="0"/>
          </a:p>
          <a:p>
            <a:pPr lvl="3"/>
            <a:r>
              <a:rPr lang="en-US" altLang="zh-CN" dirty="0"/>
              <a:t>Fourth level</a:t>
            </a:r>
            <a:endParaRPr lang="en-US" altLang="zh-CN" dirty="0"/>
          </a:p>
          <a:p>
            <a:pPr lvl="4"/>
            <a:r>
              <a:rPr lang="en-US" altLang="zh-CN" dirty="0"/>
              <a:t>Fifth level</a:t>
            </a:r>
            <a:endParaRPr lang="en-US" altLang="zh-CN" dirty="0"/>
          </a:p>
        </p:txBody>
      </p:sp>
      <p:sp>
        <p:nvSpPr>
          <p:cNvPr id="2" name="Rectangle 15"/>
          <p:cNvSpPr>
            <a:spLocks noGrp="true" noChangeArrowheads="true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false" compatLnSpc="true"/>
          <a:lstStyle>
            <a:lvl1pPr>
              <a:defRPr sz="1400"/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Rectangle 16"/>
          <p:cNvSpPr>
            <a:spLocks noGrp="true" noChangeArrowheads="true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false" compatLnSpc="true"/>
          <a:lstStyle>
            <a:lvl1pPr algn="ctr">
              <a:defRPr sz="1400"/>
            </a:lvl1pPr>
          </a:lstStyle>
          <a:p>
            <a:endParaRPr lang="zh-CN" altLang="en-US"/>
          </a:p>
        </p:txBody>
      </p:sp>
      <p:sp>
        <p:nvSpPr>
          <p:cNvPr id="4" name="Rectangle 17"/>
          <p:cNvSpPr>
            <a:spLocks noGrp="true" noChangeArrowheads="true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false" compatLnSpc="true"/>
          <a:lstStyle>
            <a:lvl1pPr algn="r">
              <a:defRPr sz="1400"/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l" rtl="0" fontAlgn="base"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80604020202020204" pitchFamily="34" charset="0"/>
          <a:ea typeface="SimSun" pitchFamily="2" charset="-122"/>
        </a:defRPr>
      </a:lvl2pPr>
      <a:lvl3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80604020202020204" pitchFamily="34" charset="0"/>
          <a:ea typeface="SimSun" pitchFamily="2" charset="-122"/>
        </a:defRPr>
      </a:lvl3pPr>
      <a:lvl4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80604020202020204" pitchFamily="34" charset="0"/>
          <a:ea typeface="SimSun" pitchFamily="2" charset="-122"/>
        </a:defRPr>
      </a:lvl4pPr>
      <a:lvl5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80604020202020204" pitchFamily="34" charset="0"/>
          <a:ea typeface="SimSun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80604020202020204" pitchFamily="34" charset="0"/>
          <a:ea typeface="SimSun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80604020202020204" pitchFamily="34" charset="0"/>
          <a:ea typeface="SimSun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80604020202020204" pitchFamily="34" charset="0"/>
          <a:ea typeface="SimSun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80604020202020204" pitchFamily="34" charset="0"/>
          <a:ea typeface="SimSun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pn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7.png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8.png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9.png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54.png"/><Relationship Id="rId4" Type="http://schemas.openxmlformats.org/officeDocument/2006/relationships/image" Target="../media/image153.png"/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image" Target="../media/image150.png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56.png"/><Relationship Id="rId1" Type="http://schemas.openxmlformats.org/officeDocument/2006/relationships/image" Target="../media/image155.png"/></Relationships>
</file>

<file path=ppt/slides/_rels/slide10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2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61.png"/><Relationship Id="rId4" Type="http://schemas.openxmlformats.org/officeDocument/2006/relationships/image" Target="../media/image160.png"/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image" Target="../media/image157.png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65.png"/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image" Target="../media/image16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6.png"/></Relationships>
</file>

<file path=ppt/slides/_rels/slide11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4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71.png"/><Relationship Id="rId4" Type="http://schemas.openxmlformats.org/officeDocument/2006/relationships/image" Target="../media/image170.png"/><Relationship Id="rId3" Type="http://schemas.openxmlformats.org/officeDocument/2006/relationships/image" Target="../media/image169.png"/><Relationship Id="rId2" Type="http://schemas.openxmlformats.org/officeDocument/2006/relationships/image" Target="../media/image168.png"/><Relationship Id="rId1" Type="http://schemas.openxmlformats.org/officeDocument/2006/relationships/image" Target="../media/image167.png"/></Relationships>
</file>

<file path=ppt/slides/_rels/slide11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77.png"/><Relationship Id="rId5" Type="http://schemas.openxmlformats.org/officeDocument/2006/relationships/image" Target="../media/image176.png"/><Relationship Id="rId4" Type="http://schemas.openxmlformats.org/officeDocument/2006/relationships/image" Target="../media/image175.png"/><Relationship Id="rId3" Type="http://schemas.openxmlformats.org/officeDocument/2006/relationships/image" Target="../media/image174.png"/><Relationship Id="rId2" Type="http://schemas.openxmlformats.org/officeDocument/2006/relationships/image" Target="../media/image173.png"/><Relationship Id="rId1" Type="http://schemas.openxmlformats.org/officeDocument/2006/relationships/image" Target="../media/image172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79.png"/><Relationship Id="rId1" Type="http://schemas.openxmlformats.org/officeDocument/2006/relationships/image" Target="../media/image178.png"/></Relationships>
</file>

<file path=ppt/slides/_rels/slide1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82.png"/><Relationship Id="rId2" Type="http://schemas.openxmlformats.org/officeDocument/2006/relationships/image" Target="../media/image181.png"/><Relationship Id="rId1" Type="http://schemas.openxmlformats.org/officeDocument/2006/relationships/image" Target="../media/image180.png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3.png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89.png"/><Relationship Id="rId5" Type="http://schemas.openxmlformats.org/officeDocument/2006/relationships/image" Target="../media/image188.png"/><Relationship Id="rId4" Type="http://schemas.openxmlformats.org/officeDocument/2006/relationships/image" Target="../media/image187.png"/><Relationship Id="rId3" Type="http://schemas.openxmlformats.org/officeDocument/2006/relationships/image" Target="../media/image186.png"/><Relationship Id="rId2" Type="http://schemas.openxmlformats.org/officeDocument/2006/relationships/image" Target="../media/image185.png"/><Relationship Id="rId1" Type="http://schemas.openxmlformats.org/officeDocument/2006/relationships/image" Target="../media/image184.png"/></Relationships>
</file>

<file path=ppt/slides/_rels/slide1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7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84.png"/><Relationship Id="rId1" Type="http://schemas.openxmlformats.org/officeDocument/2006/relationships/image" Target="../media/image19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93.png"/><Relationship Id="rId2" Type="http://schemas.openxmlformats.org/officeDocument/2006/relationships/image" Target="../media/image192.png"/><Relationship Id="rId1" Type="http://schemas.openxmlformats.org/officeDocument/2006/relationships/image" Target="../media/image191.png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4.png"/></Relationships>
</file>

<file path=ppt/slides/_rels/slide12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98.png"/><Relationship Id="rId3" Type="http://schemas.openxmlformats.org/officeDocument/2006/relationships/image" Target="../media/image197.png"/><Relationship Id="rId2" Type="http://schemas.openxmlformats.org/officeDocument/2006/relationships/image" Target="../media/image196.png"/><Relationship Id="rId1" Type="http://schemas.openxmlformats.org/officeDocument/2006/relationships/image" Target="../media/image195.png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0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02.png"/><Relationship Id="rId3" Type="http://schemas.openxmlformats.org/officeDocument/2006/relationships/image" Target="../media/image201.png"/><Relationship Id="rId2" Type="http://schemas.openxmlformats.org/officeDocument/2006/relationships/image" Target="../media/image200.png"/><Relationship Id="rId1" Type="http://schemas.openxmlformats.org/officeDocument/2006/relationships/image" Target="../media/image199.png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3.png"/></Relationships>
</file>

<file path=ppt/slides/_rels/slide12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05.png"/><Relationship Id="rId2" Type="http://schemas.openxmlformats.org/officeDocument/2006/relationships/image" Target="../media/image204.png"/><Relationship Id="rId1" Type="http://schemas.openxmlformats.org/officeDocument/2006/relationships/image" Target="../media/image203.png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6.png"/></Relationships>
</file>

<file path=ppt/slides/_rels/slide13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08.png"/><Relationship Id="rId2" Type="http://schemas.openxmlformats.org/officeDocument/2006/relationships/image" Target="../media/image207.png"/><Relationship Id="rId1" Type="http://schemas.openxmlformats.org/officeDocument/2006/relationships/image" Target="../media/image206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9.png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0.png"/></Relationships>
</file>

<file path=ppt/slides/_rels/slide1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12.png"/><Relationship Id="rId1" Type="http://schemas.openxmlformats.org/officeDocument/2006/relationships/image" Target="../media/image211.pn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14.png"/><Relationship Id="rId1" Type="http://schemas.openxmlformats.org/officeDocument/2006/relationships/image" Target="../media/image213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16.png"/><Relationship Id="rId1" Type="http://schemas.openxmlformats.org/officeDocument/2006/relationships/image" Target="../media/image215.png"/></Relationships>
</file>

<file path=ppt/slides/_rels/slide1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18.png"/><Relationship Id="rId1" Type="http://schemas.openxmlformats.org/officeDocument/2006/relationships/image" Target="../media/image217.png"/></Relationships>
</file>

<file path=ppt/slides/_rels/slide1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5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21.png"/><Relationship Id="rId2" Type="http://schemas.openxmlformats.org/officeDocument/2006/relationships/image" Target="../media/image220.png"/><Relationship Id="rId1" Type="http://schemas.openxmlformats.org/officeDocument/2006/relationships/image" Target="../media/image219.pn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23.png"/><Relationship Id="rId1" Type="http://schemas.openxmlformats.org/officeDocument/2006/relationships/image" Target="../media/image222.pn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4.png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0.png"/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1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26.png"/><Relationship Id="rId1" Type="http://schemas.openxmlformats.org/officeDocument/2006/relationships/image" Target="../media/image225.png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7.pn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8.png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9.png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30.png"/><Relationship Id="rId1" Type="http://schemas.openxmlformats.org/officeDocument/2006/relationships/hyperlink" Target="https://www.sciencedirect.com/science/article/pii/S2352914820305621" TargetMode="External"/></Relationships>
</file>

<file path=ppt/slides/_rels/slide1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0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31.png"/><Relationship Id="rId1" Type="http://schemas.openxmlformats.org/officeDocument/2006/relationships/hyperlink" Target="https://bmcmedinformdecismak.biomedcentral.com/articles/10.1186/s12911-020-01359-9" TargetMode="External"/></Relationships>
</file>

<file path=ppt/slides/_rels/slide14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34.png"/><Relationship Id="rId2" Type="http://schemas.openxmlformats.org/officeDocument/2006/relationships/image" Target="../media/image233.png"/><Relationship Id="rId1" Type="http://schemas.openxmlformats.org/officeDocument/2006/relationships/image" Target="../media/image232.png"/></Relationships>
</file>

<file path=ppt/slides/_rels/slide14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36.png"/><Relationship Id="rId2" Type="http://schemas.openxmlformats.org/officeDocument/2006/relationships/image" Target="../media/image235.png"/><Relationship Id="rId1" Type="http://schemas.openxmlformats.org/officeDocument/2006/relationships/hyperlink" Target="http://biometrics.cse.msu.edu/Publications/MachineLearning/Baytasetal_PatientSubtypingViaTimeAwareLSTMNetworks.pdf" TargetMode="External"/></Relationships>
</file>

<file path=ppt/slides/_rels/slide1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38.png"/><Relationship Id="rId1" Type="http://schemas.openxmlformats.org/officeDocument/2006/relationships/image" Target="../media/image237.pn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4.png"/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_rels/slide1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40.png"/><Relationship Id="rId2" Type="http://schemas.openxmlformats.org/officeDocument/2006/relationships/image" Target="../media/image239.png"/><Relationship Id="rId1" Type="http://schemas.openxmlformats.org/officeDocument/2006/relationships/hyperlink" Target="https://www.sciencedirect.com/science/article/pii/S2352914821002677" TargetMode="External"/></Relationships>
</file>

<file path=ppt/slides/_rels/slide15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42.png"/><Relationship Id="rId2" Type="http://schemas.openxmlformats.org/officeDocument/2006/relationships/image" Target="../media/image241.png"/><Relationship Id="rId1" Type="http://schemas.openxmlformats.org/officeDocument/2006/relationships/hyperlink" Target="https://www.sciencedirect.com/science/article/pii/S0960077920304161?casa_token=mD6awYQC0nEAAAAA:YGhiva0TzJArpVJo1TuNAw9aFcjAFkhOuFEqzVW0pTDRMTst34k39ToTM3HfSkKWlSbSBnuATTM" TargetMode="Externa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44.png"/><Relationship Id="rId1" Type="http://schemas.openxmlformats.org/officeDocument/2006/relationships/image" Target="../media/image243.png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hyperlink" Target="https://www.tandfonline.com/doi/epub/10.1080/23311916.2021.2017580?needAccess=true" TargetMode="Externa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54.xml"/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251.png"/><Relationship Id="rId6" Type="http://schemas.openxmlformats.org/officeDocument/2006/relationships/image" Target="../media/image250.png"/><Relationship Id="rId5" Type="http://schemas.openxmlformats.org/officeDocument/2006/relationships/image" Target="../media/image249.png"/><Relationship Id="rId4" Type="http://schemas.openxmlformats.org/officeDocument/2006/relationships/image" Target="../media/image248.png"/><Relationship Id="rId3" Type="http://schemas.openxmlformats.org/officeDocument/2006/relationships/image" Target="../media/image247.png"/><Relationship Id="rId2" Type="http://schemas.openxmlformats.org/officeDocument/2006/relationships/image" Target="../media/image246.png"/><Relationship Id="rId1" Type="http://schemas.openxmlformats.org/officeDocument/2006/relationships/image" Target="../media/image245.png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53.png"/><Relationship Id="rId1" Type="http://schemas.openxmlformats.org/officeDocument/2006/relationships/image" Target="../media/image252.png"/></Relationships>
</file>

<file path=ppt/slides/_rels/slide15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hyperlink" Target="https://github.com/pythonLoader/Analyzing-hCov-Genome-Sequence" TargetMode="External"/><Relationship Id="rId4" Type="http://schemas.openxmlformats.org/officeDocument/2006/relationships/hyperlink" Target="https://www.biorxiv.org/content/10.1101/2020.06.03.131987v2.full" TargetMode="External"/><Relationship Id="rId3" Type="http://schemas.openxmlformats.org/officeDocument/2006/relationships/hyperlink" Target="https://link.springer.com/article/10.1007/s10489-021-02572-3" TargetMode="External"/><Relationship Id="rId2" Type="http://schemas.openxmlformats.org/officeDocument/2006/relationships/hyperlink" Target="https://www.ncbi.nlm.nih.gov/pmc/articles/PMC7888282/" TargetMode="External"/><Relationship Id="rId1" Type="http://schemas.openxmlformats.org/officeDocument/2006/relationships/hyperlink" Target="https://www.ncbi.nlm.nih.gov/pmc/articles/PMC8661661/" TargetMode="Externa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55.png"/><Relationship Id="rId1" Type="http://schemas.openxmlformats.org/officeDocument/2006/relationships/image" Target="../media/image254.png"/></Relationships>
</file>

<file path=ppt/slides/_rels/slide15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58.png"/><Relationship Id="rId2" Type="http://schemas.openxmlformats.org/officeDocument/2006/relationships/image" Target="../media/image257.png"/><Relationship Id="rId1" Type="http://schemas.openxmlformats.org/officeDocument/2006/relationships/image" Target="../media/image25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5.png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9.png"/></Relationships>
</file>

<file path=ppt/slides/_rels/slide16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62.png"/><Relationship Id="rId2" Type="http://schemas.openxmlformats.org/officeDocument/2006/relationships/image" Target="../media/image261.png"/><Relationship Id="rId1" Type="http://schemas.openxmlformats.org/officeDocument/2006/relationships/image" Target="../media/image260.png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63.png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65.png"/><Relationship Id="rId1" Type="http://schemas.openxmlformats.org/officeDocument/2006/relationships/image" Target="../media/image264.png"/></Relationships>
</file>

<file path=ppt/slides/_rels/slide16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69.png"/><Relationship Id="rId3" Type="http://schemas.openxmlformats.org/officeDocument/2006/relationships/image" Target="../media/image268.png"/><Relationship Id="rId2" Type="http://schemas.openxmlformats.org/officeDocument/2006/relationships/image" Target="../media/image267.png"/><Relationship Id="rId1" Type="http://schemas.openxmlformats.org/officeDocument/2006/relationships/image" Target="../media/image266.png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0.png"/></Relationships>
</file>

<file path=ppt/slides/_rels/slide16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5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72.png"/><Relationship Id="rId1" Type="http://schemas.openxmlformats.org/officeDocument/2006/relationships/image" Target="../media/image271.png"/></Relationships>
</file>

<file path=ppt/slides/_rels/slide16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6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71.png"/><Relationship Id="rId1" Type="http://schemas.openxmlformats.org/officeDocument/2006/relationships/image" Target="../media/image273.png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4.png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5.png"/></Relationships>
</file>

<file path=ppt/slides/_rels/slide1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image" Target="../media/image36.png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6.png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7.png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8.png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9.png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80.png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81.png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82.png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83.png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84.png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8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1.png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86.png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88.png"/><Relationship Id="rId1" Type="http://schemas.openxmlformats.org/officeDocument/2006/relationships/image" Target="../media/image287.png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89.png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90.png"/><Relationship Id="rId1" Type="http://schemas.openxmlformats.org/officeDocument/2006/relationships/hyperlink" Target="https://github.com/Alro10/deep-learning-time-series" TargetMode="Externa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91.png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9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9.png"/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image" Target="../media/image4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1.png"/><Relationship Id="rId1" Type="http://schemas.openxmlformats.org/officeDocument/2006/relationships/image" Target="../media/image5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2.pn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image" Target="../media/image5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7.png"/><Relationship Id="rId1" Type="http://schemas.openxmlformats.org/officeDocument/2006/relationships/image" Target="../media/image56.png"/></Relationships>
</file>

<file path=ppt/slides/_rels/slide2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image" Target="../media/image5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image" Target="../media/image61.pn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hyperlink" Target="https://www.researchgate.net/post/Data-augmentation-techniques-for-medical-image&#13;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7.png"/><Relationship Id="rId1" Type="http://schemas.openxmlformats.org/officeDocument/2006/relationships/image" Target="../media/image66.png"/></Relationships>
</file>

<file path=ppt/slides/_rels/slide3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71.png"/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image" Target="../media/image6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3.png"/><Relationship Id="rId1" Type="http://schemas.openxmlformats.org/officeDocument/2006/relationships/image" Target="../media/image72.png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77.png"/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image" Target="../media/image74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8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9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0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1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2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3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5.png"/><Relationship Id="rId1" Type="http://schemas.openxmlformats.org/officeDocument/2006/relationships/image" Target="../media/image84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6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7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5.png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8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9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1.png"/><Relationship Id="rId1" Type="http://schemas.openxmlformats.org/officeDocument/2006/relationships/image" Target="../media/image90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2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5.png"/><Relationship Id="rId1" Type="http://schemas.openxmlformats.org/officeDocument/2006/relationships/image" Target="../media/image94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7.png"/><Relationship Id="rId1" Type="http://schemas.openxmlformats.org/officeDocument/2006/relationships/image" Target="../media/image96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8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9.png"/></Relationships>
</file>

<file path=ppt/slides/_rels/slide6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03.png"/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image" Target="../media/image100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5.png"/><Relationship Id="rId1" Type="http://schemas.openxmlformats.org/officeDocument/2006/relationships/image" Target="../media/image104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4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10.png"/><Relationship Id="rId4" Type="http://schemas.openxmlformats.org/officeDocument/2006/relationships/image" Target="../media/image109.png"/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image" Target="../media/image106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1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15.png"/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image" Target="../media/image112.png"/></Relationships>
</file>

<file path=ppt/slides/_rels/slide7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image" Target="../media/image116.png"/></Relationships>
</file>

<file path=ppt/slides/_rels/slide7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image" Target="../media/image119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3.png"/><Relationship Id="rId1" Type="http://schemas.openxmlformats.org/officeDocument/2006/relationships/image" Target="../media/image122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4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6.png"/><Relationship Id="rId1" Type="http://schemas.openxmlformats.org/officeDocument/2006/relationships/image" Target="../media/image125.png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8.png"/><Relationship Id="rId1" Type="http://schemas.openxmlformats.org/officeDocument/2006/relationships/image" Target="../media/image127.png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9.pn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image" Target="../media/image130.png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3.png"/></Relationships>
</file>

<file path=ppt/slides/_rels/slide9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9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38.png"/><Relationship Id="rId4" Type="http://schemas.openxmlformats.org/officeDocument/2006/relationships/image" Target="../media/image137.png"/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image" Target="../media/image134.png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9.png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0.png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46.png"/><Relationship Id="rId5" Type="http://schemas.openxmlformats.org/officeDocument/2006/relationships/image" Target="../media/image145.png"/><Relationship Id="rId4" Type="http://schemas.openxmlformats.org/officeDocument/2006/relationships/image" Target="../media/image144.png"/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image" Target="../media/image14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4" name="內容版面配置區 13"/>
          <p:cNvPicPr>
            <a:picLocks noGrp="true" noChangeAspect="true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09600" y="1417955"/>
            <a:ext cx="2828925" cy="3952875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4436110" y="1417955"/>
            <a:ext cx="2505075" cy="238125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609600" y="1417955"/>
            <a:ext cx="7600315" cy="5255895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false" compatLnSpc="true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80604020202020204" pitchFamily="34" charset="0"/>
              <a:ea typeface="SimSun" pitchFamily="2" charset="-122"/>
            </a:endParaRPr>
          </a:p>
        </p:txBody>
      </p:sp>
      <p:sp>
        <p:nvSpPr>
          <p:cNvPr id="2" name="標題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 descr="架構圖fsl (1)"/>
          <p:cNvPicPr>
            <a:picLocks noGrp="true" noChangeAspect="true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09600" y="1417955"/>
            <a:ext cx="7382510" cy="5255895"/>
          </a:xfrm>
          <a:prstGeom prst="rect">
            <a:avLst/>
          </a:prstGeom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LSTM</a:t>
            </a:r>
            <a:r>
              <a:rPr lang="zh-TW" altLang="en-US" dirty="0" smtClean="0"/>
              <a:t> </a:t>
            </a:r>
            <a:r>
              <a:rPr lang="en-US" altLang="zh-TW" dirty="0" smtClean="0"/>
              <a:t>Many Feature to One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true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609600" y="1600200"/>
            <a:ext cx="3419952" cy="3610479"/>
          </a:xfrm>
          <a:prstGeom prst="rect">
            <a:avLst/>
          </a:prstGeom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bug</a:t>
            </a:r>
            <a:r>
              <a:rPr lang="en-US" altLang="en-US"/>
              <a:t> - jupyter version error</a:t>
            </a:r>
            <a:endParaRPr lang="en-US" altLang="en-US"/>
          </a:p>
        </p:txBody>
      </p:sp>
      <p:pic>
        <p:nvPicPr>
          <p:cNvPr id="4" name="內容版面配置區 3"/>
          <p:cNvPicPr>
            <a:picLocks noGrp="true" noChangeAspect="true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09600" y="1417955"/>
            <a:ext cx="8654415" cy="4526280"/>
          </a:xfrm>
          <a:prstGeom prst="rect">
            <a:avLst/>
          </a:prstGeom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bug</a:t>
            </a:r>
            <a:r>
              <a:rPr lang="en-US" altLang="en-US"/>
              <a:t> - tqdm version error</a:t>
            </a:r>
            <a:endParaRPr lang="en-US" altLang="en-US"/>
          </a:p>
        </p:txBody>
      </p:sp>
      <p:pic>
        <p:nvPicPr>
          <p:cNvPr id="4" name="內容版面配置區 3"/>
          <p:cNvPicPr>
            <a:picLocks noGrp="true" noChangeAspect="true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09600" y="1417955"/>
            <a:ext cx="9296400" cy="4248150"/>
          </a:xfrm>
          <a:prstGeom prst="rect">
            <a:avLst/>
          </a:prstGeom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標題 1"/>
          <p:cNvSpPr>
            <a:spLocks noGrp="true"/>
          </p:cNvSpPr>
          <p:nvPr>
            <p:ph type="title"/>
          </p:nvPr>
        </p:nvSpPr>
        <p:spPr/>
        <p:txBody>
          <a:bodyPr/>
          <a:p>
            <a:r>
              <a:rPr lang="en-US" altLang="zh-TW"/>
              <a:t>R &amp; Python - IC</a:t>
            </a:r>
            <a:endParaRPr lang="en-US" altLang="zh-TW"/>
          </a:p>
        </p:txBody>
      </p:sp>
      <p:graphicFrame>
        <p:nvGraphicFramePr>
          <p:cNvPr id="4" name="內容版面配置區 3"/>
          <p:cNvGraphicFramePr>
            <a:graphicFrameLocks noGrp="true"/>
          </p:cNvGraphicFramePr>
          <p:nvPr>
            <p:ph idx="1"/>
          </p:nvPr>
        </p:nvGraphicFramePr>
        <p:xfrm>
          <a:off x="609600" y="1600200"/>
          <a:ext cx="10972800" cy="2667000"/>
        </p:xfrm>
        <a:graphic>
          <a:graphicData uri="http://schemas.openxmlformats.org/drawingml/2006/table">
            <a:tbl>
              <a:tblPr firstRow="true" bandRow="true">
                <a:tableStyleId>{5C22544A-7EE6-4342-B048-85BDC9FD1C3A}</a:tableStyleId>
              </a:tblPr>
              <a:tblGrid>
                <a:gridCol w="4036060"/>
                <a:gridCol w="2903220"/>
                <a:gridCol w="4033520"/>
              </a:tblGrid>
              <a:tr h="381000">
                <a:tc rowSpan="2">
                  <a:txBody>
                    <a:bodyPr/>
                    <a:p>
                      <a:pPr algn="l">
                        <a:buNone/>
                      </a:pPr>
                      <a:r>
                        <a:rPr lang="en-US" altLang="zh-TW">
                          <a:solidFill>
                            <a:schemeClr val="bg1"/>
                          </a:solidFill>
                        </a:rPr>
                        <a:t>model Type</a:t>
                      </a:r>
                      <a:endParaRPr lang="en-US" altLang="zh-TW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>
                          <a:solidFill>
                            <a:schemeClr val="bg1"/>
                          </a:solidFill>
                        </a:rPr>
                        <a:t>Validation</a:t>
                      </a:r>
                      <a:endParaRPr lang="en-US" altLang="en-US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 hMerge="true">
                  <a:tcPr/>
                </a:tc>
              </a:tr>
              <a:tr h="381000">
                <a:tc vMerge="true"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>
                          <a:solidFill>
                            <a:schemeClr val="bg1"/>
                          </a:solidFill>
                        </a:rPr>
                        <a:t>R AUC (IC)</a:t>
                      </a:r>
                      <a:endParaRPr lang="en-US" altLang="en-US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>
                          <a:solidFill>
                            <a:schemeClr val="bg1"/>
                          </a:solidFill>
                        </a:rPr>
                        <a:t>Python </a:t>
                      </a:r>
                      <a:r>
                        <a:rPr lang="en-US" altLang="zh-TW">
                          <a:solidFill>
                            <a:schemeClr val="bg1"/>
                          </a:solidFill>
                        </a:rPr>
                        <a:t>AUC</a:t>
                      </a:r>
                      <a:r>
                        <a:rPr lang="en-US" altLang="en-US">
                          <a:solidFill>
                            <a:schemeClr val="bg1"/>
                          </a:solidFill>
                        </a:rPr>
                        <a:t> (IC)</a:t>
                      </a:r>
                      <a:endParaRPr lang="en-US" altLang="en-US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TW">
                          <a:solidFill>
                            <a:schemeClr val="bg1"/>
                          </a:solidFill>
                        </a:rPr>
                        <a:t>DWI Image</a:t>
                      </a:r>
                      <a:r>
                        <a:rPr lang="en-US" altLang="zh-TW" sz="1800">
                          <a:solidFill>
                            <a:schemeClr val="bg1"/>
                          </a:solidFill>
                          <a:sym typeface="+mn-ea"/>
                        </a:rPr>
                        <a:t>(Seg)</a:t>
                      </a:r>
                      <a:endParaRPr lang="en-US" altLang="zh-TW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>
                          <a:solidFill>
                            <a:schemeClr val="bg1"/>
                          </a:solidFill>
                        </a:rPr>
                        <a:t>0.7231 [0.5872-0.8589]</a:t>
                      </a:r>
                      <a:endParaRPr lang="en-US" altLang="en-US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>
                          <a:solidFill>
                            <a:schemeClr val="bg1"/>
                          </a:solidFill>
                        </a:rPr>
                        <a:t>0.7230 </a:t>
                      </a:r>
                      <a:r>
                        <a:rPr lang="en-US" altLang="en-US" sz="1800">
                          <a:solidFill>
                            <a:schemeClr val="bg1"/>
                          </a:solidFill>
                          <a:sym typeface="SimSun" pitchFamily="2" charset="-122"/>
                        </a:rPr>
                        <a:t>[0.5882-0.8625]</a:t>
                      </a:r>
                      <a:endParaRPr lang="en-US" altLang="zh-TW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標題 1"/>
          <p:cNvSpPr>
            <a:spLocks noGrp="true"/>
          </p:cNvSpPr>
          <p:nvPr>
            <p:ph type="title"/>
          </p:nvPr>
        </p:nvSpPr>
        <p:spPr/>
        <p:txBody>
          <a:bodyPr/>
          <a:p>
            <a:r>
              <a:rPr lang="en-US" altLang="zh-TW"/>
              <a:t>Out_Nihss - In_Nihss</a:t>
            </a:r>
            <a:endParaRPr lang="en-US" altLang="zh-TW"/>
          </a:p>
        </p:txBody>
      </p:sp>
      <p:pic>
        <p:nvPicPr>
          <p:cNvPr id="6" name="內容版面配置區 5"/>
          <p:cNvPicPr>
            <a:picLocks noChangeAspect="true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09600" y="1417955"/>
            <a:ext cx="5162550" cy="188595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3303905"/>
            <a:ext cx="5162550" cy="1876425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6225540" y="1417955"/>
            <a:ext cx="5172075" cy="1866900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>
            <a:off x="6225540" y="3284855"/>
            <a:ext cx="5172075" cy="1885950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" y="5450205"/>
            <a:ext cx="6353175" cy="666750"/>
          </a:xfrm>
          <a:prstGeom prst="rect">
            <a:avLst/>
          </a:prstGeom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標題 1"/>
          <p:cNvSpPr>
            <a:spLocks noGrp="true"/>
          </p:cNvSpPr>
          <p:nvPr>
            <p:ph type="title"/>
          </p:nvPr>
        </p:nvSpPr>
        <p:spPr/>
        <p:txBody>
          <a:bodyPr/>
          <a:p>
            <a:r>
              <a:rPr lang="en-US" altLang="zh-TW"/>
              <a:t>Model adjust</a:t>
            </a:r>
            <a:endParaRPr lang="en-US" altLang="zh-TW"/>
          </a:p>
        </p:txBody>
      </p:sp>
      <p:sp>
        <p:nvSpPr>
          <p:cNvPr id="3" name="內容版面配置區 2"/>
          <p:cNvSpPr>
            <a:spLocks noGrp="true"/>
          </p:cNvSpPr>
          <p:nvPr>
            <p:ph idx="1"/>
          </p:nvPr>
        </p:nvSpPr>
        <p:spPr/>
        <p:txBody>
          <a:bodyPr/>
          <a:p>
            <a:r>
              <a:rPr lang="en-US" altLang="zh-TW"/>
              <a:t>learning rate - 0.01-0.003</a:t>
            </a:r>
            <a:endParaRPr lang="en-US" altLang="zh-TW"/>
          </a:p>
          <a:p>
            <a:endParaRPr lang="en-US" altLang="zh-TW"/>
          </a:p>
          <a:p>
            <a:r>
              <a:rPr lang="en-US" altLang="zh-TW"/>
              <a:t>loss function - focal loss &amp; CrossEntropy</a:t>
            </a:r>
            <a:endParaRPr lang="en-US" altLang="zh-TW"/>
          </a:p>
          <a:p>
            <a:endParaRPr lang="en-US" altLang="zh-TW"/>
          </a:p>
          <a:p>
            <a:r>
              <a:rPr lang="en-US" altLang="zh-TW"/>
              <a:t>class weight - CrossEntropy weight</a:t>
            </a:r>
            <a:endParaRPr lang="en-US" altLang="zh-TW"/>
          </a:p>
          <a:p>
            <a:endParaRPr lang="en-US" altLang="zh-TW"/>
          </a:p>
          <a:p>
            <a:r>
              <a:rPr lang="en-US" altLang="zh-TW"/>
              <a:t>LR decay - cosineLR(SGD optimizer)</a:t>
            </a:r>
            <a:endParaRPr lang="en-US" altLang="zh-TW"/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標題 1"/>
          <p:cNvSpPr>
            <a:spLocks noGrp="true"/>
          </p:cNvSpPr>
          <p:nvPr>
            <p:ph type="title"/>
          </p:nvPr>
        </p:nvSpPr>
        <p:spPr/>
        <p:txBody>
          <a:bodyPr/>
          <a:p>
            <a:r>
              <a:rPr lang="en-US" altLang="en-US"/>
              <a:t>Regression Result- only NIHSS Score</a:t>
            </a:r>
            <a:endParaRPr lang="en-US" altLang="en-US"/>
          </a:p>
        </p:txBody>
      </p:sp>
      <p:graphicFrame>
        <p:nvGraphicFramePr>
          <p:cNvPr id="6" name="圓桌 5"/>
          <p:cNvGraphicFramePr/>
          <p:nvPr/>
        </p:nvGraphicFramePr>
        <p:xfrm>
          <a:off x="5652770" y="1417955"/>
          <a:ext cx="6301740" cy="2740660"/>
        </p:xfrm>
        <a:graphic>
          <a:graphicData uri="http://schemas.openxmlformats.org/drawingml/2006/table">
            <a:tbl>
              <a:tblPr firstRow="true" bandRow="true">
                <a:tableStyleId>{5C22544A-7EE6-4342-B048-85BDC9FD1C3A}</a:tableStyleId>
              </a:tblPr>
              <a:tblGrid>
                <a:gridCol w="1575435"/>
                <a:gridCol w="1575435"/>
                <a:gridCol w="1575435"/>
                <a:gridCol w="1575435"/>
              </a:tblGrid>
              <a:tr h="386080">
                <a:tc gridSpan="4"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TW">
                          <a:solidFill>
                            <a:schemeClr val="bg1"/>
                          </a:solidFill>
                        </a:rPr>
                        <a:t>Variable</a:t>
                      </a:r>
                      <a:endParaRPr lang="en-US" altLang="zh-TW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 hMerge="true">
                  <a:tcPr/>
                </a:tc>
                <a:tc hMerge="true">
                  <a:tcPr/>
                </a:tc>
                <a:tc hMerge="true">
                  <a:tcPr/>
                </a:tc>
              </a:tr>
              <a:tr h="38608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+mj-lt"/>
                          <a:cs typeface="+mj-lt"/>
                        </a:rPr>
                        <a:t>A/P_01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+mj-lt"/>
                        <a:cs typeface="+mj-lt"/>
                      </a:endParaRPr>
                    </a:p>
                  </a:txBody>
                  <a:tcPr marL="12700" marR="12700" marT="12700" vert="horz" anchor="ctr" anchorCtr="false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+mj-lt"/>
                          <a:cs typeface="+mj-lt"/>
                        </a:rPr>
                        <a:t>N/L_01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+mj-lt"/>
                        <a:cs typeface="+mj-lt"/>
                      </a:endParaRPr>
                    </a:p>
                  </a:txBody>
                  <a:tcPr marL="12700" marR="12700" marT="12700" vert="horz" anchor="ctr" anchorCtr="false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+mj-lt"/>
                          <a:cs typeface="+mj-lt"/>
                        </a:rPr>
                        <a:t>age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+mj-lt"/>
                        <a:cs typeface="+mj-lt"/>
                      </a:endParaRPr>
                    </a:p>
                  </a:txBody>
                  <a:tcPr marL="12700" marR="12700" marT="12700" vert="horz" anchor="ctr" anchorCtr="false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+mj-lt"/>
                          <a:cs typeface="+mj-lt"/>
                        </a:rPr>
                        <a:t>gender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+mj-lt"/>
                        <a:cs typeface="+mj-lt"/>
                      </a:endParaRPr>
                    </a:p>
                  </a:txBody>
                  <a:tcPr marL="12700" marR="12700" marT="12700" vert="horz" anchor="ctr" anchorCtr="false"/>
                </a:tc>
              </a:tr>
              <a:tr h="42418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200" b="0">
                          <a:solidFill>
                            <a:srgbClr val="000000"/>
                          </a:solidFill>
                          <a:latin typeface="+mj-lt"/>
                          <a:ea typeface="新細明體" pitchFamily="2" charset="-122"/>
                          <a:cs typeface="+mj-lt"/>
                        </a:rPr>
                        <a:t>onset-to-image</a:t>
                      </a:r>
                      <a:endParaRPr lang="zh-CN" sz="1200" b="0">
                        <a:solidFill>
                          <a:srgbClr val="000000"/>
                        </a:solidFill>
                        <a:latin typeface="+mj-lt"/>
                        <a:ea typeface="新細明體" pitchFamily="2" charset="-122"/>
                        <a:cs typeface="+mj-lt"/>
                      </a:endParaRPr>
                    </a:p>
                    <a:p>
                      <a:pPr indent="0" algn="ctr">
                        <a:buNone/>
                      </a:pPr>
                      <a:r>
                        <a:rPr lang="zh-CN" sz="1200" b="0">
                          <a:solidFill>
                            <a:srgbClr val="000000"/>
                          </a:solidFill>
                          <a:latin typeface="+mj-lt"/>
                          <a:ea typeface="新細明體" pitchFamily="2" charset="-122"/>
                          <a:cs typeface="+mj-lt"/>
                        </a:rPr>
                        <a:t>(有acute-發病日期)</a:t>
                      </a:r>
                      <a:endParaRPr lang="zh-CN" altLang="en-US" sz="1200" b="0">
                        <a:solidFill>
                          <a:srgbClr val="000000"/>
                        </a:solidFill>
                        <a:latin typeface="+mj-lt"/>
                        <a:ea typeface="新細明體" pitchFamily="2" charset="-122"/>
                        <a:cs typeface="+mj-lt"/>
                      </a:endParaRPr>
                    </a:p>
                  </a:txBody>
                  <a:tcPr marL="12700" marR="12700" marT="12700" vert="horz" anchor="ctr" anchorCtr="false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200" b="0">
                          <a:solidFill>
                            <a:srgbClr val="000000"/>
                          </a:solidFill>
                          <a:latin typeface="+mj-lt"/>
                          <a:ea typeface="新細明體" pitchFamily="2" charset="-122"/>
                          <a:cs typeface="+mj-lt"/>
                        </a:rPr>
                        <a:t>onset-to-ward</a:t>
                      </a:r>
                      <a:endParaRPr lang="zh-CN" sz="1200" b="0">
                        <a:solidFill>
                          <a:srgbClr val="000000"/>
                        </a:solidFill>
                        <a:latin typeface="+mj-lt"/>
                        <a:ea typeface="新細明體" pitchFamily="2" charset="-122"/>
                        <a:cs typeface="+mj-lt"/>
                      </a:endParaRPr>
                    </a:p>
                    <a:p>
                      <a:pPr indent="0" algn="ctr">
                        <a:buNone/>
                      </a:pPr>
                      <a:r>
                        <a:rPr lang="zh-CN" sz="1200" b="0">
                          <a:solidFill>
                            <a:srgbClr val="000000"/>
                          </a:solidFill>
                          <a:latin typeface="+mj-lt"/>
                          <a:ea typeface="新細明體" pitchFamily="2" charset="-122"/>
                          <a:cs typeface="+mj-lt"/>
                        </a:rPr>
                        <a:t>(病房日期-發病日期)</a:t>
                      </a:r>
                      <a:endParaRPr lang="zh-CN" altLang="en-US" sz="1200" b="0">
                        <a:solidFill>
                          <a:srgbClr val="000000"/>
                        </a:solidFill>
                        <a:latin typeface="+mj-lt"/>
                        <a:ea typeface="新細明體" pitchFamily="2" charset="-122"/>
                        <a:cs typeface="+mj-lt"/>
                      </a:endParaRPr>
                    </a:p>
                  </a:txBody>
                  <a:tcPr marL="12700" marR="12700" marT="12700" vert="horz" anchor="ctr" anchorCtr="false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+mj-lt"/>
                          <a:cs typeface="+mj-lt"/>
                        </a:rPr>
                        <a:t>NIHSS: 1a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+mj-lt"/>
                        <a:cs typeface="+mj-lt"/>
                      </a:endParaRPr>
                    </a:p>
                  </a:txBody>
                  <a:tcPr marL="12700" marR="12700" marT="12700" vert="horz" anchor="ctr" anchorCtr="false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+mj-lt"/>
                          <a:cs typeface="+mj-lt"/>
                        </a:rPr>
                        <a:t>NIHSS: 1b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+mj-lt"/>
                        <a:cs typeface="+mj-lt"/>
                      </a:endParaRPr>
                    </a:p>
                  </a:txBody>
                  <a:tcPr marL="12700" marR="12700" marT="12700" vert="horz" anchor="ctr" anchorCtr="false"/>
                </a:tc>
              </a:tr>
              <a:tr h="38608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+mj-lt"/>
                          <a:cs typeface="+mj-lt"/>
                        </a:rPr>
                        <a:t>NIHSS: 1c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+mj-lt"/>
                        <a:cs typeface="+mj-lt"/>
                      </a:endParaRPr>
                    </a:p>
                  </a:txBody>
                  <a:tcPr marL="12700" marR="12700" marT="12700" vert="horz" anchor="ctr" anchorCtr="false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+mj-lt"/>
                          <a:cs typeface="+mj-lt"/>
                        </a:rPr>
                        <a:t>NIHSS: 2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+mj-lt"/>
                        <a:cs typeface="+mj-lt"/>
                      </a:endParaRPr>
                    </a:p>
                  </a:txBody>
                  <a:tcPr marL="12700" marR="12700" marT="12700" vert="horz" anchor="ctr" anchorCtr="false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+mj-lt"/>
                          <a:cs typeface="+mj-lt"/>
                        </a:rPr>
                        <a:t>NiHSS: 3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+mj-lt"/>
                        <a:cs typeface="+mj-lt"/>
                      </a:endParaRPr>
                    </a:p>
                  </a:txBody>
                  <a:tcPr marL="12700" marR="12700" marT="12700" vert="horz" anchor="ctr" anchorCtr="false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+mj-lt"/>
                          <a:cs typeface="+mj-lt"/>
                        </a:rPr>
                        <a:t>NIHSS: 4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+mj-lt"/>
                        <a:cs typeface="+mj-lt"/>
                      </a:endParaRPr>
                    </a:p>
                  </a:txBody>
                  <a:tcPr marL="12700" marR="12700" marT="12700" vert="horz" anchor="ctr" anchorCtr="false"/>
                </a:tc>
              </a:tr>
              <a:tr h="38608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+mj-lt"/>
                          <a:cs typeface="+mj-lt"/>
                        </a:rPr>
                        <a:t>NIHSS: 5a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+mj-lt"/>
                        <a:cs typeface="+mj-lt"/>
                      </a:endParaRPr>
                    </a:p>
                  </a:txBody>
                  <a:tcPr marL="12700" marR="12700" marT="12700" vert="horz" anchor="ctr" anchorCtr="false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+mj-lt"/>
                          <a:cs typeface="+mj-lt"/>
                        </a:rPr>
                        <a:t>NIHSS: 5b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+mj-lt"/>
                        <a:cs typeface="+mj-lt"/>
                      </a:endParaRPr>
                    </a:p>
                  </a:txBody>
                  <a:tcPr marL="12700" marR="12700" marT="12700" vert="horz" anchor="ctr" anchorCtr="false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+mj-lt"/>
                          <a:cs typeface="+mj-lt"/>
                        </a:rPr>
                        <a:t>NIHSS: 6a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+mj-lt"/>
                        <a:cs typeface="+mj-lt"/>
                      </a:endParaRPr>
                    </a:p>
                  </a:txBody>
                  <a:tcPr marL="12700" marR="12700" marT="12700" vert="horz" anchor="ctr" anchorCtr="false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+mj-lt"/>
                          <a:cs typeface="+mj-lt"/>
                        </a:rPr>
                        <a:t>NIHSS:6b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+mj-lt"/>
                        <a:cs typeface="+mj-lt"/>
                      </a:endParaRPr>
                    </a:p>
                  </a:txBody>
                  <a:tcPr marL="12700" marR="12700" marT="12700" vert="horz" anchor="ctr" anchorCtr="false"/>
                </a:tc>
              </a:tr>
              <a:tr h="38608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+mj-lt"/>
                          <a:cs typeface="+mj-lt"/>
                        </a:rPr>
                        <a:t>NIHSS:7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+mj-lt"/>
                        <a:cs typeface="+mj-lt"/>
                      </a:endParaRPr>
                    </a:p>
                  </a:txBody>
                  <a:tcPr marL="12700" marR="12700" marT="12700" vert="horz" anchor="ctr" anchorCtr="false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+mj-lt"/>
                          <a:cs typeface="+mj-lt"/>
                        </a:rPr>
                        <a:t>NIHSS:8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+mj-lt"/>
                        <a:cs typeface="+mj-lt"/>
                      </a:endParaRPr>
                    </a:p>
                  </a:txBody>
                  <a:tcPr marL="12700" marR="12700" marT="12700" vert="horz" anchor="ctr" anchorCtr="false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+mj-lt"/>
                          <a:cs typeface="+mj-lt"/>
                        </a:rPr>
                        <a:t>NIHSS:9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+mj-lt"/>
                        <a:cs typeface="+mj-lt"/>
                      </a:endParaRPr>
                    </a:p>
                  </a:txBody>
                  <a:tcPr marL="12700" marR="12700" marT="12700" vert="horz" anchor="ctr" anchorCtr="false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+mj-lt"/>
                          <a:cs typeface="+mj-lt"/>
                        </a:rPr>
                        <a:t>NIHSS:10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+mj-lt"/>
                        <a:cs typeface="+mj-lt"/>
                      </a:endParaRPr>
                    </a:p>
                  </a:txBody>
                  <a:tcPr marL="12700" marR="12700" marT="12700" vert="horz" anchor="ctr" anchorCtr="false"/>
                </a:tc>
              </a:tr>
              <a:tr h="38608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+mj-lt"/>
                          <a:cs typeface="+mj-lt"/>
                        </a:rPr>
                        <a:t>NIHSS:11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+mj-lt"/>
                        <a:cs typeface="+mj-lt"/>
                      </a:endParaRPr>
                    </a:p>
                  </a:txBody>
                  <a:tcPr marL="12700" marR="12700" marT="12700" vert="horz" anchor="ctr" anchorCtr="false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+mj-lt"/>
                          <a:cs typeface="+mj-lt"/>
                        </a:rPr>
                        <a:t>NIHSS  total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+mj-lt"/>
                        <a:cs typeface="+mj-lt"/>
                      </a:endParaRPr>
                    </a:p>
                  </a:txBody>
                  <a:tcPr marL="12700" marR="12700" marT="12700" vert="horz" anchor="ctr" anchorCtr="false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altLang="en-US" sz="1200" b="0">
                          <a:solidFill>
                            <a:srgbClr val="000000"/>
                          </a:solidFill>
                          <a:latin typeface="+mj-lt"/>
                          <a:cs typeface="+mj-lt"/>
                        </a:rPr>
                        <a:t>-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+mj-lt"/>
                        <a:cs typeface="+mj-lt"/>
                      </a:endParaRPr>
                    </a:p>
                  </a:txBody>
                  <a:tcPr marL="12700" marR="12700" marT="12700" vert="horz" anchor="ctr" anchorCtr="false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altLang="en-US" sz="1200" b="0">
                          <a:solidFill>
                            <a:srgbClr val="000000"/>
                          </a:solidFill>
                          <a:latin typeface="+mj-lt"/>
                          <a:cs typeface="+mj-lt"/>
                        </a:rPr>
                        <a:t>-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+mj-lt"/>
                        <a:cs typeface="+mj-lt"/>
                      </a:endParaRPr>
                    </a:p>
                  </a:txBody>
                  <a:tcPr marL="12700" marR="12700" marT="12700" vert="horz" anchor="ctr" anchorCtr="false"/>
                </a:tc>
              </a:tr>
            </a:tbl>
          </a:graphicData>
        </a:graphic>
      </p:graphicFrame>
      <p:pic>
        <p:nvPicPr>
          <p:cNvPr id="13" name="圖片 12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5652770" y="4280535"/>
            <a:ext cx="6301740" cy="2269490"/>
          </a:xfrm>
          <a:prstGeom prst="rect">
            <a:avLst/>
          </a:prstGeom>
        </p:spPr>
      </p:pic>
      <p:pic>
        <p:nvPicPr>
          <p:cNvPr id="15" name="內容版面配置區 14"/>
          <p:cNvPicPr>
            <a:picLocks noChangeAspect="true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" y="1417955"/>
            <a:ext cx="4600575" cy="3419475"/>
          </a:xfrm>
          <a:prstGeom prst="rect">
            <a:avLst/>
          </a:prstGeom>
        </p:spPr>
      </p:pic>
      <p:graphicFrame>
        <p:nvGraphicFramePr>
          <p:cNvPr id="17" name="圓桌 16"/>
          <p:cNvGraphicFramePr/>
          <p:nvPr/>
        </p:nvGraphicFramePr>
        <p:xfrm>
          <a:off x="609600" y="5031740"/>
          <a:ext cx="4601210" cy="1518285"/>
        </p:xfrm>
        <a:graphic>
          <a:graphicData uri="http://schemas.openxmlformats.org/drawingml/2006/table">
            <a:tbl>
              <a:tblPr firstRow="true" bandRow="true">
                <a:tableStyleId>{5C22544A-7EE6-4342-B048-85BDC9FD1C3A}</a:tableStyleId>
              </a:tblPr>
              <a:tblGrid>
                <a:gridCol w="2300605"/>
                <a:gridCol w="2300605"/>
              </a:tblGrid>
              <a:tr h="27114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TW">
                          <a:solidFill>
                            <a:schemeClr val="bg1"/>
                          </a:solidFill>
                        </a:rPr>
                        <a:t>Metric</a:t>
                      </a:r>
                      <a:endParaRPr lang="en-US" altLang="zh-TW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TW">
                          <a:solidFill>
                            <a:schemeClr val="bg1"/>
                          </a:solidFill>
                        </a:rPr>
                        <a:t>VAlid Score</a:t>
                      </a:r>
                      <a:endParaRPr lang="en-US" altLang="zh-TW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  <a:tr h="38417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TW">
                          <a:solidFill>
                            <a:schemeClr val="bg1"/>
                          </a:solidFill>
                        </a:rPr>
                        <a:t>MAE</a:t>
                      </a:r>
                      <a:endParaRPr lang="en-US" altLang="zh-TW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TW">
                          <a:solidFill>
                            <a:schemeClr val="bg1"/>
                          </a:solidFill>
                        </a:rPr>
                        <a:t>1.2111</a:t>
                      </a:r>
                      <a:endParaRPr lang="en-US" altLang="zh-TW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  <a:tr h="38417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TW">
                          <a:solidFill>
                            <a:schemeClr val="bg1"/>
                          </a:solidFill>
                        </a:rPr>
                        <a:t>MSE</a:t>
                      </a:r>
                      <a:endParaRPr lang="en-US" altLang="zh-TW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TW">
                          <a:solidFill>
                            <a:schemeClr val="bg1"/>
                          </a:solidFill>
                        </a:rPr>
                        <a:t>6.5641</a:t>
                      </a:r>
                      <a:endParaRPr lang="en-US" altLang="zh-TW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  <a:tr h="38417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TW">
                          <a:solidFill>
                            <a:schemeClr val="bg1"/>
                          </a:solidFill>
                        </a:rPr>
                        <a:t>MAPE</a:t>
                      </a:r>
                      <a:endParaRPr lang="en-US" altLang="zh-TW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TW">
                          <a:solidFill>
                            <a:schemeClr val="bg1"/>
                          </a:solidFill>
                        </a:rPr>
                        <a:t>0.2946</a:t>
                      </a:r>
                      <a:endParaRPr lang="en-US" altLang="zh-TW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標題 1"/>
          <p:cNvSpPr>
            <a:spLocks noGrp="true"/>
          </p:cNvSpPr>
          <p:nvPr>
            <p:ph type="title"/>
          </p:nvPr>
        </p:nvSpPr>
        <p:spPr/>
        <p:txBody>
          <a:bodyPr/>
          <a:p>
            <a:r>
              <a:rPr lang="en-US" altLang="zh-TW">
                <a:sym typeface="+mn-ea"/>
              </a:rPr>
              <a:t>DWI+NIHSS</a:t>
            </a:r>
            <a:r>
              <a:rPr lang="en-US" altLang="en-US">
                <a:sym typeface="+mn-ea"/>
              </a:rPr>
              <a:t> (out-in)</a:t>
            </a:r>
            <a:r>
              <a:rPr lang="en-US" altLang="zh-TW">
                <a:sym typeface="+mn-ea"/>
              </a:rPr>
              <a:t>  Result</a:t>
            </a:r>
            <a:endParaRPr lang="zh-TW" altLang="en-US"/>
          </a:p>
        </p:txBody>
      </p:sp>
      <p:pic>
        <p:nvPicPr>
          <p:cNvPr id="4" name="內容版面配置區 3"/>
          <p:cNvPicPr>
            <a:picLocks noChangeAspect="true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09600" y="1417955"/>
            <a:ext cx="5191125" cy="1933575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3619500"/>
            <a:ext cx="5200650" cy="188595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6311265" y="1417955"/>
            <a:ext cx="5210175" cy="193421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>
            <a:off x="6311265" y="3590925"/>
            <a:ext cx="5210175" cy="1914525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" y="5717540"/>
            <a:ext cx="7734300" cy="733425"/>
          </a:xfrm>
          <a:prstGeom prst="rect">
            <a:avLst/>
          </a:prstGeom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標題 1"/>
          <p:cNvSpPr>
            <a:spLocks noGrp="true"/>
          </p:cNvSpPr>
          <p:nvPr>
            <p:ph type="title"/>
          </p:nvPr>
        </p:nvSpPr>
        <p:spPr/>
        <p:txBody>
          <a:bodyPr/>
          <a:p>
            <a:r>
              <a:rPr lang="en-US" altLang="zh-TW"/>
              <a:t>DWI+NIHSS Regression Result</a:t>
            </a:r>
            <a:endParaRPr lang="en-US" altLang="zh-TW"/>
          </a:p>
        </p:txBody>
      </p:sp>
      <p:sp>
        <p:nvSpPr>
          <p:cNvPr id="3" name="內容版面配置區 2"/>
          <p:cNvSpPr>
            <a:spLocks noGrp="true"/>
          </p:cNvSpPr>
          <p:nvPr>
            <p:ph idx="1"/>
          </p:nvPr>
        </p:nvSpPr>
        <p:spPr/>
        <p:txBody>
          <a:bodyPr/>
          <a:p>
            <a:endParaRPr lang="zh-TW" altLang="en-US"/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標題 1"/>
          <p:cNvSpPr>
            <a:spLocks noGrp="true"/>
          </p:cNvSpPr>
          <p:nvPr>
            <p:ph type="title"/>
          </p:nvPr>
        </p:nvSpPr>
        <p:spPr/>
        <p:txBody>
          <a:bodyPr/>
          <a:p>
            <a:r>
              <a:rPr lang="en-US" altLang="zh-TW"/>
              <a:t>Bert Stroke</a:t>
            </a:r>
            <a:endParaRPr lang="en-US" altLang="zh-TW"/>
          </a:p>
        </p:txBody>
      </p:sp>
      <p:pic>
        <p:nvPicPr>
          <p:cNvPr id="4" name="內容版面配置區 3"/>
          <p:cNvPicPr>
            <a:picLocks noChangeAspect="true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09600" y="1417955"/>
            <a:ext cx="4276725" cy="310515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6229350" y="274955"/>
            <a:ext cx="5353050" cy="2400300"/>
          </a:xfrm>
          <a:prstGeom prst="rect">
            <a:avLst/>
          </a:prstGeom>
        </p:spPr>
      </p:pic>
      <p:sp>
        <p:nvSpPr>
          <p:cNvPr id="7" name="文字方塊 6"/>
          <p:cNvSpPr txBox="true"/>
          <p:nvPr/>
        </p:nvSpPr>
        <p:spPr>
          <a:xfrm>
            <a:off x="608965" y="4645025"/>
            <a:ext cx="11457940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TW">
                <a:solidFill>
                  <a:schemeClr val="tx1"/>
                </a:solidFill>
              </a:rPr>
              <a:t>Create TF_dataset</a:t>
            </a:r>
            <a:endParaRPr lang="zh-TW" altLang="en-US">
              <a:solidFill>
                <a:srgbClr val="FF0000"/>
              </a:solidFill>
            </a:endParaRPr>
          </a:p>
          <a:p>
            <a:r>
              <a:rPr lang="zh-TW" altLang="en-US">
                <a:solidFill>
                  <a:srgbClr val="FF0000"/>
                </a:solidFill>
              </a:rPr>
              <a:t>create_pretraining_data.py</a:t>
            </a:r>
            <a:endParaRPr lang="zh-TW" altLang="en-US">
              <a:solidFill>
                <a:srgbClr val="FF0000"/>
              </a:solidFill>
            </a:endParaRPr>
          </a:p>
          <a:p>
            <a:r>
              <a:rPr lang="zh-TW" altLang="en-US">
                <a:solidFill>
                  <a:srgbClr val="FF0000"/>
                </a:solidFill>
              </a:rPr>
              <a:t>--input_file ../data/nu_note.txt </a:t>
            </a:r>
            <a:endParaRPr lang="zh-TW" altLang="en-US">
              <a:solidFill>
                <a:srgbClr val="FF0000"/>
              </a:solidFill>
            </a:endParaRPr>
          </a:p>
          <a:p>
            <a:r>
              <a:rPr lang="zh-TW" altLang="en-US">
                <a:solidFill>
                  <a:srgbClr val="FF0000"/>
                </a:solidFill>
              </a:rPr>
              <a:t>--output_file ../data/tfrecords/nu_note.tfrecord </a:t>
            </a:r>
            <a:endParaRPr lang="zh-TW" altLang="en-US">
              <a:solidFill>
                <a:srgbClr val="FF0000"/>
              </a:solidFill>
            </a:endParaRPr>
          </a:p>
          <a:p>
            <a:r>
              <a:rPr lang="zh-TW" altLang="en-US">
                <a:solidFill>
                  <a:srgbClr val="FF0000"/>
                </a:solidFill>
              </a:rPr>
              <a:t>--vocab_file=../models/biobert_pretrain_output_all_notes_150000/vocab.txt</a:t>
            </a:r>
            <a:endParaRPr lang="zh-TW" altLang="en-US">
              <a:solidFill>
                <a:srgbClr val="FF0000"/>
              </a:solidFill>
            </a:endParaRPr>
          </a:p>
        </p:txBody>
      </p:sp>
      <p:pic>
        <p:nvPicPr>
          <p:cNvPr id="10" name="圖片 9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6229985" y="2767330"/>
            <a:ext cx="5153025" cy="1323975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>
            <a:off x="6229350" y="4178935"/>
            <a:ext cx="5153660" cy="132397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Problem</a:t>
            </a:r>
            <a:endParaRPr lang="en-US" altLang="zh-TW"/>
          </a:p>
        </p:txBody>
      </p:sp>
      <p:sp>
        <p:nvSpPr>
          <p:cNvPr id="5" name="文字方塊 4"/>
          <p:cNvSpPr txBox="true"/>
          <p:nvPr/>
        </p:nvSpPr>
        <p:spPr>
          <a:xfrm>
            <a:off x="609600" y="1417955"/>
            <a:ext cx="5783580" cy="23069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buAutoNum type="arabicPeriod"/>
            </a:pPr>
            <a:r>
              <a:rPr lang="en-US" altLang="zh-TW"/>
              <a:t>DWI</a:t>
            </a:r>
            <a:r>
              <a:rPr lang="zh-TW" altLang="en-US"/>
              <a:t>和</a:t>
            </a:r>
            <a:r>
              <a:rPr lang="en-US" altLang="zh-TW"/>
              <a:t>SegMap</a:t>
            </a:r>
            <a:r>
              <a:rPr lang="zh-TW" altLang="en-US"/>
              <a:t>的</a:t>
            </a:r>
            <a:r>
              <a:rPr lang="en-US" altLang="zh-TW"/>
              <a:t>pixbit</a:t>
            </a:r>
            <a:r>
              <a:rPr lang="zh-TW" altLang="en-US"/>
              <a:t>不一致，部份讀取程式會出錯</a:t>
            </a:r>
            <a:endParaRPr lang="zh-TW" altLang="en-US"/>
          </a:p>
          <a:p>
            <a:pPr marL="342900" indent="-342900" algn="l">
              <a:buAutoNum type="arabicPeriod"/>
            </a:pPr>
            <a:endParaRPr lang="zh-TW" altLang="en-US"/>
          </a:p>
          <a:p>
            <a:pPr marL="342900" indent="-342900" algn="l">
              <a:buAutoNum type="arabicPeriod"/>
            </a:pPr>
            <a:r>
              <a:rPr lang="zh-TW" altLang="en-US"/>
              <a:t>刪除轉換的</a:t>
            </a:r>
            <a:r>
              <a:rPr lang="en-US" altLang="zh-TW"/>
              <a:t>DWI P0</a:t>
            </a:r>
            <a:r>
              <a:rPr lang="en-US" altLang="en-US"/>
              <a:t> </a:t>
            </a:r>
            <a:r>
              <a:rPr lang="en-US" altLang="zh-TW"/>
              <a:t>Dimension</a:t>
            </a:r>
            <a:endParaRPr lang="en-US" altLang="zh-TW"/>
          </a:p>
          <a:p>
            <a:pPr marL="342900" indent="-342900" algn="l">
              <a:buAutoNum type="arabicPeriod"/>
            </a:pPr>
            <a:endParaRPr lang="en-US" altLang="zh-TW"/>
          </a:p>
          <a:p>
            <a:pPr marL="342900" indent="-342900" algn="l">
              <a:buAutoNum type="arabicPeriod"/>
            </a:pPr>
            <a:r>
              <a:rPr lang="en-US" altLang="zh-TW"/>
              <a:t>BA, AAL3 </a:t>
            </a:r>
            <a:r>
              <a:rPr lang="zh-TW" altLang="en-US"/>
              <a:t>圖譜對齊標記會往上多一層</a:t>
            </a:r>
            <a:endParaRPr lang="zh-TW" altLang="en-US"/>
          </a:p>
          <a:p>
            <a:pPr marL="342900" indent="-342900" algn="l">
              <a:buAutoNum type="arabicPeriod"/>
            </a:pPr>
            <a:endParaRPr lang="zh-TW" altLang="en-US"/>
          </a:p>
          <a:p>
            <a:pPr marL="342900" indent="-342900" algn="l">
              <a:buAutoNum type="arabicPeriod"/>
            </a:pPr>
            <a:r>
              <a:rPr lang="en-US" altLang="zh-TW"/>
              <a:t>S1 </a:t>
            </a:r>
            <a:r>
              <a:rPr lang="zh-TW" altLang="en-US"/>
              <a:t>的</a:t>
            </a:r>
            <a:r>
              <a:rPr lang="en-US" altLang="zh-TW"/>
              <a:t>model</a:t>
            </a:r>
            <a:r>
              <a:rPr lang="zh-TW" altLang="en-US"/>
              <a:t>對於</a:t>
            </a:r>
            <a:r>
              <a:rPr lang="en-US" altLang="zh-TW"/>
              <a:t>negtive</a:t>
            </a:r>
            <a:r>
              <a:rPr lang="en-US" altLang="en-US"/>
              <a:t> sample</a:t>
            </a:r>
            <a:r>
              <a:rPr lang="zh-TW" altLang="en-US"/>
              <a:t>的預測容易出現誤判</a:t>
            </a:r>
            <a:endParaRPr lang="en-US" altLang="zh-TW"/>
          </a:p>
          <a:p>
            <a:pPr marL="342900" indent="-342900"/>
            <a:endParaRPr lang="en-US" altLang="zh-TW"/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標題 1"/>
          <p:cNvSpPr>
            <a:spLocks noGrp="true"/>
          </p:cNvSpPr>
          <p:nvPr>
            <p:ph type="title"/>
          </p:nvPr>
        </p:nvSpPr>
        <p:spPr/>
        <p:txBody>
          <a:bodyPr/>
          <a:p>
            <a:r>
              <a:rPr lang="en-US" altLang="zh-TW"/>
              <a:t>Bert - GELU</a:t>
            </a:r>
            <a:endParaRPr lang="en-US" altLang="zh-TW"/>
          </a:p>
        </p:txBody>
      </p:sp>
      <p:pic>
        <p:nvPicPr>
          <p:cNvPr id="5" name="內容版面配置區 4"/>
          <p:cNvPicPr>
            <a:picLocks noChangeAspect="true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09600" y="1417955"/>
            <a:ext cx="4533900" cy="3343275"/>
          </a:xfrm>
          <a:prstGeom prst="rect">
            <a:avLst/>
          </a:prstGeom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標題 1"/>
          <p:cNvSpPr>
            <a:spLocks noGrp="true"/>
          </p:cNvSpPr>
          <p:nvPr>
            <p:ph type="title"/>
          </p:nvPr>
        </p:nvSpPr>
        <p:spPr/>
        <p:txBody>
          <a:bodyPr/>
          <a:p>
            <a:r>
              <a:rPr lang="en-US" altLang="zh-TW"/>
              <a:t>dicom to nii type</a:t>
            </a:r>
            <a:endParaRPr lang="en-US" altLang="zh-TW"/>
          </a:p>
        </p:txBody>
      </p:sp>
      <p:sp>
        <p:nvSpPr>
          <p:cNvPr id="3" name="內容版面配置區 2"/>
          <p:cNvSpPr>
            <a:spLocks noGrp="true"/>
          </p:cNvSpPr>
          <p:nvPr>
            <p:ph idx="1"/>
          </p:nvPr>
        </p:nvSpPr>
        <p:spPr/>
        <p:txBody>
          <a:bodyPr/>
          <a:p>
            <a:r>
              <a:rPr lang="en-US" altLang="zh-TW">
                <a:sym typeface="+mn-ea"/>
              </a:rPr>
              <a:t>is351~.. </a:t>
            </a:r>
            <a:endParaRPr lang="en-US" altLang="zh-TW"/>
          </a:p>
          <a:p>
            <a:pPr lvl="1"/>
            <a:r>
              <a:rPr lang="en-US" altLang="zh-TW"/>
              <a:t>Total 1048 nii / patient</a:t>
            </a:r>
            <a:endParaRPr lang="en-US" altLang="zh-TW"/>
          </a:p>
          <a:p>
            <a:pPr lvl="2"/>
            <a:r>
              <a:rPr lang="en-US" altLang="en-US">
                <a:solidFill>
                  <a:srgbClr val="FF0000"/>
                </a:solidFill>
              </a:rPr>
              <a:t>filter - 321 nii / patient</a:t>
            </a:r>
            <a:endParaRPr lang="en-US" altLang="zh-TW"/>
          </a:p>
          <a:p>
            <a:pPr lvl="1"/>
            <a:endParaRPr lang="en-US" altLang="zh-TW"/>
          </a:p>
          <a:p>
            <a:pPr lvl="1"/>
            <a:endParaRPr lang="en-US" altLang="zh-TW"/>
          </a:p>
          <a:p>
            <a:pPr lvl="0"/>
            <a:endParaRPr lang="en-US" altLang="zh-TW"/>
          </a:p>
          <a:p>
            <a:pPr lvl="0"/>
            <a:endParaRPr lang="en-US" altLang="zh-TW"/>
          </a:p>
          <a:p>
            <a:pPr lvl="0"/>
            <a:r>
              <a:rPr lang="en-US" altLang="zh-TW"/>
              <a:t>T1 is001~is350</a:t>
            </a:r>
            <a:endParaRPr lang="en-US" altLang="zh-TW"/>
          </a:p>
          <a:p>
            <a:pPr lvl="1"/>
            <a:r>
              <a:rPr lang="en-US" altLang="en-US"/>
              <a:t>To DO</a:t>
            </a:r>
            <a:endParaRPr lang="en-US" altLang="zh-TW"/>
          </a:p>
          <a:p>
            <a:pPr lvl="0"/>
            <a:endParaRPr lang="en-US" altLang="zh-TW"/>
          </a:p>
        </p:txBody>
      </p:sp>
      <p:pic>
        <p:nvPicPr>
          <p:cNvPr id="4" name="圖片 3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609600" y="3122295"/>
            <a:ext cx="6496050" cy="43815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7792085" y="1600200"/>
            <a:ext cx="3790315" cy="2070735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true"/>
          </p:cNvPicPr>
          <p:nvPr/>
        </p:nvPicPr>
        <p:blipFill>
          <a:blip r:embed="rId3"/>
          <a:srcRect l="22426"/>
          <a:stretch>
            <a:fillRect/>
          </a:stretch>
        </p:blipFill>
        <p:spPr>
          <a:xfrm>
            <a:off x="7792085" y="591185"/>
            <a:ext cx="3777615" cy="1009015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3560445"/>
            <a:ext cx="5162550" cy="1743075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>
            <a:off x="7792085" y="3763645"/>
            <a:ext cx="3888740" cy="2960370"/>
          </a:xfrm>
          <a:prstGeom prst="rect">
            <a:avLst/>
          </a:prstGeom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標題 1"/>
          <p:cNvSpPr>
            <a:spLocks noGrp="true"/>
          </p:cNvSpPr>
          <p:nvPr>
            <p:ph type="title"/>
          </p:nvPr>
        </p:nvSpPr>
        <p:spPr/>
        <p:txBody>
          <a:bodyPr/>
          <a:p>
            <a:r>
              <a:rPr lang="en-US" altLang="zh-TW"/>
              <a:t>problem</a:t>
            </a:r>
            <a:endParaRPr lang="en-US" altLang="zh-TW"/>
          </a:p>
        </p:txBody>
      </p:sp>
      <p:pic>
        <p:nvPicPr>
          <p:cNvPr id="4" name="圖片 3"/>
          <p:cNvPicPr>
            <a:picLocks noChangeAspect="true"/>
          </p:cNvPicPr>
          <p:nvPr/>
        </p:nvPicPr>
        <p:blipFill>
          <a:blip r:embed="rId1"/>
          <a:srcRect r="13028"/>
          <a:stretch>
            <a:fillRect/>
          </a:stretch>
        </p:blipFill>
        <p:spPr>
          <a:xfrm>
            <a:off x="609600" y="4231005"/>
            <a:ext cx="5608320" cy="80010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true"/>
          </p:cNvPicPr>
          <p:nvPr/>
        </p:nvPicPr>
        <p:blipFill>
          <a:blip r:embed="rId2"/>
          <a:srcRect r="14983"/>
          <a:stretch>
            <a:fillRect/>
          </a:stretch>
        </p:blipFill>
        <p:spPr>
          <a:xfrm>
            <a:off x="609600" y="5248275"/>
            <a:ext cx="5609590" cy="504825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5857875"/>
            <a:ext cx="5610225" cy="457200"/>
          </a:xfrm>
          <a:prstGeom prst="rect">
            <a:avLst/>
          </a:prstGeom>
        </p:spPr>
      </p:pic>
      <p:pic>
        <p:nvPicPr>
          <p:cNvPr id="8" name="內容版面配置區 7"/>
          <p:cNvPicPr>
            <a:picLocks noChangeAspect="true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09600" y="1417955"/>
            <a:ext cx="5657850" cy="2362200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>
            <a:off x="6338570" y="1980565"/>
            <a:ext cx="5243830" cy="4334510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true"/>
          </p:cNvPicPr>
          <p:nvPr/>
        </p:nvPicPr>
        <p:blipFill>
          <a:blip r:embed="rId6"/>
          <a:srcRect b="64902"/>
          <a:stretch>
            <a:fillRect/>
          </a:stretch>
        </p:blipFill>
        <p:spPr>
          <a:xfrm>
            <a:off x="6338570" y="1417955"/>
            <a:ext cx="2381250" cy="454660"/>
          </a:xfrm>
          <a:prstGeom prst="rect">
            <a:avLst/>
          </a:prstGeom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標題 1"/>
          <p:cNvSpPr>
            <a:spLocks noGrp="true"/>
          </p:cNvSpPr>
          <p:nvPr>
            <p:ph type="title"/>
          </p:nvPr>
        </p:nvSpPr>
        <p:spPr/>
        <p:txBody>
          <a:bodyPr/>
          <a:p>
            <a:r>
              <a:rPr lang="en-US" altLang="zh-TW"/>
              <a:t>crash</a:t>
            </a:r>
            <a:endParaRPr lang="en-US" altLang="zh-TW"/>
          </a:p>
        </p:txBody>
      </p:sp>
      <p:pic>
        <p:nvPicPr>
          <p:cNvPr id="4" name="內容版面配置區 3"/>
          <p:cNvPicPr>
            <a:picLocks noChangeAspect="true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09600" y="1417955"/>
            <a:ext cx="5314950" cy="1552575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3401060"/>
            <a:ext cx="8696325" cy="2400300"/>
          </a:xfrm>
          <a:prstGeom prst="rect">
            <a:avLst/>
          </a:prstGeom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標題 1"/>
          <p:cNvSpPr>
            <a:spLocks noGrp="true"/>
          </p:cNvSpPr>
          <p:nvPr>
            <p:ph type="title"/>
          </p:nvPr>
        </p:nvSpPr>
        <p:spPr/>
        <p:txBody>
          <a:bodyPr/>
          <a:p>
            <a:r>
              <a:rPr lang="en-US" altLang="zh-TW"/>
              <a:t>crash</a:t>
            </a:r>
            <a:endParaRPr lang="en-US" altLang="zh-TW"/>
          </a:p>
        </p:txBody>
      </p:sp>
      <p:pic>
        <p:nvPicPr>
          <p:cNvPr id="4" name="內容版面配置區 3"/>
          <p:cNvPicPr>
            <a:picLocks noChangeAspect="true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09600" y="1417955"/>
            <a:ext cx="6457950" cy="1000125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535555"/>
            <a:ext cx="7096125" cy="847725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3486150"/>
            <a:ext cx="6972300" cy="647700"/>
          </a:xfrm>
          <a:prstGeom prst="rect">
            <a:avLst/>
          </a:prstGeom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標題 1"/>
          <p:cNvSpPr>
            <a:spLocks noGrp="true"/>
          </p:cNvSpPr>
          <p:nvPr>
            <p:ph type="title"/>
          </p:nvPr>
        </p:nvSpPr>
        <p:spPr/>
        <p:txBody>
          <a:bodyPr/>
          <a:p>
            <a:r>
              <a:rPr lang="en-US" altLang="zh-TW"/>
              <a:t>dicom to nii type</a:t>
            </a:r>
            <a:endParaRPr lang="en-US" altLang="zh-TW"/>
          </a:p>
        </p:txBody>
      </p:sp>
      <p:sp>
        <p:nvSpPr>
          <p:cNvPr id="3" name="內容版面配置區 2"/>
          <p:cNvSpPr>
            <a:spLocks noGrp="true"/>
          </p:cNvSpPr>
          <p:nvPr>
            <p:ph idx="1"/>
          </p:nvPr>
        </p:nvSpPr>
        <p:spPr/>
        <p:txBody>
          <a:bodyPr/>
          <a:p>
            <a:r>
              <a:rPr lang="en-US" altLang="en-US"/>
              <a:t>Done</a:t>
            </a:r>
            <a:endParaRPr lang="en-US" altLang="zh-TW"/>
          </a:p>
          <a:p>
            <a:r>
              <a:rPr lang="en-US" altLang="en-US"/>
              <a:t>d2n - </a:t>
            </a:r>
            <a:r>
              <a:rPr lang="en-US" altLang="zh-TW"/>
              <a:t>T1 is0</a:t>
            </a:r>
            <a:r>
              <a:rPr lang="en-US" altLang="en-US"/>
              <a:t>0</a:t>
            </a:r>
            <a:r>
              <a:rPr lang="en-US" altLang="zh-TW"/>
              <a:t>01~</a:t>
            </a:r>
            <a:r>
              <a:rPr lang="en-US"/>
              <a:t>is350</a:t>
            </a:r>
            <a:endParaRPr lang="en-US" altLang="zh-TW"/>
          </a:p>
          <a:p>
            <a:pPr lvl="0"/>
            <a:endParaRPr lang="en-US" altLang="en-US">
              <a:sym typeface="+mn-ea"/>
            </a:endParaRPr>
          </a:p>
          <a:p>
            <a:pPr lvl="0"/>
            <a:r>
              <a:rPr lang="en-US" altLang="en-US"/>
              <a:t>To Do</a:t>
            </a:r>
            <a:endParaRPr lang="en-US" altLang="en-US"/>
          </a:p>
          <a:p>
            <a:pPr lvl="0"/>
            <a:r>
              <a:rPr lang="en-US" altLang="zh-TW">
                <a:sym typeface="+mn-ea"/>
              </a:rPr>
              <a:t>is0</a:t>
            </a:r>
            <a:r>
              <a:rPr lang="en-US" altLang="en-US">
                <a:sym typeface="+mn-ea"/>
              </a:rPr>
              <a:t>0</a:t>
            </a:r>
            <a:r>
              <a:rPr lang="en-US" altLang="zh-TW">
                <a:sym typeface="+mn-ea"/>
              </a:rPr>
              <a:t>01~</a:t>
            </a:r>
            <a:r>
              <a:rPr lang="en-US">
                <a:sym typeface="+mn-ea"/>
              </a:rPr>
              <a:t>is350</a:t>
            </a:r>
            <a:r>
              <a:rPr lang="en-US" altLang="en-US">
                <a:sym typeface="+mn-ea"/>
              </a:rPr>
              <a:t> - </a:t>
            </a:r>
            <a:r>
              <a:rPr lang="zh-TW" altLang="en-US"/>
              <a:t>人工排除重複檔案、重照影像。</a:t>
            </a:r>
            <a:endParaRPr lang="en-US" altLang="zh-TW"/>
          </a:p>
          <a:p>
            <a:pPr lvl="0"/>
            <a:r>
              <a:rPr lang="zh-TW" altLang="en-US"/>
              <a:t>做初步</a:t>
            </a:r>
            <a:r>
              <a:rPr lang="en-US" altLang="zh-TW"/>
              <a:t>Image Fusion Model: DWI</a:t>
            </a:r>
            <a:r>
              <a:rPr lang="zh-TW" altLang="en-US"/>
              <a:t>與</a:t>
            </a:r>
            <a:r>
              <a:rPr lang="en-US" altLang="zh-TW"/>
              <a:t>T1 MRI</a:t>
            </a:r>
            <a:endParaRPr lang="en-US" altLang="zh-TW"/>
          </a:p>
          <a:p>
            <a:pPr lvl="1"/>
            <a:r>
              <a:rPr lang="en-US" altLang="zh-TW"/>
              <a:t>3D ResNet10</a:t>
            </a:r>
            <a:r>
              <a:rPr lang="zh-TW" altLang="en-US"/>
              <a:t>、</a:t>
            </a:r>
            <a:r>
              <a:rPr lang="en-US" altLang="zh-TW"/>
              <a:t>3D CNN</a:t>
            </a:r>
            <a:endParaRPr lang="zh-TW" altLang="en-US"/>
          </a:p>
          <a:p>
            <a:pPr lvl="0"/>
            <a:endParaRPr lang="en-US" altLang="zh-TW"/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標題 1"/>
          <p:cNvSpPr>
            <a:spLocks noGrp="true"/>
          </p:cNvSpPr>
          <p:nvPr>
            <p:ph type="title"/>
          </p:nvPr>
        </p:nvSpPr>
        <p:spPr/>
        <p:txBody>
          <a:bodyPr/>
          <a:p>
            <a:r>
              <a:rPr lang="en-US" altLang="en-US"/>
              <a:t>MutiModel - T1&amp;DWI (ResNet10)</a:t>
            </a:r>
            <a:endParaRPr lang="en-US" altLang="en-US"/>
          </a:p>
        </p:txBody>
      </p:sp>
      <p:pic>
        <p:nvPicPr>
          <p:cNvPr id="12" name="內容版面配置區 11"/>
          <p:cNvPicPr>
            <a:picLocks noChangeAspect="true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09600" y="1417955"/>
            <a:ext cx="10029825" cy="4514850"/>
          </a:xfrm>
          <a:prstGeom prst="rect">
            <a:avLst/>
          </a:prstGeom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標題 1"/>
          <p:cNvSpPr>
            <a:spLocks noGrp="true"/>
          </p:cNvSpPr>
          <p:nvPr>
            <p:ph type="title"/>
          </p:nvPr>
        </p:nvSpPr>
        <p:spPr/>
        <p:txBody>
          <a:bodyPr/>
          <a:p>
            <a:r>
              <a:rPr lang="en-US" altLang="zh-TW"/>
              <a:t>dicom to nii type</a:t>
            </a:r>
            <a:endParaRPr lang="en-US" altLang="zh-TW"/>
          </a:p>
        </p:txBody>
      </p:sp>
      <p:sp>
        <p:nvSpPr>
          <p:cNvPr id="3" name="內容版面配置區 2"/>
          <p:cNvSpPr>
            <a:spLocks noGrp="true"/>
          </p:cNvSpPr>
          <p:nvPr>
            <p:ph idx="1"/>
          </p:nvPr>
        </p:nvSpPr>
        <p:spPr/>
        <p:txBody>
          <a:bodyPr/>
          <a:p>
            <a:r>
              <a:rPr lang="en-US" altLang="en-US" sz="2400"/>
              <a:t>Done</a:t>
            </a:r>
            <a:endParaRPr lang="en-US" altLang="zh-TW" sz="2400"/>
          </a:p>
          <a:p>
            <a:pPr lvl="1"/>
            <a:r>
              <a:rPr lang="en-US" altLang="zh-TW" sz="2400"/>
              <a:t>is0001-is0350 T1&amp;DWI nii Dataset</a:t>
            </a:r>
            <a:endParaRPr lang="en-US" altLang="zh-TW" sz="2400"/>
          </a:p>
          <a:p>
            <a:pPr lvl="2"/>
            <a:r>
              <a:rPr lang="en-US" altLang="zh-TW" sz="2400"/>
              <a:t>T1 - resize (512, 512, 28)</a:t>
            </a:r>
            <a:endParaRPr lang="en-US" altLang="zh-TW" sz="2400"/>
          </a:p>
          <a:p>
            <a:pPr lvl="2"/>
            <a:r>
              <a:rPr lang="en-US" altLang="zh-TW" sz="2400"/>
              <a:t>DWI - resize (384, 384, 28)</a:t>
            </a:r>
            <a:endParaRPr lang="en-US" altLang="zh-TW" sz="2400"/>
          </a:p>
          <a:p>
            <a:pPr lvl="2"/>
            <a:endParaRPr lang="en-US" altLang="zh-TW" sz="2400"/>
          </a:p>
          <a:p>
            <a:pPr lvl="1"/>
            <a:r>
              <a:rPr lang="en-US" altLang="zh-TW" sz="2400"/>
              <a:t>Image Model Architecture</a:t>
            </a:r>
            <a:endParaRPr lang="en-US" altLang="zh-TW" sz="2400"/>
          </a:p>
          <a:p>
            <a:pPr lvl="1"/>
            <a:r>
              <a:rPr lang="en-US" altLang="zh-TW" sz="2400"/>
              <a:t>Image Model Dataloader</a:t>
            </a:r>
            <a:endParaRPr lang="en-US" altLang="zh-TW" sz="2400"/>
          </a:p>
          <a:p>
            <a:pPr lvl="1"/>
            <a:endParaRPr lang="en-US" altLang="zh-TW" sz="2400"/>
          </a:p>
          <a:p>
            <a:pPr lvl="0"/>
            <a:r>
              <a:rPr lang="en-US" altLang="zh-TW" sz="2400"/>
              <a:t>To Do</a:t>
            </a:r>
            <a:endParaRPr lang="en-US" altLang="zh-TW" sz="2400"/>
          </a:p>
          <a:p>
            <a:pPr lvl="1"/>
            <a:r>
              <a:rPr lang="en-US" altLang="zh-TW" sz="2400"/>
              <a:t>Data Augmentation</a:t>
            </a:r>
            <a:endParaRPr lang="en-US" altLang="zh-TW" sz="2400"/>
          </a:p>
          <a:p>
            <a:pPr lvl="1"/>
            <a:r>
              <a:rPr lang="en-US" altLang="zh-TW" sz="2400"/>
              <a:t>change affine space value: T1+DWI</a:t>
            </a:r>
            <a:endParaRPr lang="en-US" altLang="zh-TW" sz="2400"/>
          </a:p>
          <a:p>
            <a:pPr marL="0" lvl="1" indent="0">
              <a:buNone/>
            </a:pPr>
            <a:endParaRPr lang="en-US" altLang="zh-TW" sz="2400"/>
          </a:p>
          <a:p>
            <a:pPr lvl="1"/>
            <a:endParaRPr lang="zh-TW" altLang="en-US" sz="2400"/>
          </a:p>
          <a:p>
            <a:pPr lvl="0"/>
            <a:endParaRPr lang="en-US" altLang="zh-TW" sz="2400"/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標題 1"/>
          <p:cNvSpPr>
            <a:spLocks noGrp="true"/>
          </p:cNvSpPr>
          <p:nvPr>
            <p:ph type="title"/>
          </p:nvPr>
        </p:nvSpPr>
        <p:spPr/>
        <p:txBody>
          <a:bodyPr/>
          <a:p>
            <a:r>
              <a:rPr lang="en-US" altLang="zh-TW"/>
              <a:t>Bug - shape error</a:t>
            </a:r>
            <a:endParaRPr lang="en-US" altLang="zh-TW"/>
          </a:p>
        </p:txBody>
      </p:sp>
      <p:pic>
        <p:nvPicPr>
          <p:cNvPr id="4" name="內容版面配置區 3"/>
          <p:cNvPicPr>
            <a:picLocks noChangeAspect="true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09600" y="1417955"/>
            <a:ext cx="6048375" cy="59055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true"/>
          </p:cNvPicPr>
          <p:nvPr/>
        </p:nvPicPr>
        <p:blipFill>
          <a:blip r:embed="rId2"/>
          <a:srcRect r="10052"/>
          <a:stretch>
            <a:fillRect/>
          </a:stretch>
        </p:blipFill>
        <p:spPr>
          <a:xfrm>
            <a:off x="609600" y="2139950"/>
            <a:ext cx="6048375" cy="561975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8622030" y="1417955"/>
            <a:ext cx="3200400" cy="981075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>
            <a:off x="5897880" y="2891790"/>
            <a:ext cx="5924550" cy="901065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>
            <a:off x="8394700" y="3938905"/>
            <a:ext cx="3427730" cy="2889885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" y="3067050"/>
            <a:ext cx="4019550" cy="2686050"/>
          </a:xfrm>
          <a:prstGeom prst="rect">
            <a:avLst/>
          </a:prstGeom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標題 1"/>
          <p:cNvSpPr>
            <a:spLocks noGrp="true"/>
          </p:cNvSpPr>
          <p:nvPr>
            <p:ph type="title"/>
          </p:nvPr>
        </p:nvSpPr>
        <p:spPr/>
        <p:txBody>
          <a:bodyPr/>
          <a:p>
            <a:r>
              <a:rPr lang="en-US" altLang="zh-TW"/>
              <a:t>Transfrom crash - debug</a:t>
            </a:r>
            <a:endParaRPr lang="en-US" altLang="zh-TW"/>
          </a:p>
        </p:txBody>
      </p:sp>
      <p:pic>
        <p:nvPicPr>
          <p:cNvPr id="4" name="內容版面配置區 3"/>
          <p:cNvPicPr>
            <a:picLocks noChangeAspect="true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836285" y="1417955"/>
            <a:ext cx="4562475" cy="221932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5836285" y="3060700"/>
            <a:ext cx="4561840" cy="235585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gradFill rotWithShape="false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true"/>
                </a:gradFill>
              </a14:hiddenFill>
            </a:ext>
          </a:extLst>
        </p:spPr>
        <p:txBody>
          <a:bodyPr vert="horz" wrap="none" lIns="91440" tIns="45720" rIns="91440" bIns="45720" numCol="1" anchor="ctr" anchorCtr="false" compatLnSpc="true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80604020202020204" pitchFamily="34" charset="0"/>
              <a:ea typeface="SimSun" pitchFamily="2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836285" y="2503805"/>
            <a:ext cx="4561840" cy="235585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gradFill rotWithShape="false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true"/>
                </a:gradFill>
              </a14:hiddenFill>
            </a:ext>
          </a:extLst>
        </p:spPr>
        <p:txBody>
          <a:bodyPr vert="horz" wrap="none" lIns="91440" tIns="45720" rIns="91440" bIns="45720" numCol="1" anchor="ctr" anchorCtr="false" compatLnSpc="true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80604020202020204" pitchFamily="34" charset="0"/>
              <a:ea typeface="SimSun" pitchFamily="2" charset="-122"/>
            </a:endParaRPr>
          </a:p>
        </p:txBody>
      </p:sp>
      <p:pic>
        <p:nvPicPr>
          <p:cNvPr id="7" name="內容版面配置區 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5836285" y="3782695"/>
            <a:ext cx="6048375" cy="5905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內容版面配置區 2"/>
          <p:cNvSpPr>
            <a:spLocks noGrp="true"/>
          </p:cNvSpPr>
          <p:nvPr/>
        </p:nvSpPr>
        <p:spPr>
          <a:xfrm>
            <a:off x="609600" y="1600200"/>
            <a:ext cx="10972800" cy="4525963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altLang="en-US" sz="2400"/>
              <a:t>Done</a:t>
            </a:r>
            <a:endParaRPr lang="en-US" altLang="en-US" sz="2400"/>
          </a:p>
          <a:p>
            <a:pPr lvl="1"/>
            <a:r>
              <a:rPr lang="en-US" altLang="en-US" sz="2100"/>
              <a:t>Fixed affine information</a:t>
            </a:r>
            <a:endParaRPr lang="en-US" altLang="en-US" sz="2100"/>
          </a:p>
          <a:p>
            <a:pPr lvl="1"/>
            <a:r>
              <a:rPr lang="en-US" altLang="en-US" sz="2100"/>
              <a:t>Trained Initialization Model</a:t>
            </a:r>
            <a:endParaRPr lang="en-US" altLang="en-US" sz="2100"/>
          </a:p>
          <a:p>
            <a:pPr lvl="1"/>
            <a:r>
              <a:rPr lang="en-US" altLang="en-US" sz="2100"/>
              <a:t>Valided Initialization Model</a:t>
            </a:r>
            <a:endParaRPr lang="en-US" altLang="en-US" sz="2100"/>
          </a:p>
          <a:p>
            <a:pPr lvl="1"/>
            <a:endParaRPr lang="en-US" altLang="en-US" sz="2100"/>
          </a:p>
          <a:p>
            <a:pPr lvl="0"/>
            <a:r>
              <a:rPr lang="en-US" altLang="en-US" sz="2400"/>
              <a:t>To do</a:t>
            </a:r>
            <a:endParaRPr lang="en-US" altLang="en-US" sz="2400"/>
          </a:p>
          <a:p>
            <a:pPr lvl="1"/>
            <a:r>
              <a:rPr lang="en-US" altLang="en-US" sz="2100"/>
              <a:t>Changed transform api: MONAI</a:t>
            </a:r>
            <a:endParaRPr lang="en-US" altLang="en-US" sz="2100"/>
          </a:p>
          <a:p>
            <a:pPr lvl="1"/>
            <a:r>
              <a:rPr lang="en-US" altLang="en-US" sz="2100"/>
              <a:t>Concate Multi Image Model and Text Model</a:t>
            </a:r>
            <a:endParaRPr lang="en-US" altLang="en-US" sz="2100"/>
          </a:p>
          <a:p>
            <a:pPr lvl="1"/>
            <a:endParaRPr lang="en-US" altLang="en-US" sz="2100"/>
          </a:p>
          <a:p>
            <a:pPr lvl="0"/>
            <a:endParaRPr lang="en-US" altLang="en-US" sz="24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T1 Mprage</a:t>
            </a:r>
            <a:endParaRPr lang="en-US" altLang="zh-TW"/>
          </a:p>
        </p:txBody>
      </p:sp>
      <p:graphicFrame>
        <p:nvGraphicFramePr>
          <p:cNvPr id="4" name="內容版面配置區 3"/>
          <p:cNvGraphicFramePr>
            <a:graphicFrameLocks noGrp="true"/>
          </p:cNvGraphicFramePr>
          <p:nvPr>
            <p:ph idx="1"/>
          </p:nvPr>
        </p:nvGraphicFramePr>
        <p:xfrm>
          <a:off x="609600" y="1600200"/>
          <a:ext cx="10972800" cy="1143000"/>
        </p:xfrm>
        <a:graphic>
          <a:graphicData uri="http://schemas.openxmlformats.org/drawingml/2006/table">
            <a:tbl>
              <a:tblPr firstRow="true" bandRow="true">
                <a:tableStyleId>{5C22544A-7EE6-4342-B048-85BDC9FD1C3A}</a:tableStyleId>
              </a:tblPr>
              <a:tblGrid>
                <a:gridCol w="3657600"/>
                <a:gridCol w="3657600"/>
                <a:gridCol w="3657600"/>
              </a:tblGrid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TW">
                          <a:solidFill>
                            <a:srgbClr val="FF0000"/>
                          </a:solidFill>
                        </a:rPr>
                        <a:t>Patient</a:t>
                      </a:r>
                      <a:endParaRPr lang="en-US" altLang="zh-TW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TW">
                          <a:solidFill>
                            <a:srgbClr val="FF0000"/>
                          </a:solidFill>
                        </a:rPr>
                        <a:t>Image</a:t>
                      </a:r>
                      <a:endParaRPr lang="en-US" altLang="zh-TW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TW">
                          <a:solidFill>
                            <a:srgbClr val="FF0000"/>
                          </a:solidFill>
                        </a:rPr>
                        <a:t>Mprage</a:t>
                      </a:r>
                      <a:endParaRPr lang="en-US" altLang="zh-TW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TW">
                          <a:solidFill>
                            <a:srgbClr val="FF0000"/>
                          </a:solidFill>
                        </a:rPr>
                        <a:t>485</a:t>
                      </a:r>
                      <a:endParaRPr lang="en-US" altLang="zh-TW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TW">
                          <a:solidFill>
                            <a:srgbClr val="FF0000"/>
                          </a:solidFill>
                        </a:rPr>
                        <a:t>509</a:t>
                      </a:r>
                      <a:endParaRPr lang="en-US" altLang="zh-TW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TW">
                          <a:solidFill>
                            <a:srgbClr val="FF0000"/>
                          </a:solidFill>
                        </a:rPr>
                        <a:t>94</a:t>
                      </a:r>
                      <a:endParaRPr lang="en-US" altLang="zh-TW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標題 1"/>
          <p:cNvSpPr>
            <a:spLocks noGrp="true"/>
          </p:cNvSpPr>
          <p:nvPr>
            <p:ph type="title"/>
          </p:nvPr>
        </p:nvSpPr>
        <p:spPr/>
        <p:txBody>
          <a:bodyPr/>
          <a:p>
            <a:r>
              <a:rPr lang="en-US" altLang="en-US"/>
              <a:t>MONAI - DataLoader Transformer Build</a:t>
            </a:r>
            <a:endParaRPr lang="en-US" altLang="en-US"/>
          </a:p>
        </p:txBody>
      </p:sp>
      <p:pic>
        <p:nvPicPr>
          <p:cNvPr id="4" name="內容版面配置區 3"/>
          <p:cNvPicPr>
            <a:picLocks noChangeAspect="true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09600" y="1417955"/>
            <a:ext cx="4517390" cy="286639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4352290"/>
            <a:ext cx="4518025" cy="1586865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5969635" y="1417955"/>
            <a:ext cx="4567555" cy="4520565"/>
          </a:xfrm>
          <a:prstGeom prst="rect">
            <a:avLst/>
          </a:prstGeom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標題 1"/>
          <p:cNvSpPr>
            <a:spLocks noGrp="true"/>
          </p:cNvSpPr>
          <p:nvPr>
            <p:ph type="title"/>
          </p:nvPr>
        </p:nvSpPr>
        <p:spPr/>
        <p:txBody>
          <a:bodyPr/>
          <a:p>
            <a:r>
              <a:rPr lang="en-US" altLang="en-US"/>
              <a:t>List</a:t>
            </a:r>
            <a:endParaRPr lang="en-US" altLang="en-US"/>
          </a:p>
        </p:txBody>
      </p:sp>
      <p:sp>
        <p:nvSpPr>
          <p:cNvPr id="8" name="內容版面配置區 2"/>
          <p:cNvSpPr>
            <a:spLocks noGrp="true"/>
          </p:cNvSpPr>
          <p:nvPr/>
        </p:nvSpPr>
        <p:spPr>
          <a:xfrm>
            <a:off x="609600" y="1600200"/>
            <a:ext cx="10972800" cy="4525963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altLang="en-US" sz="2400"/>
              <a:t>Done</a:t>
            </a:r>
            <a:endParaRPr lang="en-US" altLang="en-US" sz="2400"/>
          </a:p>
          <a:p>
            <a:pPr lvl="1"/>
            <a:r>
              <a:rPr lang="en-US" altLang="en-US" sz="2100"/>
              <a:t>Changed dataloader&amp;transform api: MONAI</a:t>
            </a:r>
            <a:endParaRPr lang="en-US" altLang="en-US" sz="2100"/>
          </a:p>
          <a:p>
            <a:pPr lvl="1"/>
            <a:endParaRPr lang="en-US" altLang="en-US" sz="2100"/>
          </a:p>
          <a:p>
            <a:pPr lvl="0"/>
            <a:r>
              <a:rPr lang="en-US" altLang="en-US" sz="2400"/>
              <a:t>To do</a:t>
            </a:r>
            <a:endParaRPr lang="en-US" altLang="en-US" sz="2400"/>
          </a:p>
          <a:p>
            <a:pPr lvl="1"/>
            <a:r>
              <a:rPr lang="en-US" altLang="en-US" sz="2100"/>
              <a:t>T1w process</a:t>
            </a:r>
            <a:endParaRPr lang="en-US" altLang="en-US" sz="2100"/>
          </a:p>
          <a:p>
            <a:pPr lvl="1"/>
            <a:r>
              <a:rPr lang="en-US" altLang="en-US" sz="2100"/>
              <a:t>Concate Multi Image Model and Text Model</a:t>
            </a:r>
            <a:endParaRPr lang="en-US" altLang="en-US" sz="2100"/>
          </a:p>
          <a:p>
            <a:pPr lvl="1"/>
            <a:endParaRPr lang="en-US" altLang="en-US" sz="2100"/>
          </a:p>
          <a:p>
            <a:pPr lvl="0"/>
            <a:endParaRPr lang="en-US" altLang="en-US" sz="2400"/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標題 1"/>
          <p:cNvSpPr>
            <a:spLocks noGrp="true"/>
          </p:cNvSpPr>
          <p:nvPr>
            <p:ph type="title"/>
          </p:nvPr>
        </p:nvSpPr>
        <p:spPr/>
        <p:txBody>
          <a:bodyPr/>
          <a:p>
            <a:r>
              <a:rPr lang="en-US" altLang="zh-TW"/>
              <a:t>MONAI - Dataloader &amp; Transform</a:t>
            </a:r>
            <a:endParaRPr lang="en-US" altLang="zh-TW"/>
          </a:p>
        </p:txBody>
      </p:sp>
      <p:pic>
        <p:nvPicPr>
          <p:cNvPr id="4" name="內容版面配置區 3"/>
          <p:cNvPicPr>
            <a:picLocks noChangeAspect="true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09600" y="1417955"/>
            <a:ext cx="10934700" cy="3495675"/>
          </a:xfrm>
          <a:prstGeom prst="rect">
            <a:avLst/>
          </a:prstGeom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標題 1"/>
          <p:cNvSpPr>
            <a:spLocks noGrp="true"/>
          </p:cNvSpPr>
          <p:nvPr>
            <p:ph type="title"/>
          </p:nvPr>
        </p:nvSpPr>
        <p:spPr/>
        <p:txBody>
          <a:bodyPr/>
          <a:p>
            <a:r>
              <a:rPr lang="en-US" altLang="zh-TW"/>
              <a:t>T1w Process</a:t>
            </a:r>
            <a:endParaRPr lang="en-US" altLang="zh-TW"/>
          </a:p>
        </p:txBody>
      </p:sp>
      <p:pic>
        <p:nvPicPr>
          <p:cNvPr id="4" name="內容版面配置區 3"/>
          <p:cNvPicPr>
            <a:picLocks noChangeAspect="true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09600" y="1104900"/>
            <a:ext cx="4893945" cy="452628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true"/>
          </p:cNvPicPr>
          <p:nvPr/>
        </p:nvPicPr>
        <p:blipFill>
          <a:blip r:embed="rId2"/>
          <a:srcRect t="56769"/>
          <a:stretch>
            <a:fillRect/>
          </a:stretch>
        </p:blipFill>
        <p:spPr>
          <a:xfrm>
            <a:off x="609600" y="6239510"/>
            <a:ext cx="4893945" cy="58801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true"/>
          </p:cNvPicPr>
          <p:nvPr/>
        </p:nvPicPr>
        <p:blipFill>
          <a:blip r:embed="rId2"/>
          <a:srcRect b="55275"/>
          <a:stretch>
            <a:fillRect/>
          </a:stretch>
        </p:blipFill>
        <p:spPr>
          <a:xfrm>
            <a:off x="609600" y="5631180"/>
            <a:ext cx="4893945" cy="608330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5634990" y="1104900"/>
            <a:ext cx="5947410" cy="1067435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>
            <a:off x="5634990" y="2172335"/>
            <a:ext cx="5947410" cy="3190875"/>
          </a:xfrm>
          <a:prstGeom prst="rect">
            <a:avLst/>
          </a:prstGeom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標題 1"/>
          <p:cNvSpPr>
            <a:spLocks noGrp="true"/>
          </p:cNvSpPr>
          <p:nvPr>
            <p:ph type="title"/>
          </p:nvPr>
        </p:nvSpPr>
        <p:spPr/>
        <p:txBody>
          <a:bodyPr/>
          <a:p>
            <a:endParaRPr lang="zh-TW" altLang="en-US"/>
          </a:p>
        </p:txBody>
      </p:sp>
      <p:sp>
        <p:nvSpPr>
          <p:cNvPr id="3" name="內容版面配置區 2"/>
          <p:cNvSpPr>
            <a:spLocks noGrp="true"/>
          </p:cNvSpPr>
          <p:nvPr>
            <p:ph idx="1"/>
          </p:nvPr>
        </p:nvSpPr>
        <p:spPr/>
        <p:txBody>
          <a:bodyPr/>
          <a:p>
            <a:r>
              <a:rPr lang="en-US" altLang="zh-TW"/>
              <a:t>Done</a:t>
            </a:r>
            <a:endParaRPr lang="en-US" altLang="zh-TW"/>
          </a:p>
          <a:p>
            <a:pPr lvl="1"/>
            <a:r>
              <a:rPr lang="en-US" altLang="zh-TW"/>
              <a:t>Used MONAI api to training model(mRS)</a:t>
            </a:r>
            <a:endParaRPr lang="en-US" altLang="zh-TW"/>
          </a:p>
          <a:p>
            <a:pPr lvl="1"/>
            <a:r>
              <a:rPr lang="en-US" altLang="zh-TW"/>
              <a:t>Review attention function</a:t>
            </a:r>
            <a:endParaRPr lang="en-US" altLang="zh-TW"/>
          </a:p>
          <a:p>
            <a:endParaRPr lang="en-US" altLang="zh-TW"/>
          </a:p>
          <a:p>
            <a:r>
              <a:rPr lang="en-US" altLang="zh-TW"/>
              <a:t>To do</a:t>
            </a:r>
            <a:endParaRPr lang="en-US" altLang="zh-TW"/>
          </a:p>
          <a:p>
            <a:pPr lvl="1"/>
            <a:r>
              <a:rPr lang="en-US" altLang="zh-TW"/>
              <a:t>Replace ResNet model to ResNext model</a:t>
            </a:r>
            <a:endParaRPr lang="en-US" altLang="zh-TW"/>
          </a:p>
          <a:p>
            <a:pPr lvl="1"/>
            <a:r>
              <a:rPr lang="en-US" altLang="zh-TW"/>
              <a:t>Add attention layer to training model</a:t>
            </a:r>
            <a:endParaRPr lang="en-US" altLang="zh-TW"/>
          </a:p>
          <a:p>
            <a:pPr lvl="1"/>
            <a:endParaRPr lang="en-US" altLang="zh-TW"/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標題 1"/>
          <p:cNvSpPr>
            <a:spLocks noGrp="true"/>
          </p:cNvSpPr>
          <p:nvPr>
            <p:ph type="title"/>
          </p:nvPr>
        </p:nvSpPr>
        <p:spPr/>
        <p:txBody>
          <a:bodyPr/>
          <a:p>
            <a:r>
              <a:rPr lang="en-US" altLang="zh-TW"/>
              <a:t>Fusion model (Non-augmenation)</a:t>
            </a:r>
            <a:endParaRPr lang="en-US" altLang="zh-TW"/>
          </a:p>
        </p:txBody>
      </p:sp>
      <p:graphicFrame>
        <p:nvGraphicFramePr>
          <p:cNvPr id="5" name="內容版面配置區 4"/>
          <p:cNvGraphicFramePr/>
          <p:nvPr>
            <p:ph idx="1"/>
          </p:nvPr>
        </p:nvGraphicFramePr>
        <p:xfrm>
          <a:off x="609600" y="1600200"/>
          <a:ext cx="10972800" cy="1905000"/>
        </p:xfrm>
        <a:graphic>
          <a:graphicData uri="http://schemas.openxmlformats.org/drawingml/2006/table">
            <a:tbl>
              <a:tblPr firstRow="true" bandRow="true">
                <a:tableStyleId>{5C22544A-7EE6-4342-B048-85BDC9FD1C3A}</a:tableStyleId>
              </a:tblPr>
              <a:tblGrid>
                <a:gridCol w="3657600"/>
                <a:gridCol w="3657600"/>
                <a:gridCol w="3657600"/>
              </a:tblGrid>
              <a:tr h="381000">
                <a:tc>
                  <a:txBody>
                    <a:bodyPr/>
                    <a:p>
                      <a:pPr algn="ctr">
                        <a:buNone/>
                      </a:pPr>
                      <a:endParaRPr lang="zh-TW" altLang="en-US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TW">
                          <a:solidFill>
                            <a:schemeClr val="bg1"/>
                          </a:solidFill>
                        </a:rPr>
                        <a:t>Torch-io</a:t>
                      </a:r>
                      <a:endParaRPr lang="en-US" altLang="zh-TW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TW">
                          <a:solidFill>
                            <a:schemeClr val="bg1"/>
                          </a:solidFill>
                        </a:rPr>
                        <a:t>MONAI</a:t>
                      </a:r>
                      <a:endParaRPr lang="en-US" altLang="zh-TW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TW">
                          <a:solidFill>
                            <a:schemeClr val="bg1"/>
                          </a:solidFill>
                        </a:rPr>
                        <a:t>batch-size</a:t>
                      </a:r>
                      <a:endParaRPr lang="en-US" altLang="zh-TW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TW">
                          <a:solidFill>
                            <a:schemeClr val="bg1"/>
                          </a:solidFill>
                        </a:rPr>
                        <a:t>3</a:t>
                      </a:r>
                      <a:endParaRPr lang="en-US" altLang="zh-TW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TW">
                          <a:solidFill>
                            <a:schemeClr val="bg1"/>
                          </a:solidFill>
                        </a:rPr>
                        <a:t>3</a:t>
                      </a:r>
                      <a:endParaRPr lang="en-US" altLang="zh-TW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TW">
                          <a:solidFill>
                            <a:schemeClr val="bg1"/>
                          </a:solidFill>
                        </a:rPr>
                        <a:t>GPU memoy</a:t>
                      </a:r>
                      <a:endParaRPr lang="en-US" altLang="zh-TW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TW">
                          <a:solidFill>
                            <a:schemeClr val="bg1"/>
                          </a:solidFill>
                        </a:rPr>
                        <a:t>9.6 GB</a:t>
                      </a:r>
                      <a:endParaRPr lang="en-US" altLang="zh-TW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TW">
                          <a:solidFill>
                            <a:schemeClr val="bg1"/>
                          </a:solidFill>
                        </a:rPr>
                        <a:t>9.8 GB</a:t>
                      </a:r>
                      <a:endParaRPr lang="en-US" altLang="zh-TW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TW">
                          <a:solidFill>
                            <a:schemeClr val="bg1"/>
                          </a:solidFill>
                        </a:rPr>
                        <a:t>image size</a:t>
                      </a:r>
                      <a:endParaRPr lang="en-US" altLang="zh-TW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TW">
                          <a:solidFill>
                            <a:schemeClr val="bg1"/>
                          </a:solidFill>
                        </a:rPr>
                        <a:t>D(512,512,28) T(512,512,28)</a:t>
                      </a:r>
                      <a:endParaRPr lang="en-US" altLang="zh-TW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800">
                          <a:solidFill>
                            <a:schemeClr val="bg1"/>
                          </a:solidFill>
                          <a:sym typeface="+mn-ea"/>
                        </a:rPr>
                        <a:t>D</a:t>
                      </a:r>
                      <a:r>
                        <a:rPr lang="en-US" altLang="zh-TW" sz="1800">
                          <a:solidFill>
                            <a:schemeClr val="bg1"/>
                          </a:solidFill>
                          <a:sym typeface="+mn-ea"/>
                        </a:rPr>
                        <a:t>(384,384,28) </a:t>
                      </a:r>
                      <a:r>
                        <a:rPr lang="en-US" altLang="en-US" sz="1800">
                          <a:solidFill>
                            <a:schemeClr val="bg1"/>
                          </a:solidFill>
                          <a:sym typeface="+mn-ea"/>
                        </a:rPr>
                        <a:t>T</a:t>
                      </a:r>
                      <a:r>
                        <a:rPr lang="en-US" altLang="zh-TW" sz="1800">
                          <a:solidFill>
                            <a:schemeClr val="bg1"/>
                          </a:solidFill>
                          <a:sym typeface="+mn-ea"/>
                        </a:rPr>
                        <a:t>(512,512,28)</a:t>
                      </a:r>
                      <a:endParaRPr lang="zh-TW" altLang="en-US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TW">
                          <a:solidFill>
                            <a:schemeClr val="bg1"/>
                          </a:solidFill>
                        </a:rPr>
                        <a:t>one epoch</a:t>
                      </a:r>
                      <a:endParaRPr lang="en-US" altLang="zh-TW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TW">
                          <a:solidFill>
                            <a:schemeClr val="bg1"/>
                          </a:solidFill>
                        </a:rPr>
                        <a:t>120 ([train]75+[valid]45) sec</a:t>
                      </a:r>
                      <a:endParaRPr lang="en-US" altLang="zh-TW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TW">
                          <a:solidFill>
                            <a:schemeClr val="bg1"/>
                          </a:solidFill>
                        </a:rPr>
                        <a:t>55 ([train]44+[valid]11) sec</a:t>
                      </a:r>
                      <a:endParaRPr lang="en-US" altLang="zh-TW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標題 1"/>
          <p:cNvSpPr>
            <a:spLocks noGrp="true"/>
          </p:cNvSpPr>
          <p:nvPr>
            <p:ph type="title"/>
          </p:nvPr>
        </p:nvSpPr>
        <p:spPr/>
        <p:txBody>
          <a:bodyPr/>
          <a:p>
            <a:r>
              <a:rPr lang="en-US" altLang="zh-TW"/>
              <a:t>DWI+T1w - Results</a:t>
            </a:r>
            <a:endParaRPr lang="en-US" altLang="zh-TW"/>
          </a:p>
        </p:txBody>
      </p:sp>
      <p:pic>
        <p:nvPicPr>
          <p:cNvPr id="4" name="內容版面配置區 3"/>
          <p:cNvPicPr>
            <a:picLocks noChangeAspect="true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09600" y="1417955"/>
            <a:ext cx="5324475" cy="2028825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3446780"/>
            <a:ext cx="5324475" cy="203835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6257925" y="1417955"/>
            <a:ext cx="5324475" cy="2047875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>
            <a:off x="6257925" y="3446780"/>
            <a:ext cx="5325110" cy="2038350"/>
          </a:xfrm>
          <a:prstGeom prst="rect">
            <a:avLst/>
          </a:prstGeom>
        </p:spPr>
      </p:pic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標題 1"/>
          <p:cNvSpPr>
            <a:spLocks noGrp="true"/>
          </p:cNvSpPr>
          <p:nvPr>
            <p:ph type="title"/>
          </p:nvPr>
        </p:nvSpPr>
        <p:spPr/>
        <p:txBody>
          <a:bodyPr/>
          <a:p>
            <a:r>
              <a:rPr lang="en-US" altLang="zh-TW"/>
              <a:t>Fusion architecture</a:t>
            </a:r>
            <a:endParaRPr lang="en-US" altLang="zh-TW"/>
          </a:p>
        </p:txBody>
      </p:sp>
      <p:pic>
        <p:nvPicPr>
          <p:cNvPr id="12" name="內容版面配置區 11"/>
          <p:cNvPicPr>
            <a:picLocks noChangeAspect="true"/>
          </p:cNvPicPr>
          <p:nvPr>
            <p:ph idx="1"/>
          </p:nvPr>
        </p:nvPicPr>
        <p:blipFill>
          <a:blip r:embed="rId1"/>
          <a:srcRect b="53263"/>
          <a:stretch>
            <a:fillRect/>
          </a:stretch>
        </p:blipFill>
        <p:spPr>
          <a:xfrm>
            <a:off x="609600" y="4679950"/>
            <a:ext cx="10029825" cy="211010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內容版面配置區 2"/>
          <p:cNvSpPr>
            <a:spLocks noGrp="true"/>
          </p:cNvSpPr>
          <p:nvPr/>
        </p:nvSpPr>
        <p:spPr>
          <a:xfrm>
            <a:off x="609600" y="1600200"/>
            <a:ext cx="10972800" cy="4525963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altLang="en-US" sz="2400"/>
              <a:t>不同的特徵重要性在經過數層之後很難trace</a:t>
            </a:r>
            <a:endParaRPr lang="en-US" altLang="en-US" sz="2400"/>
          </a:p>
          <a:p>
            <a:pPr lvl="1"/>
            <a:r>
              <a:rPr lang="en-US" altLang="en-US" sz="2100"/>
              <a:t>通常會用attention來自動學習哪邊重要</a:t>
            </a:r>
            <a:endParaRPr lang="en-US" altLang="en-US" sz="2100"/>
          </a:p>
          <a:p>
            <a:pPr lvl="1"/>
            <a:endParaRPr lang="en-US" altLang="en-US" sz="2100"/>
          </a:p>
          <a:p>
            <a:pPr lvl="0"/>
            <a:r>
              <a:rPr lang="en-US" altLang="en-US" sz="2400"/>
              <a:t>在concat之前做attention</a:t>
            </a:r>
            <a:endParaRPr lang="en-US" altLang="en-US" sz="2400"/>
          </a:p>
          <a:p>
            <a:pPr lvl="1"/>
            <a:r>
              <a:rPr lang="en-US" altLang="en-US" sz="2100"/>
              <a:t>萬一不同類型特徵有明顯重要程度不同，就會被消彌</a:t>
            </a:r>
            <a:endParaRPr lang="en-US" altLang="en-US" sz="2100"/>
          </a:p>
          <a:p>
            <a:pPr lvl="0"/>
            <a:r>
              <a:rPr lang="en-US" altLang="en-US" sz="2400">
                <a:sym typeface="+mn-ea"/>
              </a:rPr>
              <a:t>在concat之</a:t>
            </a:r>
            <a:r>
              <a:rPr lang="zh-TW" altLang="en-US" sz="2400">
                <a:sym typeface="+mn-ea"/>
              </a:rPr>
              <a:t>後</a:t>
            </a:r>
            <a:r>
              <a:rPr lang="en-US" altLang="en-US" sz="2400">
                <a:sym typeface="+mn-ea"/>
              </a:rPr>
              <a:t>做attention</a:t>
            </a:r>
            <a:endParaRPr lang="en-US" altLang="en-US" sz="2400">
              <a:sym typeface="+mn-ea"/>
            </a:endParaRPr>
          </a:p>
          <a:p>
            <a:pPr lvl="1"/>
            <a:r>
              <a:rPr lang="en-US" altLang="en-US" sz="2100"/>
              <a:t>可</a:t>
            </a:r>
            <a:r>
              <a:rPr lang="zh-TW" altLang="en-US" sz="2100"/>
              <a:t>能</a:t>
            </a:r>
            <a:r>
              <a:rPr lang="en-US" altLang="en-US" sz="2100"/>
              <a:t>會被明顯的特徵dominant，造成其他特徵幫助不大</a:t>
            </a:r>
            <a:endParaRPr lang="en-US" altLang="en-US" sz="2100"/>
          </a:p>
        </p:txBody>
      </p:sp>
      <p:sp>
        <p:nvSpPr>
          <p:cNvPr id="4" name="矩形 3"/>
          <p:cNvSpPr/>
          <p:nvPr/>
        </p:nvSpPr>
        <p:spPr>
          <a:xfrm>
            <a:off x="3526790" y="4679315"/>
            <a:ext cx="212090" cy="2111375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gradFill rotWithShape="false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true"/>
                </a:gradFill>
              </a14:hiddenFill>
            </a:ext>
          </a:extLst>
        </p:spPr>
        <p:txBody>
          <a:bodyPr vert="horz" wrap="none" lIns="91440" tIns="45720" rIns="91440" bIns="45720" numCol="1" anchor="ctr" anchorCtr="false" compatLnSpc="true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80604020202020204" pitchFamily="34" charset="0"/>
              <a:ea typeface="SimSun" pitchFamily="2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384925" y="4679950"/>
            <a:ext cx="212090" cy="2111375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gradFill rotWithShape="false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true"/>
                </a:gradFill>
              </a14:hiddenFill>
            </a:ext>
          </a:extLst>
        </p:spPr>
        <p:txBody>
          <a:bodyPr vert="horz" wrap="none" lIns="91440" tIns="45720" rIns="91440" bIns="45720" numCol="1" anchor="ctr" anchorCtr="false" compatLnSpc="true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80604020202020204" pitchFamily="34" charset="0"/>
              <a:ea typeface="SimSun" pitchFamily="2" charset="-122"/>
            </a:endParaRPr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標題 1"/>
          <p:cNvSpPr>
            <a:spLocks noGrp="true"/>
          </p:cNvSpPr>
          <p:nvPr>
            <p:ph type="title"/>
          </p:nvPr>
        </p:nvSpPr>
        <p:spPr/>
        <p:txBody>
          <a:bodyPr/>
          <a:p>
            <a:r>
              <a:rPr lang="en-US" altLang="zh-TW"/>
              <a:t>3D ResNext</a:t>
            </a:r>
            <a:endParaRPr lang="en-US" altLang="zh-TW"/>
          </a:p>
        </p:txBody>
      </p:sp>
      <p:pic>
        <p:nvPicPr>
          <p:cNvPr id="6" name="內容版面配置區 5"/>
          <p:cNvPicPr>
            <a:picLocks noChangeAspect="true"/>
          </p:cNvPicPr>
          <p:nvPr>
            <p:ph idx="1"/>
          </p:nvPr>
        </p:nvPicPr>
        <p:blipFill>
          <a:blip r:embed="rId1"/>
          <a:srcRect r="67125"/>
          <a:stretch>
            <a:fillRect/>
          </a:stretch>
        </p:blipFill>
        <p:spPr>
          <a:xfrm>
            <a:off x="609600" y="1417955"/>
            <a:ext cx="2442845" cy="335534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4773295"/>
            <a:ext cx="4791075" cy="2095500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6507480" y="4773295"/>
            <a:ext cx="4829175" cy="2094865"/>
          </a:xfrm>
          <a:prstGeom prst="rect">
            <a:avLst/>
          </a:prstGeom>
        </p:spPr>
      </p:pic>
      <p:pic>
        <p:nvPicPr>
          <p:cNvPr id="9" name="內容版面配置區 5"/>
          <p:cNvPicPr>
            <a:picLocks noChangeAspect="true"/>
          </p:cNvPicPr>
          <p:nvPr/>
        </p:nvPicPr>
        <p:blipFill>
          <a:blip r:embed="rId1"/>
          <a:srcRect l="31704"/>
          <a:stretch>
            <a:fillRect/>
          </a:stretch>
        </p:blipFill>
        <p:spPr>
          <a:xfrm>
            <a:off x="6507480" y="1417955"/>
            <a:ext cx="5074920" cy="335534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標題 1"/>
          <p:cNvSpPr>
            <a:spLocks noGrp="true"/>
          </p:cNvSpPr>
          <p:nvPr>
            <p:ph type="title"/>
          </p:nvPr>
        </p:nvSpPr>
        <p:spPr/>
        <p:txBody>
          <a:bodyPr/>
          <a:p>
            <a:endParaRPr lang="zh-TW" altLang="en-US"/>
          </a:p>
        </p:txBody>
      </p:sp>
      <p:sp>
        <p:nvSpPr>
          <p:cNvPr id="3" name="內容版面配置區 2"/>
          <p:cNvSpPr>
            <a:spLocks noGrp="true"/>
          </p:cNvSpPr>
          <p:nvPr>
            <p:ph idx="1"/>
          </p:nvPr>
        </p:nvSpPr>
        <p:spPr/>
        <p:txBody>
          <a:bodyPr/>
          <a:p>
            <a:r>
              <a:rPr lang="en-US" altLang="zh-TW"/>
              <a:t>Done</a:t>
            </a:r>
            <a:endParaRPr lang="en-US" altLang="zh-TW"/>
          </a:p>
          <a:p>
            <a:pPr lvl="1"/>
            <a:r>
              <a:rPr lang="en-US" altLang="zh-TW"/>
              <a:t>Organize conda environment</a:t>
            </a:r>
            <a:endParaRPr lang="en-US" altLang="zh-TW"/>
          </a:p>
          <a:p>
            <a:pPr lvl="1"/>
            <a:r>
              <a:rPr lang="en-US" altLang="zh-TW"/>
              <a:t>Conv&amp;Linear mat normalized</a:t>
            </a:r>
            <a:endParaRPr lang="en-US" altLang="zh-TW"/>
          </a:p>
          <a:p>
            <a:pPr lvl="1"/>
            <a:r>
              <a:rPr lang="en-US" altLang="zh-TW">
                <a:sym typeface="+mn-ea"/>
              </a:rPr>
              <a:t>Review </a:t>
            </a:r>
            <a:r>
              <a:rPr lang="en-US" altLang="zh-TW"/>
              <a:t>medical image &amp; classification attention</a:t>
            </a:r>
            <a:endParaRPr lang="en-US" altLang="zh-TW"/>
          </a:p>
          <a:p>
            <a:pPr lvl="1"/>
            <a:endParaRPr lang="en-US" altLang="zh-TW"/>
          </a:p>
          <a:p>
            <a:r>
              <a:rPr lang="en-US" altLang="zh-TW"/>
              <a:t>To do</a:t>
            </a:r>
            <a:endParaRPr lang="en-US" altLang="zh-TW"/>
          </a:p>
          <a:p>
            <a:endParaRPr lang="en-US" altLang="zh-TW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true" noChangeAspect="true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09600" y="1417955"/>
            <a:ext cx="7087870" cy="4526280"/>
          </a:xfrm>
          <a:prstGeom prst="rect">
            <a:avLst/>
          </a:prstGeom>
        </p:spPr>
      </p:pic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標題 1"/>
          <p:cNvSpPr>
            <a:spLocks noGrp="true"/>
          </p:cNvSpPr>
          <p:nvPr>
            <p:ph type="title"/>
          </p:nvPr>
        </p:nvSpPr>
        <p:spPr/>
        <p:txBody>
          <a:bodyPr/>
          <a:p>
            <a:r>
              <a:rPr lang="en-US" altLang="en-US"/>
              <a:t>Normalized</a:t>
            </a:r>
            <a:endParaRPr lang="en-US" altLang="en-US"/>
          </a:p>
        </p:txBody>
      </p:sp>
      <p:pic>
        <p:nvPicPr>
          <p:cNvPr id="4" name="內容版面配置區 3"/>
          <p:cNvPicPr>
            <a:picLocks noChangeAspect="true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09600" y="3124835"/>
            <a:ext cx="3562350" cy="283845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4255135" y="3124835"/>
            <a:ext cx="3456940" cy="285242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7795260" y="3124835"/>
            <a:ext cx="4276725" cy="2828925"/>
          </a:xfrm>
          <a:prstGeom prst="rect">
            <a:avLst/>
          </a:prstGeom>
        </p:spPr>
      </p:pic>
      <p:sp>
        <p:nvSpPr>
          <p:cNvPr id="8" name="內容版面配置區 2"/>
          <p:cNvSpPr>
            <a:spLocks noGrp="true"/>
          </p:cNvSpPr>
          <p:nvPr/>
        </p:nvSpPr>
        <p:spPr>
          <a:xfrm>
            <a:off x="609600" y="1600200"/>
            <a:ext cx="10972800" cy="4525963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altLang="en-US" sz="2100"/>
              <a:t>Batch Normalized </a:t>
            </a:r>
            <a:endParaRPr lang="en-US" altLang="en-US" sz="2100"/>
          </a:p>
          <a:p>
            <a:pPr lvl="0"/>
            <a:r>
              <a:rPr lang="en-US" altLang="en-US" sz="2100"/>
              <a:t>Layer Normalized </a:t>
            </a:r>
            <a:endParaRPr lang="en-US" altLang="en-US" sz="2100"/>
          </a:p>
          <a:p>
            <a:pPr lvl="0"/>
            <a:r>
              <a:rPr lang="en-US" altLang="en-US" sz="2100"/>
              <a:t>Weight Normalized</a:t>
            </a:r>
            <a:endParaRPr lang="en-US" altLang="en-US" sz="2100"/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標題 1"/>
          <p:cNvSpPr>
            <a:spLocks noGrp="true"/>
          </p:cNvSpPr>
          <p:nvPr>
            <p:ph type="title"/>
          </p:nvPr>
        </p:nvSpPr>
        <p:spPr/>
        <p:txBody>
          <a:bodyPr/>
          <a:p>
            <a:r>
              <a:rPr lang="en-US" altLang="zh-TW"/>
              <a:t>Attention architecture</a:t>
            </a:r>
            <a:endParaRPr lang="en-US" altLang="zh-TW"/>
          </a:p>
        </p:txBody>
      </p:sp>
      <p:pic>
        <p:nvPicPr>
          <p:cNvPr id="5" name="內容版面配置區 4"/>
          <p:cNvPicPr>
            <a:picLocks noChangeAspect="true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220200" y="1600200"/>
            <a:ext cx="2362200" cy="4057650"/>
          </a:xfrm>
          <a:prstGeom prst="rect">
            <a:avLst/>
          </a:prstGeom>
        </p:spPr>
      </p:pic>
      <p:sp>
        <p:nvSpPr>
          <p:cNvPr id="8" name="內容版面配置區 2"/>
          <p:cNvSpPr>
            <a:spLocks noGrp="true"/>
          </p:cNvSpPr>
          <p:nvPr/>
        </p:nvSpPr>
        <p:spPr>
          <a:xfrm>
            <a:off x="609600" y="1600200"/>
            <a:ext cx="10972800" cy="4525963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altLang="en-US" sz="2100"/>
              <a:t>Attention Layer (API Function)</a:t>
            </a:r>
            <a:endParaRPr lang="en-US" altLang="en-US" sz="2100"/>
          </a:p>
          <a:p>
            <a:pPr lvl="1"/>
            <a:r>
              <a:rPr lang="en-US" altLang="en-US" sz="1835"/>
              <a:t>Self attention</a:t>
            </a:r>
            <a:r>
              <a:rPr lang="zh-TW" altLang="en-US" sz="1835"/>
              <a:t>、</a:t>
            </a:r>
            <a:r>
              <a:rPr lang="en-US" altLang="en-US" sz="1835"/>
              <a:t>SE attention</a:t>
            </a:r>
            <a:endParaRPr lang="en-US" altLang="en-US" sz="1835"/>
          </a:p>
          <a:p>
            <a:pPr lvl="1"/>
            <a:endParaRPr lang="en-US" altLang="en-US" sz="1835"/>
          </a:p>
          <a:p>
            <a:pPr lvl="0"/>
            <a:r>
              <a:rPr lang="en-US" altLang="en-US" sz="2100"/>
              <a:t>Mix-MLP attention model</a:t>
            </a:r>
            <a:endParaRPr lang="en-US" altLang="en-US" sz="2100"/>
          </a:p>
          <a:p>
            <a:pPr lvl="1"/>
            <a:r>
              <a:rPr lang="en-US" altLang="en-US" sz="1835"/>
              <a:t>MLP-Mixer</a:t>
            </a:r>
            <a:r>
              <a:rPr lang="zh-TW" altLang="en-US" sz="1835"/>
              <a:t>、</a:t>
            </a:r>
            <a:r>
              <a:rPr lang="en-US" altLang="zh-TW" sz="1835"/>
              <a:t>g&amp;sMLP</a:t>
            </a:r>
            <a:endParaRPr lang="en-US" altLang="en-US" sz="1835"/>
          </a:p>
          <a:p>
            <a:pPr lvl="0"/>
            <a:endParaRPr lang="en-US" altLang="en-US" sz="2100"/>
          </a:p>
          <a:p>
            <a:pPr lvl="0"/>
            <a:r>
              <a:rPr lang="en-US" altLang="en-US" sz="2100"/>
              <a:t>Backbone attention layer</a:t>
            </a:r>
            <a:endParaRPr lang="en-US" altLang="en-US" sz="2100"/>
          </a:p>
          <a:p>
            <a:pPr lvl="1"/>
            <a:r>
              <a:rPr lang="en-US" altLang="en-US" sz="1835"/>
              <a:t>ResNet</a:t>
            </a:r>
            <a:r>
              <a:rPr lang="zh-TW" altLang="en-US" sz="1835"/>
              <a:t>、</a:t>
            </a:r>
            <a:r>
              <a:rPr lang="en-US" altLang="zh-TW" sz="1835"/>
              <a:t>ResNeXt</a:t>
            </a:r>
            <a:endParaRPr lang="en-US" altLang="en-US" sz="1835"/>
          </a:p>
          <a:p>
            <a:pPr lvl="0"/>
            <a:endParaRPr lang="en-US" altLang="en-US" sz="2100"/>
          </a:p>
          <a:p>
            <a:pPr lvl="0"/>
            <a:endParaRPr lang="en-US" altLang="en-US" sz="2100"/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標題 1"/>
          <p:cNvSpPr>
            <a:spLocks noGrp="true"/>
          </p:cNvSpPr>
          <p:nvPr>
            <p:ph type="title"/>
          </p:nvPr>
        </p:nvSpPr>
        <p:spPr/>
        <p:txBody>
          <a:bodyPr/>
          <a:p>
            <a:r>
              <a:rPr lang="zh-TW" altLang="en-US" sz="3200"/>
              <a:t>Residual Attention Network for Image Classification</a:t>
            </a:r>
            <a:endParaRPr lang="zh-TW" altLang="en-US" sz="3200"/>
          </a:p>
        </p:txBody>
      </p:sp>
      <p:pic>
        <p:nvPicPr>
          <p:cNvPr id="4" name="內容版面配置區 3"/>
          <p:cNvPicPr>
            <a:picLocks noChangeAspect="true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09600" y="1417955"/>
            <a:ext cx="8542020" cy="4526280"/>
          </a:xfrm>
          <a:prstGeom prst="rect">
            <a:avLst/>
          </a:prstGeom>
        </p:spPr>
      </p:pic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標題 1"/>
          <p:cNvSpPr>
            <a:spLocks noGrp="true"/>
          </p:cNvSpPr>
          <p:nvPr>
            <p:ph type="title"/>
          </p:nvPr>
        </p:nvSpPr>
        <p:spPr/>
        <p:txBody>
          <a:bodyPr/>
          <a:p>
            <a:r>
              <a:rPr lang="zh-TW" altLang="en-US" sz="3200">
                <a:sym typeface="+mn-ea"/>
              </a:rPr>
              <a:t>Residual Attention Network for Image Classification</a:t>
            </a:r>
            <a:endParaRPr lang="en-US" altLang="en-US" sz="3200"/>
          </a:p>
        </p:txBody>
      </p:sp>
      <p:pic>
        <p:nvPicPr>
          <p:cNvPr id="4" name="內容版面配置區 3"/>
          <p:cNvPicPr>
            <a:picLocks noChangeAspect="true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803650" y="1913890"/>
            <a:ext cx="8113395" cy="4030345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60" y="1913890"/>
            <a:ext cx="3427095" cy="3056890"/>
          </a:xfrm>
          <a:prstGeom prst="rect">
            <a:avLst/>
          </a:prstGeom>
        </p:spPr>
      </p:pic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標題 1"/>
          <p:cNvSpPr>
            <a:spLocks noGrp="true"/>
          </p:cNvSpPr>
          <p:nvPr>
            <p:ph type="title"/>
          </p:nvPr>
        </p:nvSpPr>
        <p:spPr/>
        <p:txBody>
          <a:bodyPr/>
          <a:p>
            <a:r>
              <a:rPr lang="zh-TW" altLang="en-US" sz="2200"/>
              <a:t>CBAM: Convolutional Block Attention Module</a:t>
            </a:r>
            <a:endParaRPr lang="zh-TW" altLang="en-US" sz="2200"/>
          </a:p>
        </p:txBody>
      </p:sp>
      <p:pic>
        <p:nvPicPr>
          <p:cNvPr id="4" name="內容版面配置區 3"/>
          <p:cNvPicPr>
            <a:picLocks noChangeAspect="true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7184390" y="274955"/>
            <a:ext cx="4872990" cy="652526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337820" y="1523365"/>
            <a:ext cx="6338570" cy="5276850"/>
          </a:xfrm>
          <a:prstGeom prst="rect">
            <a:avLst/>
          </a:prstGeom>
        </p:spPr>
      </p:pic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標題 1"/>
          <p:cNvSpPr>
            <a:spLocks noGrp="true"/>
          </p:cNvSpPr>
          <p:nvPr>
            <p:ph type="title"/>
          </p:nvPr>
        </p:nvSpPr>
        <p:spPr/>
        <p:txBody>
          <a:bodyPr/>
          <a:p>
            <a:r>
              <a:rPr lang="zh-TW" altLang="en-US" sz="2200"/>
              <a:t>A 3D densely connected convolution neural network with connection-wise attention mechanism for Alzheimer's disease classification</a:t>
            </a:r>
            <a:endParaRPr lang="zh-TW" altLang="en-US" sz="2200"/>
          </a:p>
        </p:txBody>
      </p:sp>
      <p:pic>
        <p:nvPicPr>
          <p:cNvPr id="4" name="內容版面配置區 3"/>
          <p:cNvPicPr>
            <a:picLocks noChangeAspect="true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09600" y="4919345"/>
            <a:ext cx="6381750" cy="1819275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417955"/>
            <a:ext cx="5050155" cy="3413125"/>
          </a:xfrm>
          <a:prstGeom prst="rect">
            <a:avLst/>
          </a:prstGeom>
        </p:spPr>
      </p:pic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標題 1"/>
          <p:cNvSpPr>
            <a:spLocks noGrp="true"/>
          </p:cNvSpPr>
          <p:nvPr>
            <p:ph type="title"/>
          </p:nvPr>
        </p:nvSpPr>
        <p:spPr/>
        <p:txBody>
          <a:bodyPr/>
          <a:p>
            <a:r>
              <a:rPr lang="en-US" altLang="zh-TW"/>
              <a:t>3.0T - is0351~is0675</a:t>
            </a:r>
            <a:endParaRPr lang="en-US" altLang="zh-TW"/>
          </a:p>
        </p:txBody>
      </p:sp>
      <p:pic>
        <p:nvPicPr>
          <p:cNvPr id="4" name="內容版面配置區 3"/>
          <p:cNvPicPr>
            <a:picLocks noChangeAspect="true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09600" y="1417955"/>
            <a:ext cx="6019800" cy="3152775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5791200" y="3649345"/>
            <a:ext cx="5791200" cy="3114675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標題 1"/>
          <p:cNvSpPr>
            <a:spLocks noGrp="true"/>
          </p:cNvSpPr>
          <p:nvPr>
            <p:ph type="title"/>
          </p:nvPr>
        </p:nvSpPr>
        <p:spPr/>
        <p:txBody>
          <a:bodyPr/>
          <a:p>
            <a:r>
              <a:rPr lang="en-US" altLang="zh-TW"/>
              <a:t>CAM-CNN</a:t>
            </a:r>
            <a:endParaRPr lang="en-US" altLang="zh-TW"/>
          </a:p>
        </p:txBody>
      </p:sp>
      <p:pic>
        <p:nvPicPr>
          <p:cNvPr id="4" name="內容版面配置區 3"/>
          <p:cNvPicPr>
            <a:picLocks noChangeAspect="true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08965" y="1691640"/>
            <a:ext cx="3305175" cy="847725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665095"/>
            <a:ext cx="8401050" cy="4105275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1186815"/>
            <a:ext cx="3304540" cy="504825"/>
          </a:xfrm>
          <a:prstGeom prst="rect">
            <a:avLst/>
          </a:prstGeom>
        </p:spPr>
      </p:pic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標題 1"/>
          <p:cNvSpPr>
            <a:spLocks noGrp="true"/>
          </p:cNvSpPr>
          <p:nvPr>
            <p:ph type="title"/>
          </p:nvPr>
        </p:nvSpPr>
        <p:spPr/>
        <p:txBody>
          <a:bodyPr/>
          <a:p>
            <a:r>
              <a:rPr lang="en-US" altLang="zh-TW"/>
              <a:t>CNN vs fcn(fully connected network)</a:t>
            </a:r>
            <a:endParaRPr lang="en-US" altLang="zh-TW"/>
          </a:p>
        </p:txBody>
      </p:sp>
      <p:pic>
        <p:nvPicPr>
          <p:cNvPr id="4" name="內容版面配置區 3"/>
          <p:cNvPicPr>
            <a:picLocks noChangeAspect="true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09600" y="1417955"/>
            <a:ext cx="5510530" cy="413385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6072505" y="1417955"/>
            <a:ext cx="5509895" cy="4133215"/>
          </a:xfrm>
          <a:prstGeom prst="rect">
            <a:avLst/>
          </a:prstGeom>
        </p:spPr>
      </p:pic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標題 1"/>
          <p:cNvSpPr>
            <a:spLocks noGrp="true"/>
          </p:cNvSpPr>
          <p:nvPr>
            <p:ph type="title"/>
          </p:nvPr>
        </p:nvSpPr>
        <p:spPr/>
        <p:txBody>
          <a:bodyPr/>
          <a:p>
            <a:r>
              <a:rPr lang="en-US" altLang="zh-TW"/>
              <a:t>Nas Net architecture</a:t>
            </a:r>
            <a:endParaRPr lang="en-US" altLang="zh-TW"/>
          </a:p>
        </p:txBody>
      </p:sp>
      <p:pic>
        <p:nvPicPr>
          <p:cNvPr id="4" name="內容版面配置區 3"/>
          <p:cNvPicPr>
            <a:picLocks noChangeAspect="true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09600" y="1417955"/>
            <a:ext cx="10972800" cy="2602230"/>
          </a:xfrm>
          <a:prstGeom prst="rect">
            <a:avLst/>
          </a:prstGeom>
        </p:spPr>
      </p:pic>
      <p:sp>
        <p:nvSpPr>
          <p:cNvPr id="8" name="內容版面配置區 2"/>
          <p:cNvSpPr>
            <a:spLocks noGrp="true"/>
          </p:cNvSpPr>
          <p:nvPr/>
        </p:nvSpPr>
        <p:spPr>
          <a:xfrm>
            <a:off x="609600" y="4220845"/>
            <a:ext cx="10972800" cy="2091055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altLang="en-US" sz="2100"/>
              <a:t>Search Space</a:t>
            </a:r>
            <a:endParaRPr lang="en-US" altLang="en-US" sz="2100"/>
          </a:p>
          <a:p>
            <a:pPr lvl="0"/>
            <a:endParaRPr lang="en-US" altLang="en-US" sz="2100"/>
          </a:p>
          <a:p>
            <a:pPr lvl="0"/>
            <a:r>
              <a:rPr lang="en-US" altLang="en-US" sz="2100"/>
              <a:t>Search Strategy</a:t>
            </a:r>
            <a:endParaRPr lang="en-US" altLang="en-US" sz="2100"/>
          </a:p>
          <a:p>
            <a:pPr lvl="0"/>
            <a:endParaRPr lang="en-US" altLang="en-US" sz="2100"/>
          </a:p>
          <a:p>
            <a:pPr lvl="0"/>
            <a:r>
              <a:rPr lang="en-US" altLang="en-US" sz="2100"/>
              <a:t>Performance Estimation Starategy</a:t>
            </a:r>
            <a:endParaRPr lang="en-US" altLang="en-US" sz="21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true" noChangeAspect="true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09600" y="274955"/>
            <a:ext cx="4592491" cy="2520000"/>
          </a:xfrm>
          <a:prstGeom prst="rect">
            <a:avLst/>
          </a:prstGeom>
        </p:spPr>
      </p:pic>
      <p:pic>
        <p:nvPicPr>
          <p:cNvPr id="5" name="內容版面配置區 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7029450" y="274955"/>
            <a:ext cx="4553252" cy="2520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" name="圖片 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7030085" y="2912745"/>
            <a:ext cx="4552315" cy="2520315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2912745"/>
            <a:ext cx="4575627" cy="2520000"/>
          </a:xfrm>
          <a:prstGeom prst="rect">
            <a:avLst/>
          </a:prstGeom>
        </p:spPr>
      </p:pic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標題 1"/>
          <p:cNvSpPr>
            <a:spLocks noGrp="true"/>
          </p:cNvSpPr>
          <p:nvPr>
            <p:ph type="title"/>
          </p:nvPr>
        </p:nvSpPr>
        <p:spPr/>
        <p:txBody>
          <a:bodyPr/>
          <a:p>
            <a:r>
              <a:rPr lang="zh-TW" altLang="en-US"/>
              <a:t>Reinforcement Learning</a:t>
            </a:r>
            <a:r>
              <a:rPr lang="en-US" altLang="zh-TW"/>
              <a:t> &amp; </a:t>
            </a:r>
            <a:r>
              <a:rPr lang="zh-TW" altLang="en-US">
                <a:sym typeface="+mn-ea"/>
              </a:rPr>
              <a:t>Progressive</a:t>
            </a:r>
            <a:r>
              <a:rPr lang="zh-TW" altLang="en-US"/>
              <a:t> NAS</a:t>
            </a:r>
            <a:endParaRPr lang="zh-TW" altLang="en-US"/>
          </a:p>
        </p:txBody>
      </p:sp>
      <p:pic>
        <p:nvPicPr>
          <p:cNvPr id="4" name="內容版面配置區 3"/>
          <p:cNvPicPr>
            <a:picLocks noChangeAspect="true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09600" y="1417955"/>
            <a:ext cx="5713730" cy="2907665"/>
          </a:xfrm>
          <a:prstGeom prst="rect">
            <a:avLst/>
          </a:prstGeom>
        </p:spPr>
      </p:pic>
      <p:pic>
        <p:nvPicPr>
          <p:cNvPr id="6" name="內容版面配置區 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7126605" y="1417955"/>
            <a:ext cx="4455795" cy="538416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標題 1"/>
          <p:cNvSpPr>
            <a:spLocks noGrp="true"/>
          </p:cNvSpPr>
          <p:nvPr>
            <p:ph type="title"/>
          </p:nvPr>
        </p:nvSpPr>
        <p:spPr/>
        <p:txBody>
          <a:bodyPr/>
          <a:p>
            <a:r>
              <a:rPr lang="zh-TW" altLang="en-US">
                <a:solidFill>
                  <a:schemeClr val="bg1"/>
                </a:solidFill>
              </a:rPr>
              <a:t>One-shot NAS</a:t>
            </a:r>
            <a:endParaRPr lang="zh-TW" altLang="en-US">
              <a:solidFill>
                <a:schemeClr val="bg1"/>
              </a:solidFill>
            </a:endParaRPr>
          </a:p>
        </p:txBody>
      </p:sp>
      <p:pic>
        <p:nvPicPr>
          <p:cNvPr id="4" name="內容版面配置區 3"/>
          <p:cNvPicPr>
            <a:picLocks noChangeAspect="true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09600" y="1417955"/>
            <a:ext cx="10972800" cy="4083050"/>
          </a:xfrm>
          <a:prstGeom prst="rect">
            <a:avLst/>
          </a:prstGeom>
        </p:spPr>
      </p:pic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標題 1"/>
          <p:cNvSpPr>
            <a:spLocks noGrp="true"/>
          </p:cNvSpPr>
          <p:nvPr>
            <p:ph type="title"/>
          </p:nvPr>
        </p:nvSpPr>
        <p:spPr/>
        <p:txBody>
          <a:bodyPr/>
          <a:p>
            <a:r>
              <a:rPr lang="zh-TW" altLang="en-US">
                <a:solidFill>
                  <a:srgbClr val="FF0000"/>
                </a:solidFill>
              </a:rPr>
              <a:t>Differentiable NAS</a:t>
            </a:r>
            <a:endParaRPr lang="zh-TW" altLang="en-US">
              <a:solidFill>
                <a:srgbClr val="FF0000"/>
              </a:solidFill>
            </a:endParaRPr>
          </a:p>
        </p:txBody>
      </p:sp>
      <p:pic>
        <p:nvPicPr>
          <p:cNvPr id="4" name="內容版面配置區 3"/>
          <p:cNvPicPr>
            <a:picLocks noChangeAspect="true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09600" y="1417955"/>
            <a:ext cx="10972800" cy="3158490"/>
          </a:xfrm>
          <a:prstGeom prst="rect">
            <a:avLst/>
          </a:prstGeom>
        </p:spPr>
      </p:pic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標題 1"/>
          <p:cNvSpPr>
            <a:spLocks noGrp="true"/>
          </p:cNvSpPr>
          <p:nvPr>
            <p:ph type="title"/>
          </p:nvPr>
        </p:nvSpPr>
        <p:spPr/>
        <p:txBody>
          <a:bodyPr/>
          <a:p>
            <a:r>
              <a:rPr lang="en-US" altLang="zh-TW">
                <a:solidFill>
                  <a:srgbClr val="FF0000"/>
                </a:solidFill>
              </a:rPr>
              <a:t>Multi-path NAS &amp; </a:t>
            </a:r>
            <a:r>
              <a:rPr lang="zh-TW" altLang="en-US">
                <a:solidFill>
                  <a:srgbClr val="FF0000"/>
                </a:solidFill>
              </a:rPr>
              <a:t>Single-path NAS</a:t>
            </a:r>
            <a:endParaRPr lang="zh-TW" altLang="en-US">
              <a:solidFill>
                <a:srgbClr val="FF0000"/>
              </a:solidFill>
            </a:endParaRPr>
          </a:p>
        </p:txBody>
      </p:sp>
      <p:pic>
        <p:nvPicPr>
          <p:cNvPr id="11" name="內容版面配置區 10"/>
          <p:cNvPicPr>
            <a:picLocks noChangeAspect="true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09600" y="1417955"/>
            <a:ext cx="9545955" cy="4526280"/>
          </a:xfrm>
          <a:prstGeom prst="rect">
            <a:avLst/>
          </a:prstGeom>
        </p:spPr>
      </p:pic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標題 1"/>
          <p:cNvSpPr>
            <a:spLocks noGrp="true"/>
          </p:cNvSpPr>
          <p:nvPr>
            <p:ph type="title"/>
          </p:nvPr>
        </p:nvSpPr>
        <p:spPr/>
        <p:txBody>
          <a:bodyPr/>
          <a:p>
            <a:r>
              <a:rPr lang="en-US" altLang="zh-TW"/>
              <a:t>Medical deep learning - Historical</a:t>
            </a:r>
            <a:endParaRPr lang="en-US" altLang="zh-TW"/>
          </a:p>
        </p:txBody>
      </p:sp>
      <p:sp>
        <p:nvSpPr>
          <p:cNvPr id="3" name="內容版面配置區 2"/>
          <p:cNvSpPr>
            <a:spLocks noGrp="true"/>
          </p:cNvSpPr>
          <p:nvPr>
            <p:ph idx="1"/>
          </p:nvPr>
        </p:nvSpPr>
        <p:spPr/>
        <p:txBody>
          <a:bodyPr/>
          <a:p>
            <a:r>
              <a:rPr lang="en-US" altLang="zh-TW" sz="1800"/>
              <a:t>2015-2016 - TL (Transfer Learning)</a:t>
            </a:r>
            <a:endParaRPr lang="en-US" altLang="zh-TW" sz="1800"/>
          </a:p>
          <a:p>
            <a:pPr lvl="1"/>
            <a:r>
              <a:rPr lang="en-US" altLang="zh-TW" sz="1600"/>
              <a:t>Natural Image model apply to medical images</a:t>
            </a:r>
            <a:endParaRPr lang="en-US" altLang="zh-TW" sz="1600"/>
          </a:p>
          <a:p>
            <a:pPr lvl="1"/>
            <a:r>
              <a:rPr lang="en-US" altLang="zh-TW" sz="1600"/>
              <a:t>Federated Learning for medical data(Image/ non-IID)</a:t>
            </a:r>
            <a:endParaRPr lang="en-US" altLang="zh-TW" sz="1800"/>
          </a:p>
          <a:p>
            <a:endParaRPr lang="en-US" altLang="zh-TW" sz="1800"/>
          </a:p>
          <a:p>
            <a:r>
              <a:rPr lang="en-US" altLang="zh-TW" sz="1800"/>
              <a:t>2017-2018</a:t>
            </a:r>
            <a:endParaRPr lang="en-US" altLang="zh-TW" sz="1800"/>
          </a:p>
          <a:p>
            <a:pPr lvl="1"/>
            <a:r>
              <a:rPr lang="en-US" altLang="zh-TW" sz="1600"/>
              <a:t>Generate liver image (Generative Adversarial Netwrok)</a:t>
            </a:r>
            <a:endParaRPr lang="en-US" altLang="zh-TW" sz="1800"/>
          </a:p>
          <a:p>
            <a:pPr lvl="2"/>
            <a:r>
              <a:rPr lang="en-US" altLang="zh-TW" sz="1350"/>
              <a:t>Estimating full-dosage PET images from low-dosage PET</a:t>
            </a:r>
            <a:endParaRPr lang="en-US" altLang="zh-TW" sz="1800"/>
          </a:p>
          <a:p>
            <a:pPr lvl="1"/>
            <a:r>
              <a:rPr lang="en-US" altLang="zh-TW" sz="1600"/>
              <a:t>3D CNN Net (2018)</a:t>
            </a:r>
            <a:endParaRPr lang="en-US" altLang="zh-TW" sz="1600"/>
          </a:p>
          <a:p>
            <a:pPr lvl="1"/>
            <a:r>
              <a:rPr lang="en-US" altLang="zh-TW" sz="1600"/>
              <a:t>Lung segmentation (U-Net)</a:t>
            </a:r>
            <a:r>
              <a:rPr lang="zh-TW" altLang="en-US" sz="1600"/>
              <a:t>、</a:t>
            </a:r>
            <a:r>
              <a:rPr lang="en-US" altLang="zh-TW" sz="1600"/>
              <a:t>Microscopic cell segmentation</a:t>
            </a:r>
            <a:endParaRPr lang="en-US" altLang="zh-TW" sz="1600"/>
          </a:p>
          <a:p>
            <a:pPr lvl="1"/>
            <a:r>
              <a:rPr lang="en-US" altLang="zh-TW" sz="1600"/>
              <a:t>Simi-supervised (weakly supervised) learning for MRI (2017)</a:t>
            </a:r>
            <a:endParaRPr lang="en-US" altLang="zh-TW" sz="1575"/>
          </a:p>
          <a:p>
            <a:pPr lvl="1"/>
            <a:endParaRPr lang="en-US" altLang="zh-TW" sz="1800"/>
          </a:p>
          <a:p>
            <a:r>
              <a:rPr lang="en-US" altLang="zh-TW" sz="1800"/>
              <a:t>2019 - 2020 - Fusion &amp; Attention &amp; Transfomer &amp; NAS</a:t>
            </a:r>
            <a:endParaRPr lang="en-US" altLang="zh-TW" sz="1800"/>
          </a:p>
          <a:p>
            <a:pPr lvl="1"/>
            <a:r>
              <a:rPr lang="en-US" altLang="zh-TW" sz="1575"/>
              <a:t>Fusion model (de-noise)</a:t>
            </a:r>
            <a:endParaRPr lang="en-US" altLang="zh-TW" sz="1575"/>
          </a:p>
          <a:p>
            <a:pPr lvl="2"/>
            <a:r>
              <a:rPr lang="en-US" altLang="zh-TW" sz="1350"/>
              <a:t>Leveraging the anatomy knowledge embedded in CT to decompose a chest X-ray</a:t>
            </a:r>
            <a:endParaRPr lang="en-US" altLang="zh-TW" sz="1350"/>
          </a:p>
          <a:p>
            <a:endParaRPr lang="en-US" altLang="zh-TW" sz="1800"/>
          </a:p>
        </p:txBody>
      </p: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標題 1"/>
          <p:cNvSpPr>
            <a:spLocks noGrp="true"/>
          </p:cNvSpPr>
          <p:nvPr>
            <p:ph type="title"/>
          </p:nvPr>
        </p:nvSpPr>
        <p:spPr/>
        <p:txBody>
          <a:bodyPr/>
          <a:p>
            <a:r>
              <a:rPr lang="en-US" altLang="zh-TW"/>
              <a:t>LSTM COVID 19 </a:t>
            </a:r>
            <a:endParaRPr lang="en-US" altLang="zh-TW"/>
          </a:p>
        </p:txBody>
      </p:sp>
      <p:sp>
        <p:nvSpPr>
          <p:cNvPr id="3" name="內容版面配置區 2"/>
          <p:cNvSpPr>
            <a:spLocks noGrp="true"/>
          </p:cNvSpPr>
          <p:nvPr>
            <p:ph idx="1"/>
          </p:nvPr>
        </p:nvSpPr>
        <p:spPr/>
        <p:txBody>
          <a:bodyPr/>
          <a:p>
            <a:r>
              <a:rPr lang="zh-TW" altLang="en-US" sz="2200"/>
              <a:t>A combined deep CNN-LSTM network for the detection of novel coronavirus (COVID-19) using X-ray images</a:t>
            </a:r>
            <a:r>
              <a:rPr lang="en-US" altLang="zh-TW" sz="2200"/>
              <a:t> </a:t>
            </a:r>
            <a:r>
              <a:rPr lang="en-US" altLang="zh-TW" sz="2200">
                <a:latin typeface="东文宋体" charset="0"/>
                <a:ea typeface="东文宋体" charset="0"/>
                <a:hlinkClick r:id="rId1" action="ppaction://hlinkfile"/>
              </a:rPr>
              <a:t>◎</a:t>
            </a:r>
            <a:endParaRPr lang="zh-TW" altLang="en-US" sz="2200"/>
          </a:p>
          <a:p>
            <a:endParaRPr lang="zh-TW" altLang="en-US" sz="2200"/>
          </a:p>
        </p:txBody>
      </p:sp>
      <p:pic>
        <p:nvPicPr>
          <p:cNvPr id="4" name="圖片 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450" y="2447925"/>
            <a:ext cx="5734050" cy="1962150"/>
          </a:xfrm>
          <a:prstGeom prst="rect">
            <a:avLst/>
          </a:prstGeom>
        </p:spPr>
      </p:pic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標題 1"/>
          <p:cNvSpPr>
            <a:spLocks noGrp="true"/>
          </p:cNvSpPr>
          <p:nvPr>
            <p:ph type="title"/>
          </p:nvPr>
        </p:nvSpPr>
        <p:spPr/>
        <p:txBody>
          <a:bodyPr/>
          <a:p>
            <a:r>
              <a:rPr lang="en-US" altLang="zh-TW"/>
              <a:t>LSTM COVID 19 </a:t>
            </a:r>
            <a:endParaRPr lang="en-US" altLang="zh-TW"/>
          </a:p>
        </p:txBody>
      </p:sp>
      <p:sp>
        <p:nvSpPr>
          <p:cNvPr id="3" name="內容版面配置區 2"/>
          <p:cNvSpPr>
            <a:spLocks noGrp="true"/>
          </p:cNvSpPr>
          <p:nvPr>
            <p:ph idx="1"/>
          </p:nvPr>
        </p:nvSpPr>
        <p:spPr/>
        <p:txBody>
          <a:bodyPr/>
          <a:p>
            <a:r>
              <a:rPr lang="zh-TW" altLang="en-US" sz="2200"/>
              <a:t>Predicting COVID-19 disease progression and patient outcomes based on temporal deep learning</a:t>
            </a:r>
            <a:r>
              <a:rPr lang="en-US" altLang="zh-TW" sz="2200"/>
              <a:t> </a:t>
            </a:r>
            <a:r>
              <a:rPr lang="en-US" altLang="zh-TW" sz="2200">
                <a:latin typeface="东文宋体" charset="0"/>
                <a:ea typeface="东文宋体" charset="0"/>
                <a:sym typeface="+mn-ea"/>
                <a:hlinkClick r:id="rId1" action="ppaction://hlinkfile"/>
              </a:rPr>
              <a:t>◎</a:t>
            </a:r>
            <a:endParaRPr lang="zh-TW" altLang="en-US" sz="2200"/>
          </a:p>
          <a:p>
            <a:endParaRPr lang="zh-TW" altLang="en-US" sz="2200"/>
          </a:p>
          <a:p>
            <a:endParaRPr lang="en-US" altLang="zh-TW" sz="2200"/>
          </a:p>
        </p:txBody>
      </p:sp>
      <p:pic>
        <p:nvPicPr>
          <p:cNvPr id="7" name="圖片 6"/>
          <p:cNvPicPr>
            <a:picLocks noChangeAspect="true"/>
          </p:cNvPicPr>
          <p:nvPr/>
        </p:nvPicPr>
        <p:blipFill>
          <a:blip r:embed="rId2"/>
          <a:srcRect l="4860" t="53735"/>
          <a:stretch>
            <a:fillRect/>
          </a:stretch>
        </p:blipFill>
        <p:spPr>
          <a:xfrm>
            <a:off x="271780" y="1600200"/>
            <a:ext cx="10027285" cy="5207000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true"/>
          </p:cNvPicPr>
          <p:nvPr/>
        </p:nvPicPr>
        <p:blipFill>
          <a:blip r:embed="rId2"/>
          <a:srcRect b="46062"/>
          <a:stretch>
            <a:fillRect/>
          </a:stretch>
        </p:blipFill>
        <p:spPr>
          <a:xfrm>
            <a:off x="271780" y="1600200"/>
            <a:ext cx="9065895" cy="52222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標題 1"/>
          <p:cNvSpPr>
            <a:spLocks noGrp="true"/>
          </p:cNvSpPr>
          <p:nvPr>
            <p:ph type="title"/>
          </p:nvPr>
        </p:nvSpPr>
        <p:spPr/>
        <p:txBody>
          <a:bodyPr/>
          <a:p>
            <a:r>
              <a:rPr lang="en-US" altLang="zh-TW"/>
              <a:t>COVID-19 - Sequence</a:t>
            </a:r>
            <a:endParaRPr lang="en-US" altLang="zh-TW"/>
          </a:p>
        </p:txBody>
      </p:sp>
      <p:pic>
        <p:nvPicPr>
          <p:cNvPr id="5" name="圖片 4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6762750" y="1417955"/>
            <a:ext cx="1838325" cy="2733675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6762750" y="4249420"/>
            <a:ext cx="1838325" cy="2487295"/>
          </a:xfrm>
          <a:prstGeom prst="rect">
            <a:avLst/>
          </a:prstGeom>
        </p:spPr>
      </p:pic>
      <p:pic>
        <p:nvPicPr>
          <p:cNvPr id="8" name="內容版面配置區 7"/>
          <p:cNvPicPr>
            <a:picLocks noChangeAspect="true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09600" y="1417955"/>
            <a:ext cx="5697855" cy="5193665"/>
          </a:xfrm>
          <a:prstGeom prst="rect">
            <a:avLst/>
          </a:prstGeom>
        </p:spPr>
      </p:pic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標題 1"/>
          <p:cNvSpPr>
            <a:spLocks noGrp="true"/>
          </p:cNvSpPr>
          <p:nvPr>
            <p:ph type="title"/>
          </p:nvPr>
        </p:nvSpPr>
        <p:spPr/>
        <p:txBody>
          <a:bodyPr/>
          <a:p>
            <a:r>
              <a:rPr lang="zh-TW" altLang="en-US" sz="2500"/>
              <a:t>Patient Subtyping via Time-Aware LSTM Networks</a:t>
            </a:r>
            <a:r>
              <a:rPr lang="en-US" altLang="zh-TW" sz="2500"/>
              <a:t> (T-LSTM) </a:t>
            </a:r>
            <a:r>
              <a:rPr lang="en-US" altLang="zh-TW" sz="2500">
                <a:latin typeface="东文宋体" charset="0"/>
                <a:ea typeface="东文宋体" charset="0"/>
                <a:hlinkClick r:id="rId1"/>
              </a:rPr>
              <a:t>◎</a:t>
            </a:r>
            <a:endParaRPr lang="en-US" altLang="zh-TW" sz="2500">
              <a:latin typeface="东文宋体" charset="0"/>
              <a:ea typeface="东文宋体" charset="0"/>
            </a:endParaRPr>
          </a:p>
        </p:txBody>
      </p:sp>
      <p:pic>
        <p:nvPicPr>
          <p:cNvPr id="6" name="內容版面配置區 5"/>
          <p:cNvPicPr>
            <a:picLocks noChangeAspect="true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" y="1417955"/>
            <a:ext cx="7164705" cy="3438525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4932680"/>
            <a:ext cx="5836285" cy="1901825"/>
          </a:xfrm>
          <a:prstGeom prst="rect">
            <a:avLst/>
          </a:prstGeom>
        </p:spPr>
      </p:pic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標題 1"/>
          <p:cNvSpPr>
            <a:spLocks noGrp="true"/>
          </p:cNvSpPr>
          <p:nvPr>
            <p:ph type="title"/>
          </p:nvPr>
        </p:nvSpPr>
        <p:spPr/>
        <p:txBody>
          <a:bodyPr/>
          <a:p>
            <a:r>
              <a:rPr lang="en-US" altLang="zh-TW"/>
              <a:t>T-LSTM</a:t>
            </a:r>
            <a:endParaRPr lang="en-US" altLang="zh-TW"/>
          </a:p>
        </p:txBody>
      </p:sp>
      <p:pic>
        <p:nvPicPr>
          <p:cNvPr id="4" name="內容版面配置區 3"/>
          <p:cNvPicPr>
            <a:picLocks noChangeAspect="true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40335" y="1417955"/>
            <a:ext cx="8858250" cy="452628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8321675" y="2769870"/>
            <a:ext cx="3944620" cy="216852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6" name="內容版面配置區 5"/>
          <p:cNvPicPr>
            <a:picLocks noGrp="true" noChangeAspect="true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09600" y="274955"/>
            <a:ext cx="4537226" cy="252000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598170" y="2893695"/>
            <a:ext cx="4547870" cy="2520315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7023100" y="274955"/>
            <a:ext cx="4559413" cy="2520000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>
            <a:off x="7023100" y="2893695"/>
            <a:ext cx="4559300" cy="2520315"/>
          </a:xfrm>
          <a:prstGeom prst="rect">
            <a:avLst/>
          </a:prstGeom>
        </p:spPr>
      </p:pic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標題 1"/>
          <p:cNvSpPr>
            <a:spLocks noGrp="true"/>
          </p:cNvSpPr>
          <p:nvPr>
            <p:ph type="title"/>
          </p:nvPr>
        </p:nvSpPr>
        <p:spPr/>
        <p:txBody>
          <a:bodyPr/>
          <a:p>
            <a:r>
              <a:rPr lang="zh-TW" altLang="en-US" sz="2000"/>
              <a:t>Genome-wide identification and prediction of SARS-CoV-2 mutations show an abundance of variants: Integrated study of bioinformatics and deep neural learning</a:t>
            </a:r>
            <a:r>
              <a:rPr lang="en-US" altLang="zh-TW" sz="2000"/>
              <a:t> </a:t>
            </a:r>
            <a:r>
              <a:rPr lang="en-US" altLang="zh-TW" sz="2000">
                <a:latin typeface="东文宋体" charset="0"/>
                <a:ea typeface="东文宋体" charset="0"/>
                <a:hlinkClick r:id="rId1" action="ppaction://hlinkfile"/>
              </a:rPr>
              <a:t>◎</a:t>
            </a:r>
            <a:endParaRPr lang="en-US" altLang="zh-TW" sz="2000">
              <a:latin typeface="东文宋体" charset="0"/>
              <a:ea typeface="东文宋体" charset="0"/>
            </a:endParaRPr>
          </a:p>
        </p:txBody>
      </p:sp>
      <p:pic>
        <p:nvPicPr>
          <p:cNvPr id="4" name="內容版面配置區 3"/>
          <p:cNvPicPr>
            <a:picLocks noChangeAspect="true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" y="1417955"/>
            <a:ext cx="5572125" cy="3286125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6536690" y="1417955"/>
            <a:ext cx="5045710" cy="4915535"/>
          </a:xfrm>
          <a:prstGeom prst="rect">
            <a:avLst/>
          </a:prstGeom>
        </p:spPr>
      </p:pic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標題 1"/>
          <p:cNvSpPr>
            <a:spLocks noGrp="true"/>
          </p:cNvSpPr>
          <p:nvPr>
            <p:ph type="title"/>
          </p:nvPr>
        </p:nvSpPr>
        <p:spPr/>
        <p:txBody>
          <a:bodyPr/>
          <a:p>
            <a:r>
              <a:rPr lang="zh-TW" altLang="en-US" sz="2000"/>
              <a:t>Time series prediction of COVID-19 by mutation rate analysis using recurrent neural network-based LSTM model</a:t>
            </a:r>
            <a:r>
              <a:rPr lang="en-US" altLang="zh-TW" sz="2000"/>
              <a:t> </a:t>
            </a:r>
            <a:r>
              <a:rPr lang="en-US" altLang="zh-TW" sz="2000">
                <a:latin typeface="东文宋体" charset="0"/>
                <a:ea typeface="东文宋体" charset="0"/>
                <a:sym typeface="+mn-ea"/>
                <a:hlinkClick r:id="rId1" action="ppaction://hlinkfile"/>
              </a:rPr>
              <a:t>◎</a:t>
            </a:r>
            <a:endParaRPr lang="zh-TW" altLang="en-US" sz="2000"/>
          </a:p>
        </p:txBody>
      </p:sp>
      <p:pic>
        <p:nvPicPr>
          <p:cNvPr id="4" name="內容版面配置區 3"/>
          <p:cNvPicPr>
            <a:picLocks noChangeAspect="true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" y="1417955"/>
            <a:ext cx="2878455" cy="452628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3858260" y="1417955"/>
            <a:ext cx="2631440" cy="5177790"/>
          </a:xfrm>
          <a:prstGeom prst="rect">
            <a:avLst/>
          </a:prstGeom>
        </p:spPr>
      </p:pic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標題 1"/>
          <p:cNvSpPr>
            <a:spLocks noGrp="true"/>
          </p:cNvSpPr>
          <p:nvPr>
            <p:ph type="title"/>
          </p:nvPr>
        </p:nvSpPr>
        <p:spPr/>
        <p:txBody>
          <a:bodyPr/>
          <a:p>
            <a:r>
              <a:rPr lang="zh-TW" altLang="en-US" sz="2500"/>
              <a:t>(Perturbation-Based): Occlusion Sensitivity, Meaningful Perturbation</a:t>
            </a:r>
            <a:endParaRPr lang="zh-TW" altLang="en-US" sz="2500"/>
          </a:p>
        </p:txBody>
      </p:sp>
      <p:pic>
        <p:nvPicPr>
          <p:cNvPr id="4" name="內容版面配置區 3"/>
          <p:cNvPicPr>
            <a:picLocks noChangeAspect="true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09600" y="1417955"/>
            <a:ext cx="6908165" cy="354076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5111750" y="2971165"/>
            <a:ext cx="6470650" cy="3611880"/>
          </a:xfrm>
          <a:prstGeom prst="rect">
            <a:avLst/>
          </a:prstGeom>
        </p:spPr>
      </p:pic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標題 1"/>
          <p:cNvSpPr>
            <a:spLocks noGrp="true"/>
          </p:cNvSpPr>
          <p:nvPr>
            <p:ph type="title"/>
          </p:nvPr>
        </p:nvSpPr>
        <p:spPr/>
        <p:txBody>
          <a:bodyPr/>
          <a:p>
            <a:r>
              <a:rPr lang="en-US" altLang="zh-TW"/>
              <a:t>Sepuence to Image type</a:t>
            </a:r>
            <a:endParaRPr lang="en-US" altLang="zh-TW"/>
          </a:p>
        </p:txBody>
      </p:sp>
      <p:sp>
        <p:nvSpPr>
          <p:cNvPr id="3" name="內容版面配置區 2"/>
          <p:cNvSpPr>
            <a:spLocks noGrp="true"/>
          </p:cNvSpPr>
          <p:nvPr>
            <p:ph idx="1"/>
          </p:nvPr>
        </p:nvSpPr>
        <p:spPr/>
        <p:txBody>
          <a:bodyPr/>
          <a:p>
            <a:r>
              <a:rPr lang="zh-TW" altLang="en-US" sz="2000"/>
              <a:t>DeepCOVID-19: A model for identification of COVID-19 virus sequences with genomic signal processing and deep learning </a:t>
            </a:r>
            <a:r>
              <a:rPr lang="zh-TW" altLang="en-US" sz="2000">
                <a:hlinkClick r:id="rId1" action="ppaction://hlinkfile"/>
              </a:rPr>
              <a:t>◎</a:t>
            </a:r>
            <a:endParaRPr lang="zh-TW" altLang="en-US" sz="2000"/>
          </a:p>
          <a:p>
            <a:endParaRPr lang="zh-TW" altLang="en-US" sz="2000"/>
          </a:p>
        </p:txBody>
      </p:sp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標題 1"/>
          <p:cNvSpPr>
            <a:spLocks noGrp="true"/>
          </p:cNvSpPr>
          <p:nvPr>
            <p:ph type="title"/>
          </p:nvPr>
        </p:nvSpPr>
        <p:spPr/>
        <p:txBody>
          <a:bodyPr/>
          <a:p>
            <a:r>
              <a:rPr lang="en-US" altLang="en-US"/>
              <a:t>LSTM_CNN</a:t>
            </a:r>
            <a:endParaRPr lang="en-US" altLang="en-US"/>
          </a:p>
        </p:txBody>
      </p:sp>
      <p:sp>
        <p:nvSpPr>
          <p:cNvPr id="3" name="內容版面配置區 2"/>
          <p:cNvSpPr>
            <a:spLocks noGrp="true"/>
          </p:cNvSpPr>
          <p:nvPr>
            <p:ph idx="1"/>
          </p:nvPr>
        </p:nvSpPr>
        <p:spPr/>
        <p:txBody>
          <a:bodyPr/>
          <a:p>
            <a:r>
              <a:rPr lang="en-US" altLang="zh-TW" sz="2500"/>
              <a:t>video </a:t>
            </a:r>
            <a:endParaRPr lang="en-US" altLang="zh-TW" sz="2500"/>
          </a:p>
          <a:p>
            <a:pPr lvl="1"/>
            <a:r>
              <a:rPr lang="en-US" altLang="zh-TW" sz="2500"/>
              <a:t>shape = (16, 3 ,241,241) (16 frames) (.avi)</a:t>
            </a:r>
            <a:endParaRPr lang="en-US" altLang="zh-TW" sz="2500"/>
          </a:p>
          <a:p>
            <a:pPr lvl="1"/>
            <a:r>
              <a:rPr lang="en-US" altLang="zh-TW" sz="2500"/>
              <a:t>classes = 51</a:t>
            </a:r>
            <a:endParaRPr lang="en-US" altLang="zh-TW" sz="2500"/>
          </a:p>
          <a:p>
            <a:pPr lvl="1"/>
            <a:endParaRPr lang="en-US" altLang="zh-TW" sz="2500"/>
          </a:p>
          <a:p>
            <a:endParaRPr lang="en-US" altLang="zh-TW" sz="2500"/>
          </a:p>
          <a:p>
            <a:r>
              <a:rPr lang="en-US" altLang="zh-TW" sz="2500"/>
              <a:t>MRI </a:t>
            </a:r>
            <a:endParaRPr lang="en-US" altLang="zh-TW" sz="2500"/>
          </a:p>
          <a:p>
            <a:pPr lvl="1"/>
            <a:r>
              <a:rPr lang="en-US" altLang="zh-TW" sz="2500"/>
              <a:t>shape = (28,1,348,348) (28 frames) (.nii)</a:t>
            </a:r>
            <a:endParaRPr lang="en-US" altLang="zh-TW" sz="2500"/>
          </a:p>
          <a:p>
            <a:pPr lvl="1"/>
            <a:r>
              <a:rPr lang="en-US" altLang="zh-TW" sz="2500">
                <a:sym typeface="+mn-ea"/>
              </a:rPr>
              <a:t>classes = </a:t>
            </a:r>
            <a:r>
              <a:rPr lang="en-US" altLang="en-US" sz="2500">
                <a:sym typeface="+mn-ea"/>
              </a:rPr>
              <a:t>2</a:t>
            </a:r>
            <a:endParaRPr lang="en-US" altLang="zh-TW" sz="2500"/>
          </a:p>
          <a:p>
            <a:endParaRPr lang="en-US" altLang="zh-TW" sz="2500"/>
          </a:p>
          <a:p>
            <a:endParaRPr lang="en-US" altLang="zh-TW" sz="2500"/>
          </a:p>
        </p:txBody>
      </p:sp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" name="矩形 9"/>
          <p:cNvSpPr/>
          <p:nvPr/>
        </p:nvSpPr>
        <p:spPr>
          <a:xfrm>
            <a:off x="69215" y="2861945"/>
            <a:ext cx="11969750" cy="3888740"/>
          </a:xfrm>
          <a:prstGeom prst="rect">
            <a:avLst/>
          </a:prstGeom>
          <a:gradFill rotWithShape="false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true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false" compatLnSpc="true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80604020202020204" pitchFamily="34" charset="0"/>
              <a:ea typeface="SimSun" pitchFamily="2" charset="-122"/>
            </a:endParaRPr>
          </a:p>
        </p:txBody>
      </p:sp>
      <p:sp>
        <p:nvSpPr>
          <p:cNvPr id="2" name="標題 1"/>
          <p:cNvSpPr>
            <a:spLocks noGrp="true"/>
          </p:cNvSpPr>
          <p:nvPr>
            <p:ph type="title"/>
          </p:nvPr>
        </p:nvSpPr>
        <p:spPr/>
        <p:txBody>
          <a:bodyPr/>
          <a:p>
            <a:r>
              <a:rPr lang="en-US" altLang="zh-TW"/>
              <a:t>MRI to video slice</a:t>
            </a:r>
            <a:endParaRPr lang="en-US" altLang="zh-TW"/>
          </a:p>
        </p:txBody>
      </p:sp>
      <p:pic>
        <p:nvPicPr>
          <p:cNvPr id="4" name="內容版面配置區 3" descr="output"/>
          <p:cNvPicPr>
            <a:picLocks noChangeAspect="true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09600" y="1240790"/>
            <a:ext cx="10972800" cy="1223645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681990" y="2464435"/>
            <a:ext cx="3362325" cy="361950"/>
          </a:xfrm>
          <a:prstGeom prst="rect">
            <a:avLst/>
          </a:prstGeom>
        </p:spPr>
      </p:pic>
      <p:pic>
        <p:nvPicPr>
          <p:cNvPr id="6" name="圖片 5" descr="CNN_LSTM_MRI_RandomAffine_03(acc,224)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8993505" y="2861945"/>
            <a:ext cx="3045755" cy="2160000"/>
          </a:xfrm>
          <a:prstGeom prst="rect">
            <a:avLst/>
          </a:prstGeom>
        </p:spPr>
      </p:pic>
      <p:pic>
        <p:nvPicPr>
          <p:cNvPr id="7" name="圖片 6" descr="CNN_LSTM_MRI_RandomAffine_03(Loss,224)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>
            <a:off x="6002020" y="2861945"/>
            <a:ext cx="3045755" cy="2160000"/>
          </a:xfrm>
          <a:prstGeom prst="rect">
            <a:avLst/>
          </a:prstGeom>
        </p:spPr>
      </p:pic>
      <p:pic>
        <p:nvPicPr>
          <p:cNvPr id="8" name="圖片 7" descr="CNN_LSTM_MRI_Class Weight_02(acc)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>
            <a:off x="3068320" y="2861945"/>
            <a:ext cx="2999137" cy="2160000"/>
          </a:xfrm>
          <a:prstGeom prst="rect">
            <a:avLst/>
          </a:prstGeom>
        </p:spPr>
      </p:pic>
      <p:pic>
        <p:nvPicPr>
          <p:cNvPr id="9" name="圖片 8" descr="CNN_LSTM_MRI_Class Weight_02(Loss)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>
            <a:off x="69215" y="2861945"/>
            <a:ext cx="2999137" cy="2160000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>
            <a:off x="69215" y="5022215"/>
            <a:ext cx="5874385" cy="1728470"/>
          </a:xfrm>
          <a:prstGeom prst="rect">
            <a:avLst/>
          </a:prstGeom>
        </p:spPr>
      </p:pic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標題 1"/>
          <p:cNvSpPr>
            <a:spLocks noGrp="true"/>
          </p:cNvSpPr>
          <p:nvPr>
            <p:ph type="title"/>
          </p:nvPr>
        </p:nvSpPr>
        <p:spPr/>
        <p:txBody>
          <a:bodyPr/>
          <a:p>
            <a:r>
              <a:rPr lang="en-US" altLang="en-US"/>
              <a:t>Video Classification Model</a:t>
            </a:r>
            <a:endParaRPr lang="en-US" altLang="en-US"/>
          </a:p>
        </p:txBody>
      </p:sp>
      <p:pic>
        <p:nvPicPr>
          <p:cNvPr id="4" name="內容版面配置區 3"/>
          <p:cNvPicPr>
            <a:picLocks noChangeAspect="true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09600" y="1686560"/>
            <a:ext cx="6008370" cy="2593975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-34290" y="2108200"/>
            <a:ext cx="11616690" cy="4640580"/>
          </a:xfrm>
          <a:prstGeom prst="rect">
            <a:avLst/>
          </a:prstGeom>
        </p:spPr>
      </p:pic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標題 1"/>
          <p:cNvSpPr>
            <a:spLocks noGrp="true"/>
          </p:cNvSpPr>
          <p:nvPr>
            <p:ph type="title"/>
          </p:nvPr>
        </p:nvSpPr>
        <p:spPr/>
        <p:txBody>
          <a:bodyPr/>
          <a:p>
            <a:r>
              <a:rPr lang="en-US" altLang="en-US"/>
              <a:t>Predict mutation</a:t>
            </a:r>
            <a:endParaRPr lang="en-US" altLang="en-US"/>
          </a:p>
        </p:txBody>
      </p:sp>
      <p:sp>
        <p:nvSpPr>
          <p:cNvPr id="3" name="內容版面配置區 2"/>
          <p:cNvSpPr>
            <a:spLocks noGrp="true"/>
          </p:cNvSpPr>
          <p:nvPr>
            <p:ph idx="1"/>
          </p:nvPr>
        </p:nvSpPr>
        <p:spPr/>
        <p:txBody>
          <a:bodyPr/>
          <a:p>
            <a:r>
              <a:rPr lang="zh-TW" altLang="en-US" sz="2000"/>
              <a:t>SARS‐CoV‐2 variant with mutations in N gene affecting detection by widely used PCR primers</a:t>
            </a:r>
            <a:r>
              <a:rPr lang="en-US" altLang="zh-TW" sz="2000"/>
              <a:t> </a:t>
            </a:r>
            <a:r>
              <a:rPr lang="en-US" altLang="zh-TW" sz="2000">
                <a:latin typeface="东文宋体" charset="0"/>
                <a:ea typeface="东文宋体" charset="0"/>
                <a:hlinkClick r:id="rId1" action="ppaction://hlinkfile"/>
              </a:rPr>
              <a:t>◎</a:t>
            </a:r>
            <a:endParaRPr lang="en-US" altLang="zh-TW" sz="2000">
              <a:latin typeface="东文宋体" charset="0"/>
              <a:ea typeface="东文宋体" charset="0"/>
              <a:hlinkClick r:id="rId1" action="ppaction://hlinkfile"/>
            </a:endParaRPr>
          </a:p>
          <a:p>
            <a:pPr lvl="1"/>
            <a:r>
              <a:rPr lang="en-US" altLang="en-US" sz="1750">
                <a:latin typeface="东文宋体" charset="0"/>
                <a:ea typeface="东文宋体" charset="0"/>
              </a:rPr>
              <a:t>PCR method</a:t>
            </a:r>
            <a:endParaRPr lang="en-US" altLang="zh-TW" sz="1750">
              <a:latin typeface="东文宋体" charset="0"/>
              <a:ea typeface="东文宋体" charset="0"/>
            </a:endParaRPr>
          </a:p>
          <a:p>
            <a:endParaRPr lang="en-US" altLang="zh-TW" sz="2000">
              <a:latin typeface="东文宋体" charset="0"/>
              <a:ea typeface="东文宋体" charset="0"/>
            </a:endParaRPr>
          </a:p>
          <a:p>
            <a:r>
              <a:rPr lang="en-US" altLang="zh-TW" sz="2000">
                <a:latin typeface="东文宋体" charset="0"/>
                <a:ea typeface="东文宋体" charset="0"/>
              </a:rPr>
              <a:t>Using artificial intelligence techniques for COVID-19 genome analysis</a:t>
            </a:r>
            <a:r>
              <a:rPr lang="en-US" altLang="zh-TW" sz="2000">
                <a:sym typeface="+mn-ea"/>
              </a:rPr>
              <a:t> </a:t>
            </a:r>
            <a:r>
              <a:rPr lang="en-US" altLang="zh-TW" sz="2000">
                <a:latin typeface="东文宋体" charset="0"/>
                <a:ea typeface="东文宋体" charset="0"/>
                <a:sym typeface="+mn-ea"/>
                <a:hlinkClick r:id="rId2" action="ppaction://hlinkfile"/>
              </a:rPr>
              <a:t>◎</a:t>
            </a:r>
            <a:endParaRPr lang="en-US" altLang="zh-TW" sz="2000">
              <a:latin typeface="东文宋体" charset="0"/>
              <a:ea typeface="东文宋体" charset="0"/>
              <a:sym typeface="+mn-ea"/>
              <a:hlinkClick r:id="rId2" action="ppaction://hlinkfile"/>
            </a:endParaRPr>
          </a:p>
          <a:p>
            <a:pPr lvl="1"/>
            <a:r>
              <a:rPr lang="en-US" altLang="en-US" sz="1750">
                <a:latin typeface="东文宋体" charset="0"/>
                <a:ea typeface="东文宋体" charset="0"/>
              </a:rPr>
              <a:t>Learning using SPM and sequence prediction techniques</a:t>
            </a:r>
            <a:endParaRPr lang="en-US" altLang="en-US" sz="1750">
              <a:latin typeface="东文宋体" charset="0"/>
              <a:ea typeface="东文宋体" charset="0"/>
            </a:endParaRPr>
          </a:p>
          <a:p>
            <a:pPr lvl="1"/>
            <a:endParaRPr lang="en-US" altLang="en-US" sz="1750">
              <a:latin typeface="东文宋体" charset="0"/>
              <a:ea typeface="东文宋体" charset="0"/>
            </a:endParaRPr>
          </a:p>
          <a:p>
            <a:pPr lvl="0"/>
            <a:r>
              <a:rPr lang="en-US" altLang="en-US" sz="2000">
                <a:solidFill>
                  <a:srgbClr val="FF0000"/>
                </a:solidFill>
                <a:latin typeface="东文宋体" charset="0"/>
                <a:ea typeface="东文宋体" charset="0"/>
              </a:rPr>
              <a:t>Explainable deep neural networks for novel viral genome prediction </a:t>
            </a:r>
            <a:r>
              <a:rPr lang="en-US" altLang="zh-TW" sz="2000">
                <a:solidFill>
                  <a:srgbClr val="FF0000"/>
                </a:solidFill>
                <a:latin typeface="东文宋体" charset="0"/>
                <a:ea typeface="东文宋体" charset="0"/>
                <a:sym typeface="+mn-ea"/>
                <a:hlinkClick r:id="rId3" action="ppaction://hlinkfile"/>
              </a:rPr>
              <a:t>◎</a:t>
            </a:r>
            <a:endParaRPr lang="en-US" altLang="en-US" sz="2000">
              <a:solidFill>
                <a:srgbClr val="FF0000"/>
              </a:solidFill>
              <a:latin typeface="东文宋体" charset="0"/>
              <a:ea typeface="东文宋体" charset="0"/>
            </a:endParaRPr>
          </a:p>
          <a:p>
            <a:pPr lvl="1"/>
            <a:r>
              <a:rPr lang="en-US" altLang="en-US" sz="1750">
                <a:solidFill>
                  <a:srgbClr val="FF0000"/>
                </a:solidFill>
                <a:latin typeface="东文宋体" charset="0"/>
                <a:ea typeface="东文宋体" charset="0"/>
              </a:rPr>
              <a:t>CNN+LSTM</a:t>
            </a:r>
            <a:endParaRPr lang="en-US" altLang="en-US" sz="1750">
              <a:solidFill>
                <a:srgbClr val="FF0000"/>
              </a:solidFill>
              <a:latin typeface="东文宋体" charset="0"/>
              <a:ea typeface="东文宋体" charset="0"/>
            </a:endParaRPr>
          </a:p>
          <a:p>
            <a:pPr lvl="1"/>
            <a:endParaRPr lang="en-US" altLang="en-US" sz="1750">
              <a:solidFill>
                <a:srgbClr val="FF0000"/>
              </a:solidFill>
              <a:latin typeface="东文宋体" charset="0"/>
              <a:ea typeface="东文宋体" charset="0"/>
            </a:endParaRPr>
          </a:p>
          <a:p>
            <a:pPr lvl="0"/>
            <a:r>
              <a:rPr lang="en-US" altLang="en-US" sz="2000">
                <a:solidFill>
                  <a:srgbClr val="FF0000"/>
                </a:solidFill>
                <a:latin typeface="东文宋体" charset="0"/>
                <a:ea typeface="东文宋体" charset="0"/>
              </a:rPr>
              <a:t>Analyzing hCov Genome Sequences: Predicting Virulence and Mutation</a:t>
            </a:r>
            <a:r>
              <a:rPr lang="en-US" altLang="en-US" sz="2000">
                <a:solidFill>
                  <a:srgbClr val="FF0000"/>
                </a:solidFill>
                <a:latin typeface="东文宋体" charset="0"/>
                <a:ea typeface="东文宋体" charset="0"/>
                <a:sym typeface="+mn-ea"/>
              </a:rPr>
              <a:t> </a:t>
            </a:r>
            <a:r>
              <a:rPr lang="en-US" altLang="zh-TW" sz="2000">
                <a:solidFill>
                  <a:srgbClr val="FF0000"/>
                </a:solidFill>
                <a:latin typeface="东文宋体" charset="0"/>
                <a:ea typeface="东文宋体" charset="0"/>
                <a:sym typeface="+mn-ea"/>
                <a:hlinkClick r:id="rId4" action="ppaction://hlinkfile"/>
              </a:rPr>
              <a:t>◎</a:t>
            </a:r>
            <a:endParaRPr lang="en-US" altLang="zh-TW" sz="2000">
              <a:solidFill>
                <a:srgbClr val="FF0000"/>
              </a:solidFill>
              <a:latin typeface="东文宋体" charset="0"/>
              <a:ea typeface="东文宋体" charset="0"/>
              <a:sym typeface="+mn-ea"/>
              <a:hlinkClick r:id="rId4" action="ppaction://hlinkfile"/>
            </a:endParaRPr>
          </a:p>
          <a:p>
            <a:pPr lvl="1"/>
            <a:r>
              <a:rPr lang="en-US" altLang="en-US" sz="1500">
                <a:solidFill>
                  <a:srgbClr val="FF0000"/>
                </a:solidFill>
                <a:latin typeface="东文宋体" charset="0"/>
                <a:ea typeface="东文宋体" charset="0"/>
                <a:hlinkClick r:id="rId5" action="ppaction://hlinkfile"/>
              </a:rPr>
              <a:t>https://github.com/pythonLoader/Analyzing-hCov-Genome-Sequence</a:t>
            </a:r>
            <a:endParaRPr lang="en-US" altLang="en-US" sz="1750">
              <a:solidFill>
                <a:srgbClr val="FF0000"/>
              </a:solidFill>
              <a:latin typeface="东文宋体" charset="0"/>
              <a:ea typeface="东文宋体" charset="0"/>
            </a:endParaRPr>
          </a:p>
          <a:p>
            <a:pPr lvl="1"/>
            <a:r>
              <a:rPr lang="en-US" altLang="en-US" sz="1750">
                <a:solidFill>
                  <a:srgbClr val="FF0000"/>
                </a:solidFill>
                <a:latin typeface="东文宋体" charset="0"/>
                <a:ea typeface="东文宋体" charset="0"/>
              </a:rPr>
              <a:t>ML+DL</a:t>
            </a:r>
            <a:endParaRPr lang="en-US" altLang="en-US" sz="1750">
              <a:solidFill>
                <a:srgbClr val="FF0000"/>
              </a:solidFill>
              <a:latin typeface="东文宋体" charset="0"/>
              <a:ea typeface="东文宋体" charset="0"/>
            </a:endParaRPr>
          </a:p>
          <a:p>
            <a:pPr lvl="1"/>
            <a:endParaRPr lang="en-US" altLang="en-US" sz="1750">
              <a:solidFill>
                <a:srgbClr val="FF0000"/>
              </a:solidFill>
              <a:latin typeface="东文宋体" charset="0"/>
              <a:ea typeface="东文宋体" charset="0"/>
            </a:endParaRPr>
          </a:p>
          <a:p>
            <a:pPr lvl="0"/>
            <a:endParaRPr lang="en-US" altLang="en-US" sz="2000">
              <a:latin typeface="东文宋体" charset="0"/>
              <a:ea typeface="东文宋体" charset="0"/>
            </a:endParaRPr>
          </a:p>
          <a:p>
            <a:endParaRPr lang="en-US" altLang="en-US" sz="2000">
              <a:latin typeface="东文宋体" charset="0"/>
              <a:ea typeface="东文宋体" charset="0"/>
            </a:endParaRPr>
          </a:p>
        </p:txBody>
      </p:sp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標題 1"/>
          <p:cNvSpPr>
            <a:spLocks noGrp="true"/>
          </p:cNvSpPr>
          <p:nvPr>
            <p:ph type="title"/>
          </p:nvPr>
        </p:nvSpPr>
        <p:spPr/>
        <p:txBody>
          <a:bodyPr/>
          <a:p>
            <a:r>
              <a:rPr lang="en-US" altLang="zh-TW"/>
              <a:t>LSTM-CNN</a:t>
            </a:r>
            <a:endParaRPr lang="en-US" altLang="zh-TW"/>
          </a:p>
        </p:txBody>
      </p:sp>
      <p:pic>
        <p:nvPicPr>
          <p:cNvPr id="4" name="內容版面配置區 3"/>
          <p:cNvPicPr>
            <a:picLocks noChangeAspect="true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388735" y="1417955"/>
            <a:ext cx="5193665" cy="5258435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417955"/>
            <a:ext cx="4822190" cy="4666615"/>
          </a:xfrm>
          <a:prstGeom prst="rect">
            <a:avLst/>
          </a:prstGeom>
        </p:spPr>
      </p:pic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矩形 7"/>
          <p:cNvSpPr/>
          <p:nvPr/>
        </p:nvSpPr>
        <p:spPr>
          <a:xfrm>
            <a:off x="609600" y="1417955"/>
            <a:ext cx="11199495" cy="3819525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false" compatLnSpc="true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80604020202020204" pitchFamily="34" charset="0"/>
              <a:ea typeface="SimSun" pitchFamily="2" charset="-122"/>
            </a:endParaRPr>
          </a:p>
        </p:txBody>
      </p:sp>
      <p:sp>
        <p:nvSpPr>
          <p:cNvPr id="2" name="標題 1"/>
          <p:cNvSpPr>
            <a:spLocks noGrp="true"/>
          </p:cNvSpPr>
          <p:nvPr>
            <p:ph type="title"/>
          </p:nvPr>
        </p:nvSpPr>
        <p:spPr/>
        <p:txBody>
          <a:bodyPr/>
          <a:p>
            <a:r>
              <a:rPr lang="en-US" altLang="zh-TW"/>
              <a:t>COVID19 - feature weight heatmap</a:t>
            </a:r>
            <a:endParaRPr lang="en-US" altLang="zh-TW"/>
          </a:p>
        </p:txBody>
      </p:sp>
      <p:pic>
        <p:nvPicPr>
          <p:cNvPr id="10" name="圖片 9" descr="output1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609600" y="1895475"/>
            <a:ext cx="3733043" cy="3240000"/>
          </a:xfrm>
          <a:prstGeom prst="rect">
            <a:avLst/>
          </a:prstGeom>
        </p:spPr>
      </p:pic>
      <p:pic>
        <p:nvPicPr>
          <p:cNvPr id="11" name="圖片 10" descr="output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4342765" y="1895475"/>
            <a:ext cx="3733043" cy="3240000"/>
          </a:xfrm>
          <a:prstGeom prst="rect">
            <a:avLst/>
          </a:prstGeom>
        </p:spPr>
      </p:pic>
      <p:pic>
        <p:nvPicPr>
          <p:cNvPr id="12" name="圖片 11" descr="output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8075930" y="1895475"/>
            <a:ext cx="3733043" cy="3240000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609600" y="1417955"/>
            <a:ext cx="11199495" cy="633095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false" compatLnSpc="true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80604020202020204" pitchFamily="34" charset="0"/>
              <a:ea typeface="SimSun" pitchFamily="2" charset="-122"/>
            </a:endParaRPr>
          </a:p>
        </p:txBody>
      </p:sp>
      <p:sp>
        <p:nvSpPr>
          <p:cNvPr id="14" name="文字方塊 13"/>
          <p:cNvSpPr txBox="true"/>
          <p:nvPr/>
        </p:nvSpPr>
        <p:spPr>
          <a:xfrm>
            <a:off x="1285240" y="1682750"/>
            <a:ext cx="23812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TW" altLang="en-US">
                <a:solidFill>
                  <a:srgbClr val="FF0000"/>
                </a:solidFill>
              </a:rPr>
              <a:t>Alpha (B.1.1.7-like)</a:t>
            </a:r>
            <a:endParaRPr lang="zh-TW" altLang="en-US">
              <a:solidFill>
                <a:srgbClr val="FF0000"/>
              </a:solidFill>
            </a:endParaRPr>
          </a:p>
        </p:txBody>
      </p:sp>
      <p:sp>
        <p:nvSpPr>
          <p:cNvPr id="15" name="文字方塊 14"/>
          <p:cNvSpPr txBox="true"/>
          <p:nvPr/>
        </p:nvSpPr>
        <p:spPr>
          <a:xfrm>
            <a:off x="4905375" y="1682750"/>
            <a:ext cx="23812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TW" altLang="en-US">
                <a:solidFill>
                  <a:srgbClr val="FF0000"/>
                </a:solidFill>
              </a:rPr>
              <a:t>Beta (B.1.351-like)</a:t>
            </a:r>
            <a:endParaRPr lang="zh-TW" altLang="en-US">
              <a:solidFill>
                <a:srgbClr val="FF0000"/>
              </a:solidFill>
            </a:endParaRPr>
          </a:p>
        </p:txBody>
      </p:sp>
      <p:sp>
        <p:nvSpPr>
          <p:cNvPr id="16" name="文字方塊 15"/>
          <p:cNvSpPr txBox="true"/>
          <p:nvPr/>
        </p:nvSpPr>
        <p:spPr>
          <a:xfrm>
            <a:off x="8751570" y="1682750"/>
            <a:ext cx="23812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TW" altLang="en-US">
                <a:solidFill>
                  <a:srgbClr val="FF0000"/>
                </a:solidFill>
              </a:rPr>
              <a:t>Beta (B.1.351-like)</a:t>
            </a:r>
            <a:endParaRPr lang="zh-TW" altLang="en-US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true" noChangeAspect="true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09600" y="274955"/>
            <a:ext cx="4575627" cy="2520000"/>
          </a:xfrm>
          <a:prstGeom prst="rect">
            <a:avLst/>
          </a:prstGeom>
        </p:spPr>
      </p:pic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標題 1"/>
          <p:cNvSpPr>
            <a:spLocks noGrp="true"/>
          </p:cNvSpPr>
          <p:nvPr>
            <p:ph type="title"/>
          </p:nvPr>
        </p:nvSpPr>
        <p:spPr/>
        <p:txBody>
          <a:bodyPr/>
          <a:p>
            <a:r>
              <a:rPr lang="en-US" altLang="zh-TW">
                <a:sym typeface="+mn-ea"/>
              </a:rPr>
              <a:t>COVID19 - feature </a:t>
            </a:r>
            <a:r>
              <a:rPr lang="en-US" altLang="en-US">
                <a:sym typeface="+mn-ea"/>
              </a:rPr>
              <a:t>weight </a:t>
            </a:r>
            <a:r>
              <a:rPr lang="en-US" altLang="zh-TW">
                <a:sym typeface="+mn-ea"/>
              </a:rPr>
              <a:t>heatmap</a:t>
            </a:r>
            <a:r>
              <a:rPr lang="en-US" altLang="en-US">
                <a:sym typeface="+mn-ea"/>
              </a:rPr>
              <a:t> (mix)</a:t>
            </a:r>
            <a:endParaRPr lang="en-US" altLang="en-US">
              <a:sym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09600" y="1594485"/>
            <a:ext cx="11199495" cy="4336415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false" compatLnSpc="true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80604020202020204" pitchFamily="34" charset="0"/>
              <a:ea typeface="SimSun" pitchFamily="2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609600" y="1594485"/>
            <a:ext cx="11199495" cy="633095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false" compatLnSpc="true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80604020202020204" pitchFamily="34" charset="0"/>
              <a:ea typeface="SimSun" pitchFamily="2" charset="-122"/>
            </a:endParaRPr>
          </a:p>
        </p:txBody>
      </p:sp>
      <p:pic>
        <p:nvPicPr>
          <p:cNvPr id="4" name="圖片 3" descr="output1-3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4135755" y="2421890"/>
            <a:ext cx="4147826" cy="3600000"/>
          </a:xfrm>
          <a:prstGeom prst="rect">
            <a:avLst/>
          </a:prstGeom>
        </p:spPr>
      </p:pic>
      <p:sp>
        <p:nvSpPr>
          <p:cNvPr id="5" name="文字方塊 4"/>
          <p:cNvSpPr txBox="true"/>
          <p:nvPr/>
        </p:nvSpPr>
        <p:spPr>
          <a:xfrm>
            <a:off x="2207260" y="1859280"/>
            <a:ext cx="26155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TW" altLang="en-US">
                <a:solidFill>
                  <a:srgbClr val="FF0000"/>
                </a:solidFill>
              </a:rPr>
              <a:t>Delta (B.1.617.2-like)</a:t>
            </a:r>
            <a:endParaRPr lang="zh-TW" altLang="en-US">
              <a:solidFill>
                <a:srgbClr val="FF0000"/>
              </a:solidFill>
            </a:endParaRPr>
          </a:p>
        </p:txBody>
      </p:sp>
      <p:sp>
        <p:nvSpPr>
          <p:cNvPr id="6" name="文字方塊 5"/>
          <p:cNvSpPr txBox="true"/>
          <p:nvPr/>
        </p:nvSpPr>
        <p:spPr>
          <a:xfrm>
            <a:off x="4822825" y="1859280"/>
            <a:ext cx="25469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TW" altLang="en-US">
                <a:solidFill>
                  <a:srgbClr val="FF0000"/>
                </a:solidFill>
              </a:rPr>
              <a:t>Delta (B.1.617.2-like)</a:t>
            </a:r>
            <a:endParaRPr lang="zh-TW" altLang="en-US">
              <a:solidFill>
                <a:srgbClr val="FF0000"/>
              </a:solidFill>
            </a:endParaRPr>
          </a:p>
        </p:txBody>
      </p:sp>
      <p:sp>
        <p:nvSpPr>
          <p:cNvPr id="7" name="文字方塊 6"/>
          <p:cNvSpPr txBox="true"/>
          <p:nvPr/>
        </p:nvSpPr>
        <p:spPr>
          <a:xfrm>
            <a:off x="7369810" y="1859280"/>
            <a:ext cx="23812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TW" altLang="en-US">
                <a:solidFill>
                  <a:srgbClr val="FF0000"/>
                </a:solidFill>
              </a:rPr>
              <a:t>Gamma (P.1-like)</a:t>
            </a:r>
            <a:endParaRPr lang="zh-TW" altLang="en-US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矩形 7"/>
          <p:cNvSpPr/>
          <p:nvPr/>
        </p:nvSpPr>
        <p:spPr>
          <a:xfrm>
            <a:off x="609600" y="1417955"/>
            <a:ext cx="11199495" cy="3819525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false" compatLnSpc="true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80604020202020204" pitchFamily="34" charset="0"/>
              <a:ea typeface="SimSun" pitchFamily="2" charset="-122"/>
            </a:endParaRPr>
          </a:p>
        </p:txBody>
      </p:sp>
      <p:pic>
        <p:nvPicPr>
          <p:cNvPr id="5" name="圖片 4" descr="output6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7962265" y="1899920"/>
            <a:ext cx="3733043" cy="3240000"/>
          </a:xfrm>
          <a:prstGeom prst="rect">
            <a:avLst/>
          </a:prstGeom>
        </p:spPr>
      </p:pic>
      <p:pic>
        <p:nvPicPr>
          <p:cNvPr id="4" name="圖片 3" descr="output5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4229100" y="1899920"/>
            <a:ext cx="3733043" cy="3240000"/>
          </a:xfrm>
          <a:prstGeom prst="rect">
            <a:avLst/>
          </a:prstGeom>
        </p:spPr>
      </p:pic>
      <p:pic>
        <p:nvPicPr>
          <p:cNvPr id="3" name="圖片 2" descr="output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1899920"/>
            <a:ext cx="3733043" cy="3240000"/>
          </a:xfrm>
          <a:prstGeom prst="rect">
            <a:avLst/>
          </a:prstGeom>
        </p:spPr>
      </p:pic>
      <p:sp>
        <p:nvSpPr>
          <p:cNvPr id="2" name="標題 1"/>
          <p:cNvSpPr>
            <a:spLocks noGrp="true"/>
          </p:cNvSpPr>
          <p:nvPr>
            <p:ph type="title"/>
          </p:nvPr>
        </p:nvSpPr>
        <p:spPr/>
        <p:txBody>
          <a:bodyPr/>
          <a:p>
            <a:r>
              <a:rPr lang="en-US" altLang="zh-TW"/>
              <a:t>COVID19 - feature weight heatmap</a:t>
            </a:r>
            <a:endParaRPr lang="en-US" altLang="zh-TW"/>
          </a:p>
        </p:txBody>
      </p:sp>
      <p:sp>
        <p:nvSpPr>
          <p:cNvPr id="13" name="矩形 12"/>
          <p:cNvSpPr/>
          <p:nvPr/>
        </p:nvSpPr>
        <p:spPr>
          <a:xfrm>
            <a:off x="609600" y="1417955"/>
            <a:ext cx="11199495" cy="633095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false" compatLnSpc="true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80604020202020204" pitchFamily="34" charset="0"/>
              <a:ea typeface="SimSun" pitchFamily="2" charset="-122"/>
            </a:endParaRPr>
          </a:p>
        </p:txBody>
      </p:sp>
      <p:sp>
        <p:nvSpPr>
          <p:cNvPr id="14" name="文字方塊 13"/>
          <p:cNvSpPr txBox="true"/>
          <p:nvPr/>
        </p:nvSpPr>
        <p:spPr>
          <a:xfrm>
            <a:off x="1168400" y="1682750"/>
            <a:ext cx="26155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TW" altLang="en-US">
                <a:solidFill>
                  <a:srgbClr val="FF0000"/>
                </a:solidFill>
              </a:rPr>
              <a:t>Delta (B.1.617.2-like)</a:t>
            </a:r>
            <a:endParaRPr lang="zh-TW" altLang="en-US">
              <a:solidFill>
                <a:srgbClr val="FF0000"/>
              </a:solidFill>
            </a:endParaRPr>
          </a:p>
        </p:txBody>
      </p:sp>
      <p:sp>
        <p:nvSpPr>
          <p:cNvPr id="15" name="文字方塊 14"/>
          <p:cNvSpPr txBox="true"/>
          <p:nvPr/>
        </p:nvSpPr>
        <p:spPr>
          <a:xfrm>
            <a:off x="4599305" y="1682750"/>
            <a:ext cx="25469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TW" altLang="en-US">
                <a:solidFill>
                  <a:srgbClr val="FF0000"/>
                </a:solidFill>
              </a:rPr>
              <a:t>Delta (B.1.617.2-like)</a:t>
            </a:r>
            <a:endParaRPr lang="zh-TW" altLang="en-US">
              <a:solidFill>
                <a:srgbClr val="FF0000"/>
              </a:solidFill>
            </a:endParaRPr>
          </a:p>
        </p:txBody>
      </p:sp>
      <p:sp>
        <p:nvSpPr>
          <p:cNvPr id="16" name="文字方塊 15"/>
          <p:cNvSpPr txBox="true"/>
          <p:nvPr/>
        </p:nvSpPr>
        <p:spPr>
          <a:xfrm>
            <a:off x="8638540" y="1682750"/>
            <a:ext cx="23812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TW" altLang="en-US">
                <a:solidFill>
                  <a:srgbClr val="FF0000"/>
                </a:solidFill>
              </a:rPr>
              <a:t>Gamma (P.1-like)</a:t>
            </a:r>
            <a:endParaRPr lang="zh-TW" altLang="en-US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標題 1"/>
          <p:cNvSpPr>
            <a:spLocks noGrp="true"/>
          </p:cNvSpPr>
          <p:nvPr>
            <p:ph type="title"/>
          </p:nvPr>
        </p:nvSpPr>
        <p:spPr/>
        <p:txBody>
          <a:bodyPr/>
          <a:p>
            <a:r>
              <a:rPr lang="en-US" altLang="zh-TW">
                <a:sym typeface="+mn-ea"/>
              </a:rPr>
              <a:t>COVID19 - feature weight heatmap</a:t>
            </a:r>
            <a:r>
              <a:rPr lang="en-US" altLang="en-US">
                <a:sym typeface="+mn-ea"/>
              </a:rPr>
              <a:t> (mix)</a:t>
            </a:r>
            <a:endParaRPr lang="en-US" altLang="en-US">
              <a:sym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09600" y="1594485"/>
            <a:ext cx="11199495" cy="4336415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false" compatLnSpc="true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80604020202020204" pitchFamily="34" charset="0"/>
              <a:ea typeface="SimSun" pitchFamily="2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609600" y="1594485"/>
            <a:ext cx="11199495" cy="633095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false" compatLnSpc="true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80604020202020204" pitchFamily="34" charset="0"/>
              <a:ea typeface="SimSun" pitchFamily="2" charset="-122"/>
            </a:endParaRPr>
          </a:p>
        </p:txBody>
      </p:sp>
      <p:sp>
        <p:nvSpPr>
          <p:cNvPr id="14" name="文字方塊 13"/>
          <p:cNvSpPr txBox="true"/>
          <p:nvPr/>
        </p:nvSpPr>
        <p:spPr>
          <a:xfrm>
            <a:off x="2524125" y="1859280"/>
            <a:ext cx="23812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TW" altLang="en-US">
                <a:solidFill>
                  <a:srgbClr val="FF0000"/>
                </a:solidFill>
              </a:rPr>
              <a:t>Alpha (B.1.1.7-like)</a:t>
            </a:r>
            <a:endParaRPr lang="zh-TW" altLang="en-US">
              <a:solidFill>
                <a:srgbClr val="FF0000"/>
              </a:solidFill>
            </a:endParaRPr>
          </a:p>
        </p:txBody>
      </p:sp>
      <p:sp>
        <p:nvSpPr>
          <p:cNvPr id="15" name="文字方塊 14"/>
          <p:cNvSpPr txBox="true"/>
          <p:nvPr/>
        </p:nvSpPr>
        <p:spPr>
          <a:xfrm>
            <a:off x="4905375" y="1859280"/>
            <a:ext cx="23812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TW" altLang="en-US">
                <a:solidFill>
                  <a:srgbClr val="FF0000"/>
                </a:solidFill>
              </a:rPr>
              <a:t>Beta (B.1.351-like)</a:t>
            </a:r>
            <a:endParaRPr lang="zh-TW" altLang="en-US">
              <a:solidFill>
                <a:srgbClr val="FF0000"/>
              </a:solidFill>
            </a:endParaRPr>
          </a:p>
        </p:txBody>
      </p:sp>
      <p:sp>
        <p:nvSpPr>
          <p:cNvPr id="16" name="文字方塊 15"/>
          <p:cNvSpPr txBox="true"/>
          <p:nvPr/>
        </p:nvSpPr>
        <p:spPr>
          <a:xfrm>
            <a:off x="7286625" y="1859280"/>
            <a:ext cx="23812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TW" altLang="en-US">
                <a:solidFill>
                  <a:srgbClr val="FF0000"/>
                </a:solidFill>
              </a:rPr>
              <a:t>Beta (B.1.351-like)</a:t>
            </a:r>
            <a:endParaRPr lang="zh-TW" altLang="en-US">
              <a:solidFill>
                <a:srgbClr val="FF0000"/>
              </a:solidFill>
            </a:endParaRPr>
          </a:p>
        </p:txBody>
      </p:sp>
      <p:pic>
        <p:nvPicPr>
          <p:cNvPr id="3" name="圖片 2" descr="output4-6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4229100" y="2227580"/>
            <a:ext cx="3733043" cy="3240000"/>
          </a:xfrm>
          <a:prstGeom prst="rect">
            <a:avLst/>
          </a:prstGeom>
        </p:spPr>
      </p:pic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標題 1"/>
          <p:cNvSpPr>
            <a:spLocks noGrp="true"/>
          </p:cNvSpPr>
          <p:nvPr>
            <p:ph type="title"/>
          </p:nvPr>
        </p:nvSpPr>
        <p:spPr/>
        <p:txBody>
          <a:bodyPr/>
          <a:p>
            <a:r>
              <a:rPr lang="en-US" altLang="zh-TW">
                <a:sym typeface="+mn-ea"/>
              </a:rPr>
              <a:t>COVID19 - feature weight heatmap</a:t>
            </a:r>
            <a:r>
              <a:rPr lang="en-US" altLang="en-US">
                <a:sym typeface="+mn-ea"/>
              </a:rPr>
              <a:t> (mix)</a:t>
            </a:r>
            <a:endParaRPr lang="en-US" altLang="en-US">
              <a:sym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09600" y="1594485"/>
            <a:ext cx="11199495" cy="4336415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false" compatLnSpc="true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80604020202020204" pitchFamily="34" charset="0"/>
              <a:ea typeface="SimSun" pitchFamily="2" charset="-122"/>
            </a:endParaRPr>
          </a:p>
        </p:txBody>
      </p:sp>
      <p:pic>
        <p:nvPicPr>
          <p:cNvPr id="4" name="圖片 3" descr="output1-6-100pix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609600" y="1594485"/>
            <a:ext cx="4877435" cy="4286885"/>
          </a:xfrm>
          <a:prstGeom prst="rect">
            <a:avLst/>
          </a:prstGeom>
        </p:spPr>
      </p:pic>
      <p:pic>
        <p:nvPicPr>
          <p:cNvPr id="5" name="圖片 4" descr="output1-6-50pix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6868795" y="1643380"/>
            <a:ext cx="4940061" cy="4287600"/>
          </a:xfrm>
          <a:prstGeom prst="rect">
            <a:avLst/>
          </a:prstGeom>
        </p:spPr>
      </p:pic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內容版面配置區 3"/>
          <p:cNvPicPr>
            <a:picLocks noChangeAspect="true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09600" y="975360"/>
            <a:ext cx="10972800" cy="2416810"/>
          </a:xfrm>
          <a:prstGeom prst="rect">
            <a:avLst/>
          </a:prstGeom>
        </p:spPr>
      </p:pic>
      <p:sp>
        <p:nvSpPr>
          <p:cNvPr id="14" name="文字方塊 13"/>
          <p:cNvSpPr txBox="true"/>
          <p:nvPr/>
        </p:nvSpPr>
        <p:spPr>
          <a:xfrm>
            <a:off x="609600" y="607060"/>
            <a:ext cx="23812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TW">
                <a:solidFill>
                  <a:srgbClr val="FF0000"/>
                </a:solidFill>
              </a:rPr>
              <a:t>FCM Normalized</a:t>
            </a:r>
            <a:endParaRPr lang="en-US" altLang="zh-TW">
              <a:solidFill>
                <a:srgbClr val="FF0000"/>
              </a:solidFill>
            </a:endParaRPr>
          </a:p>
        </p:txBody>
      </p:sp>
      <p:pic>
        <p:nvPicPr>
          <p:cNvPr id="5" name="圖片 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610235" y="4067810"/>
            <a:ext cx="10972165" cy="2402205"/>
          </a:xfrm>
          <a:prstGeom prst="rect">
            <a:avLst/>
          </a:prstGeom>
        </p:spPr>
      </p:pic>
      <p:sp>
        <p:nvSpPr>
          <p:cNvPr id="6" name="文字方塊 5"/>
          <p:cNvSpPr txBox="true"/>
          <p:nvPr/>
        </p:nvSpPr>
        <p:spPr>
          <a:xfrm>
            <a:off x="609600" y="3699510"/>
            <a:ext cx="25761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>
                <a:solidFill>
                  <a:srgbClr val="FF0000"/>
                </a:solidFill>
              </a:rPr>
              <a:t>Z-score</a:t>
            </a:r>
            <a:r>
              <a:rPr lang="en-US" altLang="zh-TW">
                <a:solidFill>
                  <a:srgbClr val="FF0000"/>
                </a:solidFill>
              </a:rPr>
              <a:t> Normalized</a:t>
            </a:r>
            <a:endParaRPr lang="en-US" altLang="zh-TW">
              <a:solidFill>
                <a:srgbClr val="FF0000"/>
              </a:solidFill>
            </a:endParaRPr>
          </a:p>
        </p:txBody>
      </p:sp>
      <p:pic>
        <p:nvPicPr>
          <p:cNvPr id="7" name="圖片 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2990850" y="3745230"/>
            <a:ext cx="4143375" cy="276225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>
            <a:off x="2990850" y="662940"/>
            <a:ext cx="4143375" cy="257175"/>
          </a:xfrm>
          <a:prstGeom prst="rect">
            <a:avLst/>
          </a:prstGeom>
        </p:spPr>
      </p:pic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標題 1"/>
          <p:cNvSpPr>
            <a:spLocks noGrp="true"/>
          </p:cNvSpPr>
          <p:nvPr>
            <p:ph type="title"/>
          </p:nvPr>
        </p:nvSpPr>
        <p:spPr/>
        <p:txBody>
          <a:bodyPr/>
          <a:p>
            <a:r>
              <a:rPr lang="en-US" altLang="zh-TW"/>
              <a:t>2019-2020 ImageNet - Predict Eorror rate</a:t>
            </a:r>
            <a:endParaRPr lang="en-US" altLang="zh-TW"/>
          </a:p>
        </p:txBody>
      </p:sp>
      <p:pic>
        <p:nvPicPr>
          <p:cNvPr id="4" name="內容版面配置區 3"/>
          <p:cNvPicPr>
            <a:picLocks noChangeAspect="true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09600" y="1417955"/>
            <a:ext cx="6524625" cy="3886200"/>
          </a:xfrm>
          <a:prstGeom prst="rect">
            <a:avLst/>
          </a:prstGeom>
        </p:spPr>
      </p:pic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標題 1"/>
          <p:cNvSpPr>
            <a:spLocks noGrp="true"/>
          </p:cNvSpPr>
          <p:nvPr>
            <p:ph type="title"/>
          </p:nvPr>
        </p:nvSpPr>
        <p:spPr/>
        <p:txBody>
          <a:bodyPr/>
          <a:p>
            <a:r>
              <a:rPr lang="en-US" altLang="zh-TW"/>
              <a:t>AlexNet (2012)</a:t>
            </a:r>
            <a:endParaRPr lang="en-US" altLang="zh-TW"/>
          </a:p>
        </p:txBody>
      </p:sp>
      <p:sp>
        <p:nvSpPr>
          <p:cNvPr id="5" name="內容版面配置區 2"/>
          <p:cNvSpPr>
            <a:spLocks noGrp="true"/>
          </p:cNvSpPr>
          <p:nvPr/>
        </p:nvSpPr>
        <p:spPr>
          <a:xfrm>
            <a:off x="609600" y="1417955"/>
            <a:ext cx="10972800" cy="5292725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2300"/>
              <a:t>Pooling architecture</a:t>
            </a:r>
            <a:endParaRPr lang="en-US" altLang="en-US" sz="2300"/>
          </a:p>
          <a:p>
            <a:pPr lvl="1"/>
            <a:r>
              <a:rPr lang="en-US" altLang="en-US" sz="2010"/>
              <a:t>avgpooling -&gt; maxpooling</a:t>
            </a:r>
            <a:endParaRPr lang="en-US" altLang="en-US" sz="2010"/>
          </a:p>
          <a:p>
            <a:pPr lvl="1"/>
            <a:r>
              <a:rPr lang="en-US" altLang="en-US" sz="2010"/>
              <a:t>(conv 3x3, stride 2x2)</a:t>
            </a:r>
            <a:endParaRPr lang="en-US" altLang="en-US" sz="2010"/>
          </a:p>
          <a:p>
            <a:pPr lvl="1"/>
            <a:endParaRPr lang="en-US" altLang="en-US" sz="2010"/>
          </a:p>
          <a:p>
            <a:r>
              <a:rPr lang="en-US" altLang="en-US" sz="2300"/>
              <a:t>input szie</a:t>
            </a:r>
            <a:endParaRPr lang="en-US" altLang="en-US" sz="2300"/>
          </a:p>
          <a:p>
            <a:pPr lvl="1"/>
            <a:r>
              <a:rPr lang="en-US" altLang="en-US" sz="2010"/>
              <a:t>224x244</a:t>
            </a:r>
            <a:endParaRPr lang="en-US" altLang="en-US" sz="2010"/>
          </a:p>
          <a:p>
            <a:pPr lvl="1"/>
            <a:endParaRPr lang="en-US" altLang="en-US" sz="2010"/>
          </a:p>
          <a:p>
            <a:r>
              <a:rPr lang="en-US" altLang="en-US" sz="2300"/>
              <a:t>Activation Function</a:t>
            </a:r>
            <a:endParaRPr lang="en-US" altLang="en-US" sz="2300"/>
          </a:p>
          <a:p>
            <a:pPr lvl="1"/>
            <a:r>
              <a:rPr lang="en-US" altLang="en-US" sz="2010"/>
              <a:t>sigmoid -&gt; Relu</a:t>
            </a:r>
            <a:endParaRPr lang="en-US" altLang="en-US" sz="2010"/>
          </a:p>
          <a:p>
            <a:endParaRPr lang="en-US" altLang="en-US" sz="2300"/>
          </a:p>
          <a:p>
            <a:r>
              <a:rPr lang="en-US" altLang="en-US" sz="2300"/>
              <a:t>Rebuild lenet model</a:t>
            </a:r>
            <a:endParaRPr lang="en-US" altLang="en-US" sz="2300"/>
          </a:p>
          <a:p>
            <a:pPr lvl="1"/>
            <a:r>
              <a:rPr lang="en-US" altLang="en-US" sz="2010"/>
              <a:t>Add dropout, data augmentaion </a:t>
            </a:r>
            <a:endParaRPr lang="en-US" altLang="en-US" sz="2010"/>
          </a:p>
        </p:txBody>
      </p:sp>
      <p:pic>
        <p:nvPicPr>
          <p:cNvPr id="7" name="圖片 6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6216650" y="1417955"/>
            <a:ext cx="5365750" cy="5155565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417955"/>
            <a:ext cx="5365750" cy="35775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標題 1"/>
          <p:cNvSpPr>
            <a:spLocks noGrp="true"/>
          </p:cNvSpPr>
          <p:nvPr>
            <p:ph type="title"/>
          </p:nvPr>
        </p:nvSpPr>
        <p:spPr/>
        <p:txBody>
          <a:bodyPr/>
          <a:p>
            <a:r>
              <a:rPr lang="en-US" altLang="en-US"/>
              <a:t>VGG </a:t>
            </a:r>
            <a:r>
              <a:rPr lang="en-US" altLang="zh-TW"/>
              <a:t>(201</a:t>
            </a:r>
            <a:r>
              <a:rPr lang="en-US" altLang="en-US"/>
              <a:t>4</a:t>
            </a:r>
            <a:r>
              <a:rPr lang="en-US" altLang="zh-TW"/>
              <a:t>)</a:t>
            </a:r>
            <a:endParaRPr lang="en-US" altLang="zh-TW"/>
          </a:p>
        </p:txBody>
      </p:sp>
      <p:sp>
        <p:nvSpPr>
          <p:cNvPr id="5" name="內容版面配置區 2"/>
          <p:cNvSpPr>
            <a:spLocks noGrp="true"/>
          </p:cNvSpPr>
          <p:nvPr/>
        </p:nvSpPr>
        <p:spPr>
          <a:xfrm>
            <a:off x="609600" y="1417955"/>
            <a:ext cx="10972800" cy="5292725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2010"/>
              <a:t>Change conv kernel size</a:t>
            </a:r>
            <a:endParaRPr lang="en-US" altLang="en-US" sz="2010"/>
          </a:p>
          <a:p>
            <a:pPr lvl="1"/>
            <a:r>
              <a:rPr lang="en-US" altLang="en-US" sz="1755"/>
              <a:t>reduce parameter</a:t>
            </a:r>
            <a:endParaRPr lang="en-US" altLang="en-US" sz="1755"/>
          </a:p>
          <a:p>
            <a:pPr lvl="1"/>
            <a:r>
              <a:rPr lang="en-US" altLang="en-US" sz="1755"/>
              <a:t>all conv kernel to (3x3)</a:t>
            </a:r>
            <a:endParaRPr lang="en-US" altLang="en-US" sz="1755"/>
          </a:p>
          <a:p>
            <a:endParaRPr lang="en-US" altLang="en-US" sz="2010"/>
          </a:p>
          <a:p>
            <a:r>
              <a:rPr lang="en-US" altLang="en-US" sz="2010"/>
              <a:t>Reduce pooling size</a:t>
            </a:r>
            <a:endParaRPr lang="en-US" altLang="en-US" sz="2010"/>
          </a:p>
          <a:p>
            <a:pPr lvl="1"/>
            <a:r>
              <a:rPr lang="en-US" altLang="en-US" sz="1755"/>
              <a:t>3 x 3 -&gt; 2 x 2 (Get more information)</a:t>
            </a:r>
            <a:endParaRPr lang="en-US" altLang="en-US" sz="1755"/>
          </a:p>
          <a:p>
            <a:endParaRPr lang="en-US" altLang="en-US" sz="2010"/>
          </a:p>
          <a:p>
            <a:r>
              <a:rPr lang="en-US" altLang="en-US" sz="2010"/>
              <a:t>Stack more conv layer</a:t>
            </a:r>
            <a:endParaRPr lang="en-US" altLang="en-US" sz="2010"/>
          </a:p>
          <a:p>
            <a:pPr lvl="1"/>
            <a:r>
              <a:rPr lang="en-US" altLang="en-US" sz="1755"/>
              <a:t>build deep model</a:t>
            </a:r>
            <a:endParaRPr lang="en-US" altLang="en-US" sz="2010"/>
          </a:p>
          <a:p>
            <a:endParaRPr lang="en-US" altLang="en-US" sz="2010"/>
          </a:p>
          <a:p>
            <a:endParaRPr lang="en-US" altLang="en-US" sz="2010"/>
          </a:p>
          <a:p>
            <a:endParaRPr lang="en-US" altLang="en-US" sz="2010"/>
          </a:p>
          <a:p>
            <a:endParaRPr lang="en-US" altLang="en-US" sz="2010"/>
          </a:p>
        </p:txBody>
      </p:sp>
      <p:pic>
        <p:nvPicPr>
          <p:cNvPr id="3" name="圖片 2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6327140" y="274955"/>
            <a:ext cx="5716270" cy="6407785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74955"/>
            <a:ext cx="5365750" cy="51555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標題 1"/>
          <p:cNvSpPr>
            <a:spLocks noGrp="true"/>
          </p:cNvSpPr>
          <p:nvPr>
            <p:ph type="title"/>
          </p:nvPr>
        </p:nvSpPr>
        <p:spPr/>
        <p:txBody>
          <a:bodyPr/>
          <a:p>
            <a:r>
              <a:rPr lang="zh-TW" altLang="en-US"/>
              <a:t>VGG (2014) </a:t>
            </a:r>
            <a:endParaRPr lang="zh-TW" altLang="en-US"/>
          </a:p>
        </p:txBody>
      </p:sp>
      <p:pic>
        <p:nvPicPr>
          <p:cNvPr id="6" name="內容版面配置區 5"/>
          <p:cNvPicPr>
            <a:picLocks noChangeAspect="true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09600" y="1417955"/>
            <a:ext cx="8086725" cy="4495800"/>
          </a:xfrm>
          <a:prstGeom prst="rect">
            <a:avLst/>
          </a:prstGeom>
        </p:spPr>
      </p:pic>
      <p:sp>
        <p:nvSpPr>
          <p:cNvPr id="7" name="內容版面配置區 2"/>
          <p:cNvSpPr>
            <a:spLocks noGrp="true"/>
          </p:cNvSpPr>
          <p:nvPr/>
        </p:nvSpPr>
        <p:spPr>
          <a:xfrm>
            <a:off x="8696325" y="1417955"/>
            <a:ext cx="2886075" cy="449580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en-US" sz="2010"/>
              <a:t>Parameter Number</a:t>
            </a:r>
            <a:endParaRPr lang="en-US" altLang="en-US" sz="2010"/>
          </a:p>
          <a:p>
            <a:r>
              <a:rPr lang="en-US" altLang="en-US" sz="2010"/>
              <a:t>5 conv</a:t>
            </a:r>
            <a:endParaRPr lang="en-US" altLang="en-US" sz="2010"/>
          </a:p>
          <a:p>
            <a:pPr lvl="1"/>
            <a:r>
              <a:rPr lang="en-US" altLang="en-US" sz="1755"/>
              <a:t>(5 x 5 x C ^2)</a:t>
            </a:r>
            <a:endParaRPr lang="en-US" altLang="en-US" sz="1755"/>
          </a:p>
          <a:p>
            <a:pPr lvl="1"/>
            <a:r>
              <a:rPr lang="en-US" altLang="en-US" sz="1755"/>
              <a:t>2 x ( 3 x 3 x C^2)</a:t>
            </a:r>
            <a:endParaRPr lang="en-US" altLang="en-US" sz="1755"/>
          </a:p>
          <a:p>
            <a:endParaRPr lang="en-US" altLang="en-US" sz="2010"/>
          </a:p>
          <a:p>
            <a:r>
              <a:rPr lang="en-US" altLang="en-US" sz="2010"/>
              <a:t>7 conv</a:t>
            </a:r>
            <a:endParaRPr lang="en-US" altLang="en-US" sz="2010"/>
          </a:p>
          <a:p>
            <a:pPr lvl="1"/>
            <a:r>
              <a:rPr lang="en-US" altLang="en-US" sz="1755"/>
              <a:t>(7 x 7 x C^2)</a:t>
            </a:r>
            <a:endParaRPr lang="en-US" altLang="en-US" sz="1755"/>
          </a:p>
          <a:p>
            <a:pPr lvl="1"/>
            <a:r>
              <a:rPr lang="en-US" altLang="en-US" sz="1755"/>
              <a:t>3 x (3 x 3 x C^2)</a:t>
            </a:r>
            <a:endParaRPr lang="en-US" altLang="en-US" sz="1755"/>
          </a:p>
        </p:txBody>
      </p:sp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標題 1"/>
          <p:cNvSpPr>
            <a:spLocks noGrp="true"/>
          </p:cNvSpPr>
          <p:nvPr>
            <p:ph type="title"/>
          </p:nvPr>
        </p:nvSpPr>
        <p:spPr/>
        <p:txBody>
          <a:bodyPr/>
          <a:p>
            <a:r>
              <a:rPr lang="" altLang="en-US"/>
              <a:t>raw data vs Z-score normalized data</a:t>
            </a:r>
            <a:endParaRPr lang="" altLang="en-US"/>
          </a:p>
        </p:txBody>
      </p:sp>
      <p:pic>
        <p:nvPicPr>
          <p:cNvPr id="4" name="內容版面配置區 3"/>
          <p:cNvPicPr>
            <a:picLocks noChangeAspect="true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09600" y="1417955"/>
            <a:ext cx="9793605" cy="452628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true" noChangeAspect="true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09600" y="274955"/>
            <a:ext cx="5668010" cy="155448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7000875" y="274955"/>
            <a:ext cx="4578350" cy="4139565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2926715"/>
            <a:ext cx="5668645" cy="206502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1882775"/>
            <a:ext cx="3400425" cy="923925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" y="5154930"/>
            <a:ext cx="6838950" cy="904875"/>
          </a:xfrm>
          <a:prstGeom prst="rect">
            <a:avLst/>
          </a:prstGeom>
        </p:spPr>
      </p:pic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標題 1"/>
          <p:cNvSpPr>
            <a:spLocks noGrp="true"/>
          </p:cNvSpPr>
          <p:nvPr>
            <p:ph type="title"/>
          </p:nvPr>
        </p:nvSpPr>
        <p:spPr/>
        <p:txBody>
          <a:bodyPr/>
          <a:p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258445" y="1594485"/>
            <a:ext cx="11847195" cy="2950845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false" compatLnSpc="true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80604020202020204" pitchFamily="34" charset="0"/>
              <a:ea typeface="SimSun" pitchFamily="2" charset="-122"/>
            </a:endParaRPr>
          </a:p>
        </p:txBody>
      </p:sp>
      <p:pic>
        <p:nvPicPr>
          <p:cNvPr id="7" name="內容版面配置區 6" descr="output2"/>
          <p:cNvPicPr>
            <a:picLocks noChangeAspect="true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58445" y="1719580"/>
            <a:ext cx="11847638" cy="2700000"/>
          </a:xfrm>
          <a:prstGeom prst="rect">
            <a:avLst/>
          </a:prstGeom>
        </p:spPr>
      </p:pic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標題 1"/>
          <p:cNvSpPr>
            <a:spLocks noGrp="true"/>
          </p:cNvSpPr>
          <p:nvPr>
            <p:ph type="title"/>
          </p:nvPr>
        </p:nvSpPr>
        <p:spPr/>
        <p:txBody>
          <a:bodyPr/>
          <a:p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258445" y="1594485"/>
            <a:ext cx="11847195" cy="2950845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false" compatLnSpc="true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80604020202020204" pitchFamily="34" charset="0"/>
              <a:ea typeface="SimSun" pitchFamily="2" charset="-122"/>
            </a:endParaRPr>
          </a:p>
        </p:txBody>
      </p:sp>
      <p:pic>
        <p:nvPicPr>
          <p:cNvPr id="6" name="內容版面配置區 5" descr="output1"/>
          <p:cNvPicPr>
            <a:picLocks noChangeAspect="true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74955" y="1720215"/>
            <a:ext cx="11814636" cy="2700000"/>
          </a:xfrm>
          <a:prstGeom prst="rect">
            <a:avLst/>
          </a:prstGeom>
        </p:spPr>
      </p:pic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標題 1"/>
          <p:cNvSpPr>
            <a:spLocks noGrp="true"/>
          </p:cNvSpPr>
          <p:nvPr>
            <p:ph type="title"/>
          </p:nvPr>
        </p:nvSpPr>
        <p:spPr/>
        <p:txBody>
          <a:bodyPr/>
          <a:p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258445" y="1594485"/>
            <a:ext cx="11847195" cy="2950845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false" compatLnSpc="true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80604020202020204" pitchFamily="34" charset="0"/>
              <a:ea typeface="SimSun" pitchFamily="2" charset="-122"/>
            </a:endParaRPr>
          </a:p>
        </p:txBody>
      </p:sp>
      <p:pic>
        <p:nvPicPr>
          <p:cNvPr id="4" name="內容版面配置區 3" descr="output3"/>
          <p:cNvPicPr>
            <a:picLocks noChangeAspect="true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58445" y="1719580"/>
            <a:ext cx="11847830" cy="2700020"/>
          </a:xfrm>
          <a:prstGeom prst="rect">
            <a:avLst/>
          </a:prstGeom>
        </p:spPr>
      </p:pic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標題 1"/>
          <p:cNvSpPr>
            <a:spLocks noGrp="true"/>
          </p:cNvSpPr>
          <p:nvPr>
            <p:ph type="title"/>
          </p:nvPr>
        </p:nvSpPr>
        <p:spPr/>
        <p:txBody>
          <a:bodyPr/>
          <a:p>
            <a:r>
              <a:rPr lang="en-US" altLang="en-US"/>
              <a:t>Transformer Model</a:t>
            </a:r>
            <a:endParaRPr lang="en-US" altLang="en-US"/>
          </a:p>
        </p:txBody>
      </p:sp>
      <p:pic>
        <p:nvPicPr>
          <p:cNvPr id="4" name="內容版面配置區 3"/>
          <p:cNvPicPr>
            <a:picLocks noChangeAspect="true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09600" y="1417955"/>
            <a:ext cx="7400925" cy="1400175"/>
          </a:xfrm>
          <a:prstGeom prst="rect">
            <a:avLst/>
          </a:prstGeom>
        </p:spPr>
      </p:pic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標題 1"/>
          <p:cNvSpPr>
            <a:spLocks noGrp="true"/>
          </p:cNvSpPr>
          <p:nvPr>
            <p:ph type="title"/>
          </p:nvPr>
        </p:nvSpPr>
        <p:spPr/>
        <p:txBody>
          <a:bodyPr/>
          <a:p>
            <a:r>
              <a:rPr lang="en-US" altLang="zh-TW"/>
              <a:t>Process Sequences</a:t>
            </a:r>
            <a:endParaRPr lang="en-US" altLang="zh-TW"/>
          </a:p>
        </p:txBody>
      </p:sp>
      <p:pic>
        <p:nvPicPr>
          <p:cNvPr id="4" name="內容版面配置區 3"/>
          <p:cNvPicPr>
            <a:picLocks noChangeAspect="true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09600" y="1417955"/>
            <a:ext cx="10972800" cy="3371215"/>
          </a:xfrm>
          <a:prstGeom prst="rect">
            <a:avLst/>
          </a:prstGeom>
        </p:spPr>
      </p:pic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標題 1"/>
          <p:cNvSpPr>
            <a:spLocks noGrp="true"/>
          </p:cNvSpPr>
          <p:nvPr>
            <p:ph type="title"/>
          </p:nvPr>
        </p:nvSpPr>
        <p:spPr/>
        <p:txBody>
          <a:bodyPr/>
          <a:p>
            <a:r>
              <a:rPr lang="en-US" altLang="zh-TW"/>
              <a:t>Image captioning</a:t>
            </a:r>
            <a:endParaRPr lang="en-US" altLang="zh-TW"/>
          </a:p>
        </p:txBody>
      </p:sp>
      <p:pic>
        <p:nvPicPr>
          <p:cNvPr id="4" name="內容版面配置區 3"/>
          <p:cNvPicPr>
            <a:picLocks noChangeAspect="true"/>
          </p:cNvPicPr>
          <p:nvPr>
            <p:ph idx="1"/>
          </p:nvPr>
        </p:nvPicPr>
        <p:blipFill>
          <a:blip r:embed="rId1"/>
          <a:srcRect l="30332" t="18542"/>
          <a:stretch>
            <a:fillRect/>
          </a:stretch>
        </p:blipFill>
        <p:spPr>
          <a:xfrm>
            <a:off x="609600" y="1417955"/>
            <a:ext cx="6058535" cy="3475990"/>
          </a:xfrm>
          <a:prstGeom prst="rect">
            <a:avLst/>
          </a:prstGeom>
        </p:spPr>
      </p:pic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標題 1"/>
          <p:cNvSpPr>
            <a:spLocks noGrp="true"/>
          </p:cNvSpPr>
          <p:nvPr>
            <p:ph type="title"/>
          </p:nvPr>
        </p:nvSpPr>
        <p:spPr/>
        <p:txBody>
          <a:bodyPr/>
          <a:p>
            <a:r>
              <a:rPr lang="en-US" altLang="zh-TW">
                <a:sym typeface="+mn-ea"/>
              </a:rPr>
              <a:t>Image captioning</a:t>
            </a:r>
            <a:endParaRPr lang="en-US" altLang="en-US"/>
          </a:p>
        </p:txBody>
      </p:sp>
      <p:pic>
        <p:nvPicPr>
          <p:cNvPr id="6" name="內容版面配置區 5"/>
          <p:cNvPicPr>
            <a:picLocks noChangeAspect="true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09600" y="1417955"/>
            <a:ext cx="10501630" cy="4526280"/>
          </a:xfrm>
          <a:prstGeom prst="rect">
            <a:avLst/>
          </a:prstGeom>
        </p:spPr>
      </p:pic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標題 1"/>
          <p:cNvSpPr>
            <a:spLocks noGrp="true"/>
          </p:cNvSpPr>
          <p:nvPr>
            <p:ph type="title"/>
          </p:nvPr>
        </p:nvSpPr>
        <p:spPr/>
        <p:txBody>
          <a:bodyPr/>
          <a:p>
            <a:r>
              <a:rPr lang="en-US" altLang="zh-TW"/>
              <a:t>Image Captioning with Attention</a:t>
            </a:r>
            <a:endParaRPr lang="en-US" altLang="zh-TW"/>
          </a:p>
        </p:txBody>
      </p:sp>
      <p:pic>
        <p:nvPicPr>
          <p:cNvPr id="4" name="內容版面配置區 3"/>
          <p:cNvPicPr>
            <a:picLocks noChangeAspect="true"/>
          </p:cNvPicPr>
          <p:nvPr>
            <p:ph idx="1"/>
          </p:nvPr>
        </p:nvPicPr>
        <p:blipFill>
          <a:blip r:embed="rId1"/>
          <a:srcRect t="13384" b="9498"/>
          <a:stretch>
            <a:fillRect/>
          </a:stretch>
        </p:blipFill>
        <p:spPr>
          <a:xfrm>
            <a:off x="609600" y="1417955"/>
            <a:ext cx="7675245" cy="3490595"/>
          </a:xfrm>
          <a:prstGeom prst="rect">
            <a:avLst/>
          </a:prstGeom>
        </p:spPr>
      </p:pic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標題 1"/>
          <p:cNvSpPr>
            <a:spLocks noGrp="true"/>
          </p:cNvSpPr>
          <p:nvPr>
            <p:ph type="title"/>
          </p:nvPr>
        </p:nvSpPr>
        <p:spPr/>
        <p:txBody>
          <a:bodyPr/>
          <a:p>
            <a:r>
              <a:rPr lang="en-US" altLang="zh-TW">
                <a:sym typeface="+mn-ea"/>
              </a:rPr>
              <a:t>Image Captioning with Attention</a:t>
            </a:r>
            <a:endParaRPr lang="zh-TW" altLang="en-US"/>
          </a:p>
        </p:txBody>
      </p:sp>
      <p:pic>
        <p:nvPicPr>
          <p:cNvPr id="4" name="內容版面配置區 3"/>
          <p:cNvPicPr>
            <a:picLocks noChangeAspect="true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09600" y="1417955"/>
            <a:ext cx="8825230" cy="4526280"/>
          </a:xfrm>
          <a:prstGeom prst="rect">
            <a:avLst/>
          </a:prstGeom>
        </p:spPr>
      </p:pic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標題 1"/>
          <p:cNvSpPr>
            <a:spLocks noGrp="true"/>
          </p:cNvSpPr>
          <p:nvPr>
            <p:ph type="title"/>
          </p:nvPr>
        </p:nvSpPr>
        <p:spPr/>
        <p:txBody>
          <a:bodyPr/>
          <a:p>
            <a:r>
              <a:rPr lang="en-US" altLang="en-US"/>
              <a:t>Feature map (Heatmap)</a:t>
            </a:r>
            <a:endParaRPr lang="en-US" altLang="en-US"/>
          </a:p>
        </p:txBody>
      </p:sp>
      <p:pic>
        <p:nvPicPr>
          <p:cNvPr id="4" name="內容版面配置區 3"/>
          <p:cNvPicPr>
            <a:picLocks noChangeAspect="true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09600" y="1417955"/>
            <a:ext cx="10972800" cy="287210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/>
          <p:cNvPicPr>
            <a:picLocks noGrp="true" noChangeAspect="true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09600" y="1417955"/>
            <a:ext cx="9345295" cy="4526280"/>
          </a:xfrm>
          <a:prstGeom prst="rect">
            <a:avLst/>
          </a:prstGeom>
        </p:spPr>
      </p:pic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標題 1"/>
          <p:cNvSpPr>
            <a:spLocks noGrp="true"/>
          </p:cNvSpPr>
          <p:nvPr>
            <p:ph type="title"/>
          </p:nvPr>
        </p:nvSpPr>
        <p:spPr/>
        <p:txBody>
          <a:bodyPr/>
          <a:p>
            <a:r>
              <a:rPr lang="en-US" altLang="zh-TW">
                <a:sym typeface="+mn-ea"/>
              </a:rPr>
              <a:t>Image Captioning with Attention</a:t>
            </a:r>
            <a:endParaRPr lang="zh-TW" altLang="en-US"/>
          </a:p>
        </p:txBody>
      </p:sp>
      <p:pic>
        <p:nvPicPr>
          <p:cNvPr id="4" name="內容版面配置區 3"/>
          <p:cNvPicPr>
            <a:picLocks noChangeAspect="true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09600" y="1417955"/>
            <a:ext cx="9039225" cy="3819525"/>
          </a:xfrm>
          <a:prstGeom prst="rect">
            <a:avLst/>
          </a:prstGeom>
        </p:spPr>
      </p:pic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標題 1"/>
          <p:cNvSpPr>
            <a:spLocks noGrp="true"/>
          </p:cNvSpPr>
          <p:nvPr>
            <p:ph type="title"/>
          </p:nvPr>
        </p:nvSpPr>
        <p:spPr/>
        <p:txBody>
          <a:bodyPr/>
          <a:p>
            <a:r>
              <a:rPr lang="en-US" altLang="zh-TW"/>
              <a:t>VQA - Vision Question Answering</a:t>
            </a:r>
            <a:endParaRPr lang="en-US" altLang="zh-TW"/>
          </a:p>
        </p:txBody>
      </p:sp>
      <p:pic>
        <p:nvPicPr>
          <p:cNvPr id="4" name="內容版面配置區 3"/>
          <p:cNvPicPr>
            <a:picLocks noChangeAspect="true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09600" y="1417955"/>
            <a:ext cx="5767070" cy="452628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6784975" y="1417955"/>
            <a:ext cx="2633345" cy="4526280"/>
          </a:xfrm>
          <a:prstGeom prst="rect">
            <a:avLst/>
          </a:prstGeom>
        </p:spPr>
      </p:pic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標題 1"/>
          <p:cNvSpPr>
            <a:spLocks noGrp="true"/>
          </p:cNvSpPr>
          <p:nvPr>
            <p:ph type="title"/>
          </p:nvPr>
        </p:nvSpPr>
        <p:spPr/>
        <p:txBody>
          <a:bodyPr/>
          <a:p>
            <a:r>
              <a:rPr lang="en-US" altLang="zh-TW"/>
              <a:t>Non-Attention and Attention</a:t>
            </a:r>
            <a:endParaRPr lang="en-US" altLang="zh-TW"/>
          </a:p>
        </p:txBody>
      </p:sp>
      <p:pic>
        <p:nvPicPr>
          <p:cNvPr id="4" name="內容版面配置區 3"/>
          <p:cNvPicPr>
            <a:picLocks noChangeAspect="true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09600" y="1417955"/>
            <a:ext cx="10972800" cy="4335780"/>
          </a:xfrm>
          <a:prstGeom prst="rect">
            <a:avLst/>
          </a:prstGeom>
        </p:spPr>
      </p:pic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標題 1"/>
          <p:cNvSpPr>
            <a:spLocks noGrp="true"/>
          </p:cNvSpPr>
          <p:nvPr>
            <p:ph type="title"/>
          </p:nvPr>
        </p:nvSpPr>
        <p:spPr/>
        <p:txBody>
          <a:bodyPr/>
          <a:p>
            <a:r>
              <a:rPr lang="en-US" altLang="en-US"/>
              <a:t>LSTM - </a:t>
            </a:r>
            <a:r>
              <a:rPr lang="en-US" altLang="en-US">
                <a:latin typeface="东文宋体" charset="0"/>
                <a:ea typeface="东文宋体" charset="0"/>
                <a:hlinkClick r:id="rId1" action="ppaction://hlinkfile"/>
              </a:rPr>
              <a:t>◎</a:t>
            </a:r>
            <a:endParaRPr lang="en-US" altLang="en-US">
              <a:latin typeface="东文宋体" charset="0"/>
              <a:ea typeface="东文宋体" charset="0"/>
            </a:endParaRPr>
          </a:p>
        </p:txBody>
      </p:sp>
      <p:pic>
        <p:nvPicPr>
          <p:cNvPr id="4" name="內容版面配置區 3"/>
          <p:cNvPicPr>
            <a:picLocks noChangeAspect="true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" y="1417955"/>
            <a:ext cx="10645140" cy="4526280"/>
          </a:xfrm>
          <a:prstGeom prst="rect">
            <a:avLst/>
          </a:prstGeom>
        </p:spPr>
      </p:pic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標題 1"/>
          <p:cNvSpPr>
            <a:spLocks noGrp="true"/>
          </p:cNvSpPr>
          <p:nvPr>
            <p:ph type="title"/>
          </p:nvPr>
        </p:nvSpPr>
        <p:spPr/>
        <p:txBody>
          <a:bodyPr/>
          <a:p>
            <a:r>
              <a:rPr lang="en-US" altLang="zh-TW"/>
              <a:t>SImilar Residualblock feedback</a:t>
            </a:r>
            <a:endParaRPr lang="en-US" altLang="zh-TW"/>
          </a:p>
        </p:txBody>
      </p:sp>
      <p:pic>
        <p:nvPicPr>
          <p:cNvPr id="4" name="內容版面配置區 3"/>
          <p:cNvPicPr>
            <a:picLocks noChangeAspect="true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09600" y="1417955"/>
            <a:ext cx="10642600" cy="4526280"/>
          </a:xfrm>
          <a:prstGeom prst="rect">
            <a:avLst/>
          </a:prstGeom>
        </p:spPr>
      </p:pic>
    </p:spTree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標題 1"/>
          <p:cNvSpPr>
            <a:spLocks noGrp="true"/>
          </p:cNvSpPr>
          <p:nvPr>
            <p:ph type="title"/>
          </p:nvPr>
        </p:nvSpPr>
        <p:spPr/>
        <p:txBody>
          <a:bodyPr/>
          <a:p>
            <a:r>
              <a:rPr lang="en-US" altLang="en-US"/>
              <a:t>Neural Search for RNN architecture</a:t>
            </a:r>
            <a:endParaRPr lang="en-US" altLang="en-US"/>
          </a:p>
        </p:txBody>
      </p:sp>
      <p:pic>
        <p:nvPicPr>
          <p:cNvPr id="4" name="內容版面配置區 3"/>
          <p:cNvPicPr>
            <a:picLocks noChangeAspect="true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09600" y="1417955"/>
            <a:ext cx="9222105" cy="452628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PreTrain - SGDNet</a:t>
            </a:r>
            <a:endParaRPr lang="en-US" altLang="zh-TW"/>
          </a:p>
        </p:txBody>
      </p:sp>
      <p:sp>
        <p:nvSpPr>
          <p:cNvPr id="3" name="內容版面配置區 2"/>
          <p:cNvSpPr>
            <a:spLocks noGrp="true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/>
              <a:t>Negative Image - no0001~no0050</a:t>
            </a:r>
            <a:endParaRPr lang="en-US" altLang="zh-TW"/>
          </a:p>
          <a:p>
            <a:endParaRPr lang="en-US" altLang="zh-TW"/>
          </a:p>
          <a:p>
            <a:r>
              <a:rPr lang="en-US" altLang="zh-TW"/>
              <a:t>Lesion Image - Black Slice</a:t>
            </a:r>
            <a:endParaRPr lang="en-US" altLang="zh-TW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endParaRPr lang="zh-CN" altLang="en-US">
              <a:latin typeface="+mj-ea"/>
            </a:endParaRPr>
          </a:p>
        </p:txBody>
      </p:sp>
      <p:pic>
        <p:nvPicPr>
          <p:cNvPr id="9" name="內容版面配置區 8"/>
          <p:cNvPicPr>
            <a:picLocks noGrp="true" noChangeAspect="true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09600" y="2571750"/>
            <a:ext cx="3552825" cy="1714500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true"/>
          </p:cNvPicPr>
          <p:nvPr/>
        </p:nvPicPr>
        <p:blipFill>
          <a:blip r:embed="rId2"/>
          <a:srcRect r="6438" b="11331"/>
          <a:stretch>
            <a:fillRect/>
          </a:stretch>
        </p:blipFill>
        <p:spPr>
          <a:xfrm>
            <a:off x="609600" y="274955"/>
            <a:ext cx="5721350" cy="2022475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true"/>
          </p:cNvPicPr>
          <p:nvPr/>
        </p:nvPicPr>
        <p:blipFill>
          <a:blip r:embed="rId3"/>
          <a:srcRect t="46441" r="57380" b="18703"/>
          <a:stretch>
            <a:fillRect/>
          </a:stretch>
        </p:blipFill>
        <p:spPr>
          <a:xfrm>
            <a:off x="7096125" y="274955"/>
            <a:ext cx="4486275" cy="2758440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4495800"/>
            <a:ext cx="3552825" cy="209423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error CUPTI_ERROR_NOT_INITIALIZED</a:t>
            </a:r>
            <a:endParaRPr lang="zh-TW" altLang="en-US"/>
          </a:p>
        </p:txBody>
      </p:sp>
      <p:pic>
        <p:nvPicPr>
          <p:cNvPr id="4" name="內容版面配置區 3"/>
          <p:cNvPicPr>
            <a:picLocks noGrp="true" noChangeAspect="true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09600" y="1417955"/>
            <a:ext cx="8096250" cy="149542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3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7029450" y="274955"/>
            <a:ext cx="4552950" cy="252031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" name="圖片 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74955"/>
            <a:ext cx="4569435" cy="2520000"/>
          </a:xfrm>
          <a:prstGeom prst="rect">
            <a:avLst/>
          </a:prstGeom>
        </p:spPr>
      </p:pic>
      <p:pic>
        <p:nvPicPr>
          <p:cNvPr id="6" name="內容版面配置區 5"/>
          <p:cNvPicPr>
            <a:picLocks noGrp="true" noChangeAspect="true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09600" y="3082925"/>
            <a:ext cx="4568825" cy="2520315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>
            <a:off x="7029450" y="3082925"/>
            <a:ext cx="4552950" cy="252158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SGD-Net GUI</a:t>
            </a:r>
            <a:endParaRPr lang="en-US" altLang="zh-TW"/>
          </a:p>
        </p:txBody>
      </p:sp>
      <p:graphicFrame>
        <p:nvGraphicFramePr>
          <p:cNvPr id="4" name="內容版面配置區 3"/>
          <p:cNvGraphicFramePr>
            <a:graphicFrameLocks noGrp="true"/>
          </p:cNvGraphicFramePr>
          <p:nvPr>
            <p:ph idx="1"/>
          </p:nvPr>
        </p:nvGraphicFramePr>
        <p:xfrm>
          <a:off x="609600" y="1600200"/>
          <a:ext cx="10972800" cy="4191000"/>
        </p:xfrm>
        <a:graphic>
          <a:graphicData uri="http://schemas.openxmlformats.org/drawingml/2006/table">
            <a:tbl>
              <a:tblPr firstRow="true">
                <a:tableStyleId>{08FB837D-C827-4EFA-A057-4D05807E0F7C}</a:tableStyleId>
              </a:tblPr>
              <a:tblGrid>
                <a:gridCol w="5486400"/>
                <a:gridCol w="5486400"/>
              </a:tblGrid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TW"/>
                        <a:t>function</a:t>
                      </a:r>
                      <a:endParaRPr lang="en-US" altLang="zh-TW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TW"/>
                        <a:t>state</a:t>
                      </a:r>
                      <a:endParaRPr lang="en-US" altLang="zh-TW"/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US" sz="1800"/>
                        <a:t>D</a:t>
                      </a:r>
                      <a:r>
                        <a:rPr lang="en-US" altLang="zh-TW" sz="1800"/>
                        <a:t>icom to ni</a:t>
                      </a:r>
                      <a:r>
                        <a:rPr lang="en-US" altLang="en-US" sz="1800"/>
                        <a:t>i</a:t>
                      </a:r>
                      <a:endParaRPr lang="en-US" alt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TW"/>
                        <a:t>V</a:t>
                      </a:r>
                      <a:endParaRPr lang="en-US" altLang="zh-TW"/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US" sz="1800"/>
                        <a:t>Predict dwi</a:t>
                      </a:r>
                      <a:endParaRPr lang="en-US" alt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TW"/>
                        <a:t>V</a:t>
                      </a:r>
                      <a:endParaRPr lang="en-US" altLang="zh-TW"/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US" sz="1800"/>
                        <a:t>D</a:t>
                      </a:r>
                      <a:r>
                        <a:rPr lang="en-US" altLang="zh-TW" sz="1800"/>
                        <a:t>isplay dwi &amp; </a:t>
                      </a:r>
                      <a:r>
                        <a:rPr lang="en-US" altLang="en-US" sz="1800"/>
                        <a:t>P</a:t>
                      </a:r>
                      <a:r>
                        <a:rPr lang="en-US" altLang="zh-TW" sz="1800"/>
                        <a:t>redict lesion</a:t>
                      </a:r>
                      <a:endParaRPr lang="en-US" altLang="zh-TW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TW"/>
                        <a:t>V</a:t>
                      </a:r>
                      <a:endParaRPr lang="en-US" altLang="zh-TW"/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US"/>
                        <a:t>N</a:t>
                      </a:r>
                      <a:r>
                        <a:rPr lang="en-US" altLang="zh-TW"/>
                        <a:t>ii to MNI Atlas</a:t>
                      </a:r>
                      <a:endParaRPr lang="en-US" altLang="zh-TW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TW"/>
                        <a:t>V</a:t>
                      </a:r>
                      <a:endParaRPr lang="en-US" altLang="zh-TW"/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TW"/>
                        <a:t>Switch Atlas Pattern</a:t>
                      </a:r>
                      <a:endParaRPr lang="en-US" altLang="zh-TW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TW"/>
                        <a:t>-</a:t>
                      </a:r>
                      <a:endParaRPr lang="en-US" altLang="zh-TW"/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TW"/>
                        <a:t>List Atlas info</a:t>
                      </a:r>
                      <a:endParaRPr lang="en-US" altLang="zh-TW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TW"/>
                        <a:t>V</a:t>
                      </a:r>
                      <a:endParaRPr lang="en-US" altLang="zh-TW"/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TW" sz="1800"/>
                        <a:t>Save Atlas Image</a:t>
                      </a:r>
                      <a:endParaRPr lang="en-US" altLang="zh-TW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TW"/>
                        <a:t>-</a:t>
                      </a:r>
                      <a:endParaRPr lang="en-US" altLang="zh-TW"/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TW"/>
                        <a:t>Optimized</a:t>
                      </a:r>
                      <a:endParaRPr lang="en-US" altLang="zh-TW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TW"/>
                        <a:t>-</a:t>
                      </a:r>
                      <a:endParaRPr lang="en-US" altLang="zh-TW"/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TW"/>
                        <a:t>SSH Connected</a:t>
                      </a:r>
                      <a:endParaRPr lang="en-US" altLang="zh-TW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TW"/>
                        <a:t>V</a:t>
                      </a:r>
                      <a:endParaRPr lang="en-US" altLang="zh-TW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model adjust</a:t>
            </a:r>
            <a:endParaRPr lang="en-US" altLang="zh-TW"/>
          </a:p>
        </p:txBody>
      </p:sp>
      <p:sp>
        <p:nvSpPr>
          <p:cNvPr id="3" name="內容版面配置區 2"/>
          <p:cNvSpPr>
            <a:spLocks noGrp="true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/>
              <a:t>loss funciton : remove smooth value</a:t>
            </a:r>
            <a:endParaRPr lang="en-US" altLang="zh-TW"/>
          </a:p>
          <a:p>
            <a:endParaRPr lang="en-US" altLang="zh-TW"/>
          </a:p>
          <a:p>
            <a:r>
              <a:rPr lang="en-US" altLang="zh-TW"/>
              <a:t>negative data: 50(40,10) -&gt; 20(15,5)</a:t>
            </a:r>
            <a:endParaRPr lang="en-US" altLang="zh-TW"/>
          </a:p>
          <a:p>
            <a:endParaRPr lang="en-US" altLang="zh-TW"/>
          </a:p>
          <a:p>
            <a:r>
              <a:rPr lang="en-US" altLang="en-US"/>
              <a:t>30 x (384 x384 x 22) -&gt; </a:t>
            </a:r>
            <a:r>
              <a:rPr lang="en-US" altLang="en-US">
                <a:sym typeface="+mn-ea"/>
              </a:rPr>
              <a:t>30 x 22x (384 x384)</a:t>
            </a:r>
            <a:endParaRPr lang="en-US" altLang="en-US"/>
          </a:p>
          <a:p>
            <a:endParaRPr lang="en-US" alt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focal tversky loss initialization adjust - False Negative</a:t>
            </a:r>
            <a:endParaRPr lang="en-US" altLang="zh-TW"/>
          </a:p>
        </p:txBody>
      </p:sp>
      <p:pic>
        <p:nvPicPr>
          <p:cNvPr id="4" name="內容版面配置區 3"/>
          <p:cNvPicPr>
            <a:picLocks noGrp="true" noChangeAspect="true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09600" y="1417955"/>
            <a:ext cx="2616614" cy="252000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400" y="1417955"/>
            <a:ext cx="2650065" cy="252000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6582410" y="1417955"/>
            <a:ext cx="2617235" cy="252000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4170045"/>
            <a:ext cx="4189196" cy="2520000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>
            <a:off x="5005070" y="4170045"/>
            <a:ext cx="4194581" cy="2520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sym typeface="+mn-ea"/>
              </a:rPr>
              <a:t>focal tversky loss initialization adjust - False Negative</a:t>
            </a:r>
            <a:endParaRPr lang="zh-TW" altLang="en-US"/>
          </a:p>
        </p:txBody>
      </p:sp>
      <p:pic>
        <p:nvPicPr>
          <p:cNvPr id="4" name="內容版面配置區 3"/>
          <p:cNvPicPr>
            <a:picLocks noGrp="true" noChangeAspect="true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09600" y="1417955"/>
            <a:ext cx="4167693" cy="252000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4982845" y="1417955"/>
            <a:ext cx="4189196" cy="2520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true" noChangeAspect="true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09600" y="1417955"/>
            <a:ext cx="7496175" cy="2238375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磐石平台</a:t>
            </a:r>
            <a:r>
              <a:rPr lang="en-US" altLang="en-US"/>
              <a:t> (</a:t>
            </a:r>
            <a:r>
              <a:rPr lang="zh-TW" altLang="en-US"/>
              <a:t>大學</a:t>
            </a:r>
            <a:r>
              <a:rPr lang="en-US" altLang="en-US"/>
              <a:t>)</a:t>
            </a:r>
            <a:endParaRPr lang="en-US" altLang="en-US"/>
          </a:p>
        </p:txBody>
      </p:sp>
      <p:pic>
        <p:nvPicPr>
          <p:cNvPr id="4" name="內容版面配置區 3"/>
          <p:cNvPicPr>
            <a:picLocks noGrp="true" noChangeAspect="true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09600" y="1417955"/>
            <a:ext cx="4582160" cy="143637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995295"/>
            <a:ext cx="7026275" cy="1598295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4727575"/>
            <a:ext cx="8747760" cy="194818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Z-Score Normalization for single slice</a:t>
            </a:r>
            <a:endParaRPr lang="en-US" altLang="zh-TW"/>
          </a:p>
        </p:txBody>
      </p:sp>
      <p:pic>
        <p:nvPicPr>
          <p:cNvPr id="8" name="內容版面配置區 7"/>
          <p:cNvPicPr>
            <a:picLocks noGrp="true" noChangeAspect="true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09600" y="1417955"/>
            <a:ext cx="3076575" cy="2952750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5132070" y="1398905"/>
            <a:ext cx="3105150" cy="299085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Fuzzy C-means (FCM)-based tissue-based mean normalization</a:t>
            </a:r>
            <a:endParaRPr lang="zh-TW" altLang="en-US"/>
          </a:p>
        </p:txBody>
      </p:sp>
      <p:pic>
        <p:nvPicPr>
          <p:cNvPr id="5" name="圖片 4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6459220" y="1417955"/>
            <a:ext cx="4457065" cy="2900045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0" y="4321810"/>
            <a:ext cx="4758690" cy="2548255"/>
          </a:xfrm>
          <a:prstGeom prst="rect">
            <a:avLst/>
          </a:prstGeom>
        </p:spPr>
      </p:pic>
      <p:pic>
        <p:nvPicPr>
          <p:cNvPr id="8" name="內容版面配置區 7"/>
          <p:cNvPicPr>
            <a:picLocks noGrp="true" noChangeAspect="true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001520" y="1417955"/>
            <a:ext cx="4457700" cy="290385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8" name="圖片 7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609600" y="274955"/>
            <a:ext cx="6052185" cy="4037965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fcm - lr 0.03 - focal gamma 2.0</a:t>
            </a:r>
            <a:r>
              <a:rPr lang="en-US" altLang="en-US"/>
              <a:t> - </a:t>
            </a:r>
            <a:r>
              <a:rPr lang="en-US" altLang="zh-TW">
                <a:sym typeface="+mn-ea"/>
              </a:rPr>
              <a:t>threshold 0.5</a:t>
            </a:r>
            <a:endParaRPr lang="en-US" altLang="en-US"/>
          </a:p>
        </p:txBody>
      </p:sp>
      <p:pic>
        <p:nvPicPr>
          <p:cNvPr id="4" name="內容版面配置區 3"/>
          <p:cNvPicPr>
            <a:picLocks noGrp="true" noChangeAspect="true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09600" y="1417955"/>
            <a:ext cx="3917613" cy="234000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7741920" y="3757930"/>
            <a:ext cx="3381375" cy="232410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4526915" y="1417955"/>
            <a:ext cx="3917315" cy="2339975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Data augmentation techniques for medical image?</a:t>
            </a:r>
            <a:endParaRPr lang="zh-TW" altLang="en-US"/>
          </a:p>
        </p:txBody>
      </p:sp>
      <p:sp>
        <p:nvSpPr>
          <p:cNvPr id="4" name="文字方塊 3"/>
          <p:cNvSpPr txBox="true"/>
          <p:nvPr/>
        </p:nvSpPr>
        <p:spPr>
          <a:xfrm>
            <a:off x="609600" y="6151880"/>
            <a:ext cx="8865235" cy="3683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t">
            <a:spAutoFit/>
          </a:bodyPr>
          <a:lstStyle/>
          <a:p>
            <a:r>
              <a:rPr lang="zh-TW" altLang="en-US">
                <a:solidFill>
                  <a:srgbClr val="FF0000"/>
                </a:solidFill>
                <a:hlinkClick r:id="rId1" action="ppaction://hlinkfile"/>
              </a:rPr>
              <a:t>https://www.researchgate.net/post/Data-augmentation-techniques-for-medical-image</a:t>
            </a:r>
            <a:endParaRPr lang="zh-TW" altLang="en-US">
              <a:solidFill>
                <a:srgbClr val="FF0000"/>
              </a:solidFill>
              <a:hlinkClick r:id="rId1" action="ppaction://hlinkfile"/>
            </a:endParaRPr>
          </a:p>
        </p:txBody>
      </p:sp>
      <p:pic>
        <p:nvPicPr>
          <p:cNvPr id="5" name="內容版面配置區 4"/>
          <p:cNvPicPr>
            <a:picLocks noGrp="true" noChangeAspect="true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" y="1417955"/>
            <a:ext cx="1594485" cy="1820545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6" name="圖片 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2204085" y="1417955"/>
            <a:ext cx="7431405" cy="1820545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609600" y="1177290"/>
            <a:ext cx="6038850" cy="885825"/>
          </a:xfrm>
          <a:prstGeom prst="rect">
            <a:avLst/>
          </a:prstGeom>
        </p:spPr>
      </p:pic>
      <p:sp>
        <p:nvSpPr>
          <p:cNvPr id="2" name="標題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Pytorch S1 SGD - memory used</a:t>
            </a:r>
            <a:endParaRPr lang="en-US" altLang="en-US"/>
          </a:p>
        </p:txBody>
      </p:sp>
      <p:sp>
        <p:nvSpPr>
          <p:cNvPr id="5" name="文字方塊 4"/>
          <p:cNvSpPr txBox="true"/>
          <p:nvPr/>
        </p:nvSpPr>
        <p:spPr>
          <a:xfrm>
            <a:off x="609600" y="1475105"/>
            <a:ext cx="1617980" cy="5835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dist"/>
            <a:r>
              <a:rPr lang="en-US" altLang="zh-TW" sz="1600">
                <a:solidFill>
                  <a:schemeClr val="bg1"/>
                </a:solidFill>
              </a:rPr>
              <a:t>keras model</a:t>
            </a:r>
            <a:endParaRPr lang="en-US" altLang="zh-TW" sz="1600">
              <a:solidFill>
                <a:schemeClr val="bg1"/>
              </a:solidFill>
            </a:endParaRPr>
          </a:p>
          <a:p>
            <a:pPr algn="dist"/>
            <a:r>
              <a:rPr lang="en-US" altLang="zh-TW" sz="1600">
                <a:solidFill>
                  <a:schemeClr val="bg1"/>
                </a:solidFill>
              </a:rPr>
              <a:t>pytorch model</a:t>
            </a:r>
            <a:endParaRPr lang="en-US" altLang="zh-TW" sz="1600">
              <a:solidFill>
                <a:schemeClr val="bg1"/>
              </a:solidFill>
            </a:endParaRPr>
          </a:p>
        </p:txBody>
      </p:sp>
      <p:graphicFrame>
        <p:nvGraphicFramePr>
          <p:cNvPr id="9" name="圓桌 8"/>
          <p:cNvGraphicFramePr/>
          <p:nvPr/>
        </p:nvGraphicFramePr>
        <p:xfrm>
          <a:off x="609600" y="2225675"/>
          <a:ext cx="10898502" cy="1224280"/>
        </p:xfrm>
        <a:graphic>
          <a:graphicData uri="http://schemas.openxmlformats.org/drawingml/2006/table">
            <a:tbl>
              <a:tblPr firstRow="true" bandRow="true">
                <a:tableStyleId>{5C22544A-7EE6-4342-B048-85BDC9FD1C3A}</a:tableStyleId>
              </a:tblPr>
              <a:tblGrid>
                <a:gridCol w="1816417"/>
                <a:gridCol w="1816735"/>
                <a:gridCol w="1560512"/>
                <a:gridCol w="2072004"/>
                <a:gridCol w="1816417"/>
                <a:gridCol w="1816417"/>
              </a:tblGrid>
              <a:tr h="483235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TW" altLang="en-US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TW">
                          <a:solidFill>
                            <a:schemeClr val="bg2"/>
                          </a:solidFill>
                        </a:rPr>
                        <a:t>memory used</a:t>
                      </a:r>
                      <a:endParaRPr lang="en-US" altLang="zh-TW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TW">
                          <a:solidFill>
                            <a:schemeClr val="bg2"/>
                          </a:solidFill>
                        </a:rPr>
                        <a:t>disk used</a:t>
                      </a:r>
                      <a:endParaRPr lang="en-US" altLang="zh-TW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TW">
                          <a:solidFill>
                            <a:schemeClr val="bg2"/>
                          </a:solidFill>
                        </a:rPr>
                        <a:t>single epoch sec</a:t>
                      </a:r>
                      <a:endParaRPr lang="en-US" altLang="zh-TW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TW">
                          <a:solidFill>
                            <a:schemeClr val="bg2"/>
                          </a:solidFill>
                        </a:rPr>
                        <a:t>max batch size</a:t>
                      </a:r>
                      <a:endParaRPr lang="en-US" altLang="zh-TW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TW">
                          <a:solidFill>
                            <a:schemeClr val="bg2"/>
                          </a:solidFill>
                        </a:rPr>
                        <a:t>GPU memory</a:t>
                      </a:r>
                      <a:endParaRPr lang="en-US" altLang="zh-TW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TW">
                          <a:solidFill>
                            <a:schemeClr val="bg2"/>
                          </a:solidFill>
                        </a:rPr>
                        <a:t>Keras</a:t>
                      </a:r>
                      <a:endParaRPr lang="en-US" altLang="zh-TW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TW">
                          <a:solidFill>
                            <a:schemeClr val="bg2"/>
                          </a:solidFill>
                        </a:rPr>
                        <a:t>5.0GB ~ 10GB</a:t>
                      </a:r>
                      <a:endParaRPr lang="en-US" altLang="zh-TW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TW">
                          <a:solidFill>
                            <a:schemeClr val="bg2"/>
                          </a:solidFill>
                        </a:rPr>
                        <a:t>9GB</a:t>
                      </a:r>
                      <a:endParaRPr lang="en-US" altLang="zh-TW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TW">
                          <a:solidFill>
                            <a:schemeClr val="bg2"/>
                          </a:solidFill>
                        </a:rPr>
                        <a:t>294 sec</a:t>
                      </a:r>
                      <a:endParaRPr lang="en-US" altLang="zh-TW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TW">
                          <a:solidFill>
                            <a:schemeClr val="bg2"/>
                          </a:solidFill>
                        </a:rPr>
                        <a:t>8</a:t>
                      </a:r>
                      <a:endParaRPr lang="en-US" altLang="zh-TW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TW">
                          <a:solidFill>
                            <a:schemeClr val="bg2"/>
                          </a:solidFill>
                        </a:rPr>
                        <a:t>10GB</a:t>
                      </a:r>
                      <a:endParaRPr lang="en-US" altLang="zh-TW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</a:tr>
              <a:tr h="37020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TW">
                          <a:solidFill>
                            <a:schemeClr val="bg2"/>
                          </a:solidFill>
                        </a:rPr>
                        <a:t>Pytorch</a:t>
                      </a:r>
                      <a:endParaRPr lang="en-US" altLang="zh-TW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TW">
                          <a:solidFill>
                            <a:schemeClr val="bg2"/>
                          </a:solidFill>
                        </a:rPr>
                        <a:t>2.0GB ~ 6GB</a:t>
                      </a:r>
                      <a:endParaRPr lang="en-US" altLang="zh-TW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TW">
                          <a:solidFill>
                            <a:schemeClr val="bg2"/>
                          </a:solidFill>
                        </a:rPr>
                        <a:t>20MB</a:t>
                      </a:r>
                      <a:endParaRPr lang="en-US" altLang="zh-TW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TW">
                          <a:solidFill>
                            <a:schemeClr val="bg2"/>
                          </a:solidFill>
                        </a:rPr>
                        <a:t>240 sec</a:t>
                      </a:r>
                      <a:endParaRPr lang="en-US" altLang="zh-TW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TW">
                          <a:solidFill>
                            <a:schemeClr val="bg2"/>
                          </a:solidFill>
                        </a:rPr>
                        <a:t>24 or More</a:t>
                      </a:r>
                      <a:endParaRPr lang="en-US" altLang="zh-TW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TW">
                          <a:solidFill>
                            <a:schemeClr val="bg2"/>
                          </a:solidFill>
                        </a:rPr>
                        <a:t>7GB</a:t>
                      </a:r>
                      <a:endParaRPr lang="en-US" altLang="zh-TW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1" name="圖片 10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3707130"/>
            <a:ext cx="2628900" cy="25241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151765" y="148590"/>
            <a:ext cx="5681684" cy="234000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151765" y="2863215"/>
            <a:ext cx="5690235" cy="245745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6145530" y="148590"/>
            <a:ext cx="5645454" cy="234000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>
            <a:off x="6147435" y="2863215"/>
            <a:ext cx="5643245" cy="24574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HarDNet-MSEG</a:t>
            </a:r>
            <a:r>
              <a:rPr lang="en-US" altLang="zh-TW"/>
              <a:t> - Data Augmentation and Data Input</a:t>
            </a:r>
            <a:endParaRPr lang="en-US" altLang="zh-TW"/>
          </a:p>
        </p:txBody>
      </p:sp>
      <p:pic>
        <p:nvPicPr>
          <p:cNvPr id="4" name="內容版面配置區 3"/>
          <p:cNvPicPr>
            <a:picLocks noGrp="true" noChangeAspect="true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09600" y="1417955"/>
            <a:ext cx="5267325" cy="114300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748915"/>
            <a:ext cx="5267325" cy="30861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>
                <a:sym typeface="+mn-ea"/>
              </a:rPr>
              <a:t>Gradient Clipping</a:t>
            </a:r>
            <a:endParaRPr lang="zh-TW" altLang="en-US"/>
          </a:p>
        </p:txBody>
      </p:sp>
      <p:sp>
        <p:nvSpPr>
          <p:cNvPr id="3" name="內容版面配置區 2"/>
          <p:cNvSpPr>
            <a:spLocks noGrp="true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z="2500"/>
              <a:t>引入Gradient Clipping</a:t>
            </a:r>
            <a:r>
              <a:rPr lang="zh-TW" altLang="en-US" sz="2500">
                <a:sym typeface="+mn-ea"/>
              </a:rPr>
              <a:t>解決梯度爆炸問題</a:t>
            </a:r>
            <a:endParaRPr lang="zh-TW" altLang="en-US" sz="2500">
              <a:sym typeface="+mn-ea"/>
            </a:endParaRPr>
          </a:p>
          <a:p>
            <a:pPr marL="457200" lvl="1" indent="0">
              <a:buNone/>
            </a:pPr>
            <a:r>
              <a:rPr lang="zh-TW" altLang="en-US" sz="2185"/>
              <a:t>將</a:t>
            </a:r>
            <a:r>
              <a:rPr lang="zh-TW" altLang="en-US" sz="2185">
                <a:sym typeface="+mn-ea"/>
              </a:rPr>
              <a:t>Gradient </a:t>
            </a:r>
            <a:r>
              <a:rPr lang="zh-TW" altLang="en-US" sz="2185"/>
              <a:t>約束在一個範圍內，這樣不會使得</a:t>
            </a:r>
            <a:r>
              <a:rPr lang="zh-TW" altLang="en-US" sz="2185">
                <a:sym typeface="+mn-ea"/>
              </a:rPr>
              <a:t>Gradient </a:t>
            </a:r>
            <a:r>
              <a:rPr lang="zh-TW" altLang="en-US" sz="2185"/>
              <a:t>過大</a:t>
            </a:r>
            <a:endParaRPr lang="zh-TW" altLang="en-US" sz="2185"/>
          </a:p>
          <a:p>
            <a:pPr marL="914400" lvl="1" indent="-457200">
              <a:buAutoNum type="arabicPeriod"/>
            </a:pPr>
            <a:endParaRPr lang="zh-TW" altLang="en-US" sz="2185"/>
          </a:p>
        </p:txBody>
      </p:sp>
      <p:grpSp>
        <p:nvGrpSpPr>
          <p:cNvPr id="8" name="群組 7"/>
          <p:cNvGrpSpPr/>
          <p:nvPr/>
        </p:nvGrpSpPr>
        <p:grpSpPr>
          <a:xfrm>
            <a:off x="1151255" y="2539365"/>
            <a:ext cx="4281170" cy="2451100"/>
            <a:chOff x="1860" y="4123"/>
            <a:chExt cx="6742" cy="3860"/>
          </a:xfrm>
        </p:grpSpPr>
        <p:pic>
          <p:nvPicPr>
            <p:cNvPr id="5" name="圖片 4"/>
            <p:cNvPicPr>
              <a:picLocks noChangeAspect="true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860" y="4773"/>
              <a:ext cx="6735" cy="3210"/>
            </a:xfrm>
            <a:prstGeom prst="rect">
              <a:avLst/>
            </a:prstGeom>
          </p:spPr>
        </p:pic>
        <p:pic>
          <p:nvPicPr>
            <p:cNvPr id="7" name="圖片 6"/>
            <p:cNvPicPr>
              <a:picLocks noChangeAspect="true"/>
            </p:cNvPicPr>
            <p:nvPr/>
          </p:nvPicPr>
          <p:blipFill>
            <a:blip r:embed="rId2"/>
            <a:srcRect r="25327" b="-8333"/>
            <a:stretch>
              <a:fillRect/>
            </a:stretch>
          </p:blipFill>
          <p:spPr>
            <a:xfrm>
              <a:off x="1860" y="4123"/>
              <a:ext cx="6743" cy="650"/>
            </a:xfrm>
            <a:prstGeom prst="rect">
              <a:avLst/>
            </a:prstGeom>
          </p:spPr>
        </p:pic>
      </p:grpSp>
      <p:pic>
        <p:nvPicPr>
          <p:cNvPr id="10" name="圖片 9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6019165" y="3128010"/>
            <a:ext cx="4324350" cy="733425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true"/>
          </p:cNvPicPr>
          <p:nvPr/>
        </p:nvPicPr>
        <p:blipFill>
          <a:blip r:embed="rId4"/>
          <a:srcRect r="34306" b="-1379"/>
          <a:stretch>
            <a:fillRect/>
          </a:stretch>
        </p:blipFill>
        <p:spPr>
          <a:xfrm>
            <a:off x="6019165" y="2539365"/>
            <a:ext cx="4330065" cy="5600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Adam and AdamW decay weight are different</a:t>
            </a:r>
            <a:endParaRPr lang="en-US" altLang="zh-TW"/>
          </a:p>
        </p:txBody>
      </p:sp>
      <p:pic>
        <p:nvPicPr>
          <p:cNvPr id="4" name="內容版面配置區 3"/>
          <p:cNvPicPr>
            <a:picLocks noGrp="true" noChangeAspect="true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09600" y="1417638"/>
            <a:ext cx="4993416" cy="52029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Multi Scale Training</a:t>
            </a:r>
            <a:endParaRPr lang="en-US" altLang="zh-TW"/>
          </a:p>
        </p:txBody>
      </p:sp>
      <p:pic>
        <p:nvPicPr>
          <p:cNvPr id="4" name="內容版面配置區 3"/>
          <p:cNvPicPr>
            <a:picLocks noGrp="true" noChangeAspect="true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09600" y="1417955"/>
            <a:ext cx="6467475" cy="27622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Affine transform</a:t>
            </a:r>
            <a:endParaRPr lang="en-US" altLang="zh-TW"/>
          </a:p>
        </p:txBody>
      </p:sp>
      <p:pic>
        <p:nvPicPr>
          <p:cNvPr id="4" name="內容版面配置區 3"/>
          <p:cNvPicPr>
            <a:picLocks noGrp="true" noChangeAspect="true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09600" y="1417955"/>
            <a:ext cx="7568565" cy="452628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transform in model class</a:t>
            </a:r>
            <a:endParaRPr lang="en-US" altLang="zh-TW"/>
          </a:p>
        </p:txBody>
      </p:sp>
      <p:pic>
        <p:nvPicPr>
          <p:cNvPr id="4" name="內容版面配置區 3"/>
          <p:cNvPicPr>
            <a:picLocks noGrp="true" noChangeAspect="true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09600" y="1417955"/>
            <a:ext cx="7124700" cy="386715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true" noChangeAspect="true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09600" y="1417955"/>
            <a:ext cx="5019675" cy="847725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true"/>
          </p:cNvPicPr>
          <p:nvPr/>
        </p:nvPicPr>
        <p:blipFill>
          <a:blip r:embed="rId2"/>
          <a:srcRect b="66038"/>
          <a:stretch>
            <a:fillRect/>
          </a:stretch>
        </p:blipFill>
        <p:spPr>
          <a:xfrm>
            <a:off x="609600" y="2571750"/>
            <a:ext cx="9163050" cy="171450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4445635"/>
            <a:ext cx="4362450" cy="2057400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827405"/>
            <a:ext cx="6858000" cy="36195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sym typeface="+mn-ea"/>
              </a:rPr>
              <a:t>transform </a:t>
            </a:r>
            <a:r>
              <a:rPr lang="en-US" altLang="en-US">
                <a:sym typeface="+mn-ea"/>
              </a:rPr>
              <a:t>affine for Pytorch.io</a:t>
            </a:r>
            <a:endParaRPr lang="en-US" altLang="en-US">
              <a:sym typeface="+mn-ea"/>
            </a:endParaRPr>
          </a:p>
        </p:txBody>
      </p:sp>
      <p:pic>
        <p:nvPicPr>
          <p:cNvPr id="4" name="內容版面配置區 3"/>
          <p:cNvPicPr>
            <a:picLocks noGrp="true" noChangeAspect="true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09600" y="1417955"/>
            <a:ext cx="8258175" cy="43434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標題 1"/>
          <p:cNvSpPr>
            <a:spLocks noGrp="true"/>
          </p:cNvSpPr>
          <p:nvPr/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 anchorCtr="false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80604020202020204" pitchFamily="34" charset="0"/>
                <a:ea typeface="SimSun" pitchFamily="2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80604020202020204" pitchFamily="34" charset="0"/>
                <a:ea typeface="SimSun" pitchFamily="2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80604020202020204" pitchFamily="34" charset="0"/>
                <a:ea typeface="SimSun" pitchFamily="2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80604020202020204" pitchFamily="34" charset="0"/>
                <a:ea typeface="SimSun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80604020202020204" pitchFamily="34" charset="0"/>
                <a:ea typeface="SimSun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80604020202020204" pitchFamily="34" charset="0"/>
                <a:ea typeface="SimSun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80604020202020204" pitchFamily="34" charset="0"/>
                <a:ea typeface="SimSun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80604020202020204" pitchFamily="34" charset="0"/>
                <a:ea typeface="SimSun" pitchFamily="2" charset="-122"/>
              </a:defRPr>
            </a:lvl9pPr>
          </a:lstStyle>
          <a:p>
            <a:r>
              <a:rPr lang="en-US" altLang="en-US">
                <a:sym typeface="+mn-ea"/>
              </a:rPr>
              <a:t>Pytorch ResNet18 - Problem</a:t>
            </a:r>
            <a:r>
              <a:rPr lang="zh-TW" altLang="en-US">
                <a:sym typeface="+mn-ea"/>
              </a:rPr>
              <a:t>（</a:t>
            </a:r>
            <a:r>
              <a:rPr lang="en-US" altLang="zh-TW">
                <a:sym typeface="+mn-ea"/>
              </a:rPr>
              <a:t>ap</a:t>
            </a:r>
            <a:r>
              <a:rPr lang="zh-TW" altLang="en-US">
                <a:sym typeface="+mn-ea"/>
              </a:rPr>
              <a:t>）</a:t>
            </a:r>
            <a:endParaRPr lang="zh-TW" altLang="en-US">
              <a:sym typeface="+mn-ea"/>
            </a:endParaRPr>
          </a:p>
        </p:txBody>
      </p:sp>
      <p:sp>
        <p:nvSpPr>
          <p:cNvPr id="13" name="內容版面配置區 12"/>
          <p:cNvSpPr>
            <a:spLocks noGrp="true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/>
              <a:t>metric reply </a:t>
            </a:r>
            <a:r>
              <a:rPr lang="zh-TW" altLang="en-US"/>
              <a:t>有一些問題</a:t>
            </a:r>
            <a:endParaRPr lang="en-US" altLang="zh-TW"/>
          </a:p>
          <a:p>
            <a:endParaRPr lang="en-US" altLang="zh-TW"/>
          </a:p>
          <a:p>
            <a:r>
              <a:rPr lang="en-US" altLang="zh-TW"/>
              <a:t>Sensitivty </a:t>
            </a:r>
            <a:r>
              <a:rPr lang="zh-TW" altLang="en-US"/>
              <a:t>過低</a:t>
            </a:r>
            <a:endParaRPr lang="zh-TW" altLang="en-US"/>
          </a:p>
          <a:p>
            <a:endParaRPr lang="zh-TW" altLang="en-US"/>
          </a:p>
          <a:p>
            <a:endParaRPr lang="zh-TW" altLang="en-US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Multi layer conate</a:t>
            </a:r>
            <a:endParaRPr lang="en-US" altLang="zh-TW"/>
          </a:p>
        </p:txBody>
      </p:sp>
      <p:pic>
        <p:nvPicPr>
          <p:cNvPr id="4" name="內容版面配置區 3"/>
          <p:cNvPicPr>
            <a:picLocks noGrp="true" noChangeAspect="true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09600" y="1417955"/>
            <a:ext cx="5949315" cy="452628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To DO</a:t>
            </a:r>
            <a:endParaRPr lang="en-US" altLang="zh-TW"/>
          </a:p>
        </p:txBody>
      </p:sp>
      <p:sp>
        <p:nvSpPr>
          <p:cNvPr id="3" name="內容版面配置區 2"/>
          <p:cNvSpPr>
            <a:spLocks noGrp="true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/>
              <a:t>短期預後：</a:t>
            </a:r>
            <a:endParaRPr lang="zh-TW" altLang="en-US"/>
          </a:p>
          <a:p>
            <a:pPr lvl="1"/>
            <a:r>
              <a:rPr lang="zh-TW" altLang="en-US"/>
              <a:t>住院內短期惡化</a:t>
            </a:r>
            <a:endParaRPr lang="zh-TW" altLang="en-US"/>
          </a:p>
          <a:p>
            <a:pPr lvl="1"/>
            <a:r>
              <a:rPr lang="en-US" altLang="zh-TW"/>
              <a:t>*</a:t>
            </a:r>
            <a:r>
              <a:rPr lang="zh-TW" altLang="en-US"/>
              <a:t>24小時至7天內惡化</a:t>
            </a:r>
            <a:endParaRPr lang="zh-TW" altLang="en-US"/>
          </a:p>
          <a:p>
            <a:endParaRPr lang="zh-TW" altLang="en-US"/>
          </a:p>
          <a:p>
            <a:r>
              <a:rPr lang="zh-TW" altLang="en-US"/>
              <a:t>長期預後：</a:t>
            </a:r>
            <a:endParaRPr lang="zh-TW" altLang="en-US"/>
          </a:p>
          <a:p>
            <a:pPr lvl="1"/>
            <a:r>
              <a:rPr lang="zh-TW" altLang="en-US"/>
              <a:t>一年內再次中風</a:t>
            </a:r>
            <a:endParaRPr lang="zh-TW" altLang="en-US"/>
          </a:p>
          <a:p>
            <a:pPr lvl="1"/>
            <a:r>
              <a:rPr lang="zh-TW" altLang="en-US"/>
              <a:t>一年內死亡</a:t>
            </a:r>
            <a:endParaRPr lang="zh-TW" altLang="en-US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sym typeface="+mn-ea"/>
              </a:rPr>
              <a:t>To DO</a:t>
            </a:r>
            <a:endParaRPr lang="zh-TW" altLang="en-US"/>
          </a:p>
        </p:txBody>
      </p:sp>
      <p:sp>
        <p:nvSpPr>
          <p:cNvPr id="3" name="內容版面配置區 2"/>
          <p:cNvSpPr>
            <a:spLocks noGrp="true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SGD-Net add 1.5T image.</a:t>
            </a:r>
            <a:endParaRPr lang="en-US" altLang="en-US"/>
          </a:p>
          <a:p>
            <a:pPr lvl="1"/>
            <a:r>
              <a:rPr lang="en-US" altLang="en-US"/>
              <a:t>FSL :gray matter, white matter (T1)</a:t>
            </a:r>
            <a:endParaRPr lang="en-US" altLang="en-US"/>
          </a:p>
          <a:p>
            <a:pPr lvl="1"/>
            <a:r>
              <a:rPr lang="en-US" altLang="en-US"/>
              <a:t>ATLAS: Anatomical Tracings of Lesions After Stroke (T1)</a:t>
            </a:r>
            <a:endParaRPr lang="en-US" altLang="en-US"/>
          </a:p>
          <a:p>
            <a:pPr lvl="1"/>
            <a:endParaRPr lang="en-US" altLang="en-US"/>
          </a:p>
          <a:p>
            <a:r>
              <a:rPr lang="en-US" altLang="en-US"/>
              <a:t>CGRD </a:t>
            </a:r>
            <a:r>
              <a:rPr lang="zh-TW" altLang="en-US"/>
              <a:t>資料串連</a:t>
            </a:r>
            <a:r>
              <a:rPr lang="en-US" altLang="zh-TW"/>
              <a:t>(outcome) </a:t>
            </a:r>
            <a:endParaRPr lang="en-US" altLang="zh-TW"/>
          </a:p>
          <a:p>
            <a:pPr lvl="1"/>
            <a:r>
              <a:rPr lang="zh-TW" altLang="en-US">
                <a:sym typeface="+mn-ea"/>
              </a:rPr>
              <a:t>一年內再次中風</a:t>
            </a:r>
            <a:endParaRPr lang="zh-TW" altLang="en-US">
              <a:sym typeface="+mn-ea"/>
            </a:endParaRPr>
          </a:p>
          <a:p>
            <a:pPr lvl="1"/>
            <a:r>
              <a:rPr lang="zh-TW" altLang="en-US">
                <a:sym typeface="+mn-ea"/>
              </a:rPr>
              <a:t>一年內死亡</a:t>
            </a:r>
            <a:endParaRPr lang="zh-TW" altLang="en-US">
              <a:sym typeface="+mn-ea"/>
            </a:endParaRPr>
          </a:p>
          <a:p>
            <a:pPr lvl="1"/>
            <a:endParaRPr lang="en-US" altLang="zh-TW" sz="3200">
              <a:sym typeface="+mn-ea"/>
            </a:endParaRPr>
          </a:p>
          <a:p>
            <a:pPr lvl="0"/>
            <a:r>
              <a:rPr lang="en-US" altLang="zh-TW" sz="3200">
                <a:sym typeface="+mn-ea"/>
              </a:rPr>
              <a:t>CGRD </a:t>
            </a:r>
            <a:r>
              <a:rPr lang="zh-TW" altLang="en-US" sz="3200">
                <a:sym typeface="+mn-ea"/>
              </a:rPr>
              <a:t>短期資料</a:t>
            </a:r>
            <a:r>
              <a:rPr lang="en-US" altLang="zh-TW" sz="3200">
                <a:sym typeface="+mn-ea"/>
              </a:rPr>
              <a:t>(text mining)</a:t>
            </a:r>
            <a:endParaRPr lang="zh-TW" altLang="en-US">
              <a:sym typeface="+mn-ea"/>
            </a:endParaRPr>
          </a:p>
          <a:p>
            <a:pPr lvl="1"/>
            <a:endParaRPr lang="zh-TW" altLang="en-US"/>
          </a:p>
          <a:p>
            <a:endParaRPr lang="zh-TW" altLang="en-US"/>
          </a:p>
          <a:p>
            <a:endParaRPr lang="zh-TW" altLang="en-US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sym typeface="+mn-ea"/>
              </a:rPr>
              <a:t>S2 </a:t>
            </a:r>
            <a:r>
              <a:rPr lang="en-US" altLang="en-US">
                <a:sym typeface="+mn-ea"/>
              </a:rPr>
              <a:t>3DResNet Valiataoin&amp;Train</a:t>
            </a:r>
            <a:endParaRPr lang="en-US" altLang="en-US">
              <a:sym typeface="+mn-ea"/>
            </a:endParaRPr>
          </a:p>
        </p:txBody>
      </p:sp>
      <p:pic>
        <p:nvPicPr>
          <p:cNvPr id="4" name="內容版面配置區 3"/>
          <p:cNvPicPr>
            <a:picLocks noGrp="true" noChangeAspect="true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28955" y="3197860"/>
            <a:ext cx="6619875" cy="2828925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7641590" y="3197860"/>
            <a:ext cx="3267075" cy="2828925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List</a:t>
            </a:r>
            <a:endParaRPr lang="en-US" altLang="zh-TW"/>
          </a:p>
        </p:txBody>
      </p:sp>
      <p:sp>
        <p:nvSpPr>
          <p:cNvPr id="3" name="內容版面配置區 2"/>
          <p:cNvSpPr>
            <a:spLocks noGrp="true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/>
              <a:t>Pytorch S1 2D Unet V</a:t>
            </a:r>
            <a:endParaRPr lang="en-US" altLang="zh-TW"/>
          </a:p>
          <a:p>
            <a:r>
              <a:rPr lang="en-US" altLang="zh-TW"/>
              <a:t>Pytorch S2 3D Resnet NL V</a:t>
            </a:r>
            <a:endParaRPr lang="en-US" altLang="zh-TW"/>
          </a:p>
          <a:p>
            <a:r>
              <a:rPr lang="en-US" altLang="zh-TW">
                <a:sym typeface="+mn-ea"/>
              </a:rPr>
              <a:t>Pytorch S2 3D Resnet </a:t>
            </a:r>
            <a:r>
              <a:rPr lang="en-US" altLang="en-US">
                <a:sym typeface="+mn-ea"/>
              </a:rPr>
              <a:t>AP</a:t>
            </a:r>
            <a:r>
              <a:rPr lang="en-US" altLang="zh-TW">
                <a:sym typeface="+mn-ea"/>
              </a:rPr>
              <a:t> V</a:t>
            </a:r>
            <a:endParaRPr lang="en-US" altLang="zh-TW">
              <a:sym typeface="+mn-ea"/>
            </a:endParaRPr>
          </a:p>
          <a:p>
            <a:r>
              <a:rPr lang="en-US" altLang="zh-TW">
                <a:sym typeface="+mn-ea"/>
              </a:rPr>
              <a:t>Pytorc</a:t>
            </a:r>
            <a:r>
              <a:rPr lang="en-US" altLang="en-US">
                <a:sym typeface="+mn-ea"/>
              </a:rPr>
              <a:t>h SGD-Net Evaluate X</a:t>
            </a:r>
            <a:endParaRPr lang="en-US" altLang="en-US">
              <a:sym typeface="+mn-ea"/>
            </a:endParaRPr>
          </a:p>
          <a:p>
            <a:r>
              <a:rPr lang="en-US" altLang="en-US">
                <a:sym typeface="+mn-ea"/>
              </a:rPr>
              <a:t>Add 1.5T image X</a:t>
            </a:r>
            <a:endParaRPr lang="en-US" altLang="en-US">
              <a:sym typeface="+mn-ea"/>
            </a:endParaRPr>
          </a:p>
          <a:p>
            <a:endParaRPr lang="en-US" altLang="en-US">
              <a:sym typeface="+mn-ea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S2 </a:t>
            </a:r>
            <a:r>
              <a:rPr lang="en-US" altLang="en-US"/>
              <a:t>3DResNet Valiataoin&amp;Train (3.0T + 1.5T)</a:t>
            </a:r>
            <a:endParaRPr lang="en-US" altLang="en-US"/>
          </a:p>
        </p:txBody>
      </p:sp>
      <p:pic>
        <p:nvPicPr>
          <p:cNvPr id="8" name="內容版面配置區 7"/>
          <p:cNvPicPr>
            <a:picLocks noGrp="true" noChangeAspect="true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09600" y="1417955"/>
            <a:ext cx="6705600" cy="36195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Predict error</a:t>
            </a:r>
            <a:endParaRPr lang="en-US" altLang="en-US"/>
          </a:p>
        </p:txBody>
      </p:sp>
      <p:sp>
        <p:nvSpPr>
          <p:cNvPr id="3" name="內容版面配置區 2"/>
          <p:cNvSpPr>
            <a:spLocks noGrp="true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/>
              <a:t>Raw Data check V</a:t>
            </a:r>
            <a:endParaRPr lang="en-US" altLang="en-US"/>
          </a:p>
          <a:p>
            <a:r>
              <a:rPr lang="en-US" altLang="en-US">
                <a:solidFill>
                  <a:srgbClr val="FF0000"/>
                </a:solidFill>
              </a:rPr>
              <a:t>Normalized check X</a:t>
            </a:r>
            <a:endParaRPr lang="en-US" altLang="en-US">
              <a:solidFill>
                <a:srgbClr val="FF0000"/>
              </a:solidFill>
            </a:endParaRPr>
          </a:p>
          <a:p>
            <a:pPr lvl="1"/>
            <a:r>
              <a:rPr lang="en-US" altLang="en-US" sz="2800">
                <a:solidFill>
                  <a:srgbClr val="FF0000"/>
                </a:solidFill>
              </a:rPr>
              <a:t>dwi header bipix failed</a:t>
            </a:r>
            <a:endParaRPr lang="en-US" altLang="en-US"/>
          </a:p>
          <a:p>
            <a:r>
              <a:rPr lang="en-US" altLang="en-US"/>
              <a:t>Model weight loader check V</a:t>
            </a:r>
            <a:endParaRPr lang="en-US" altLang="en-US"/>
          </a:p>
          <a:p>
            <a:r>
              <a:rPr lang="en-US" altLang="en-US"/>
              <a:t>Data label check V</a:t>
            </a:r>
            <a:endParaRPr lang="en-US" altLang="en-US"/>
          </a:p>
          <a:p>
            <a:r>
              <a:rPr lang="en-US" altLang="en-US"/>
              <a:t>Predict score relpy check V</a:t>
            </a:r>
            <a:endParaRPr lang="en-US" altLang="en-US"/>
          </a:p>
          <a:p>
            <a:r>
              <a:rPr lang="en-US" altLang="en-US"/>
              <a:t>Metric score code check V</a:t>
            </a:r>
            <a:endParaRPr lang="en-US" altLang="en-US"/>
          </a:p>
          <a:p>
            <a:r>
              <a:rPr lang="en-US" altLang="en-US">
                <a:solidFill>
                  <a:srgbClr val="FF0000"/>
                </a:solidFill>
              </a:rPr>
              <a:t>Dataloader check X</a:t>
            </a:r>
            <a:endParaRPr lang="en-US" altLang="en-US">
              <a:solidFill>
                <a:srgbClr val="FF0000"/>
              </a:solidFill>
            </a:endParaRPr>
          </a:p>
          <a:p>
            <a:pPr lvl="1"/>
            <a:r>
              <a:rPr lang="zh-TW" altLang="en-US">
                <a:solidFill>
                  <a:srgbClr val="FF0000"/>
                </a:solidFill>
              </a:rPr>
              <a:t>第二次</a:t>
            </a:r>
            <a:r>
              <a:rPr lang="en-US" altLang="zh-TW">
                <a:solidFill>
                  <a:srgbClr val="FF0000"/>
                </a:solidFill>
              </a:rPr>
              <a:t>(S2) loader</a:t>
            </a:r>
            <a:r>
              <a:rPr lang="zh-TW" altLang="en-US">
                <a:solidFill>
                  <a:srgbClr val="FF0000"/>
                </a:solidFill>
              </a:rPr>
              <a:t>的時候</a:t>
            </a:r>
            <a:r>
              <a:rPr lang="en-US" altLang="zh-TW">
                <a:solidFill>
                  <a:srgbClr val="FF0000"/>
                </a:solidFill>
              </a:rPr>
              <a:t>data</a:t>
            </a:r>
            <a:r>
              <a:rPr lang="zh-TW" altLang="en-US">
                <a:solidFill>
                  <a:srgbClr val="FF0000"/>
                </a:solidFill>
              </a:rPr>
              <a:t>出問題</a:t>
            </a:r>
            <a:endParaRPr lang="en-US" altLang="en-US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dwi </a:t>
            </a:r>
            <a:r>
              <a:rPr lang="en-US" altLang="en-US"/>
              <a:t>header normalized failed - (bitpix)</a:t>
            </a:r>
            <a:endParaRPr lang="en-US" altLang="en-US"/>
          </a:p>
        </p:txBody>
      </p:sp>
      <p:pic>
        <p:nvPicPr>
          <p:cNvPr id="4" name="內容版面配置區 3"/>
          <p:cNvPicPr>
            <a:picLocks noGrp="true" noChangeAspect="true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09600" y="1417955"/>
            <a:ext cx="9801225" cy="431482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true" noChangeAspect="true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726440" y="1417955"/>
            <a:ext cx="2076450" cy="55245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2802890" y="1417955"/>
            <a:ext cx="5186045" cy="3146425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726440" y="1992630"/>
            <a:ext cx="2076450" cy="2571750"/>
          </a:xfrm>
          <a:prstGeom prst="rect">
            <a:avLst/>
          </a:prstGeom>
        </p:spPr>
      </p:pic>
      <p:pic>
        <p:nvPicPr>
          <p:cNvPr id="7" name="內容版面配置區 3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>
            <a:off x="2802890" y="4749800"/>
            <a:ext cx="5222875" cy="179451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true" noChangeAspect="true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09600" y="1417955"/>
            <a:ext cx="9177020" cy="49784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true" noChangeAspect="true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09600" y="1417955"/>
            <a:ext cx="9709785" cy="452628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S1 Problem</a:t>
            </a:r>
            <a:endParaRPr lang="en-US" altLang="zh-TW"/>
          </a:p>
        </p:txBody>
      </p:sp>
      <p:sp>
        <p:nvSpPr>
          <p:cNvPr id="3" name="內容版面配置區 2"/>
          <p:cNvSpPr>
            <a:spLocks noGrp="true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/>
              <a:t>keras Learning rate decay not cosine weight</a:t>
            </a:r>
            <a:endParaRPr lang="en-US" altLang="zh-TW"/>
          </a:p>
          <a:p>
            <a:pPr lvl="1"/>
            <a:r>
              <a:rPr lang="en-US" altLang="zh-TW"/>
              <a:t>only epoch learning rate decay</a:t>
            </a:r>
            <a:endParaRPr lang="en-US" altLang="zh-TW"/>
          </a:p>
          <a:p>
            <a:pPr lvl="0"/>
            <a:endParaRPr lang="en-US" altLang="zh-TW"/>
          </a:p>
          <a:p>
            <a:pPr lvl="0"/>
            <a:r>
              <a:rPr lang="en-US" altLang="zh-TW"/>
              <a:t>fixed Tversky Focal loss gamma -&gt; 0.75 to 2.00</a:t>
            </a:r>
            <a:endParaRPr lang="en-US" altLang="zh-TW"/>
          </a:p>
          <a:p>
            <a:pPr marL="0" lvl="0" indent="0">
              <a:buNone/>
            </a:pPr>
            <a:endParaRPr lang="en-US" altLang="zh-TW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Cosine weight decay - max reply step</a:t>
            </a:r>
            <a:endParaRPr lang="en-US" altLang="zh-TW"/>
          </a:p>
        </p:txBody>
      </p:sp>
      <p:pic>
        <p:nvPicPr>
          <p:cNvPr id="4" name="內容版面配置區 3"/>
          <p:cNvPicPr>
            <a:picLocks noGrp="true" noChangeAspect="true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734060" y="2118995"/>
            <a:ext cx="3790950" cy="2476500"/>
          </a:xfrm>
          <a:prstGeom prst="rect">
            <a:avLst/>
          </a:prstGeom>
        </p:spPr>
      </p:pic>
      <p:sp>
        <p:nvSpPr>
          <p:cNvPr id="6" name="內容版面配置區 2"/>
          <p:cNvSpPr>
            <a:spLocks noGrp="true"/>
          </p:cNvSpPr>
          <p:nvPr/>
        </p:nvSpPr>
        <p:spPr>
          <a:xfrm>
            <a:off x="609600" y="1600200"/>
            <a:ext cx="10972800" cy="4525963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</a:pPr>
            <a:r>
              <a:rPr lang="en-US" altLang="en-US"/>
              <a:t>Pytorch version            Keras version</a:t>
            </a:r>
            <a:endParaRPr lang="en-US" altLang="en-US"/>
          </a:p>
        </p:txBody>
      </p:sp>
      <p:pic>
        <p:nvPicPr>
          <p:cNvPr id="7" name="圖片 6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5429885" y="2118995"/>
            <a:ext cx="3790950" cy="24765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Multiclass Program</a:t>
            </a:r>
            <a:endParaRPr lang="en-US" altLang="en-US"/>
          </a:p>
        </p:txBody>
      </p:sp>
      <p:sp>
        <p:nvSpPr>
          <p:cNvPr id="3" name="內容版面配置區 2"/>
          <p:cNvSpPr>
            <a:spLocks noGrp="true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/>
              <a:t>S1 MultiClass Unet V</a:t>
            </a:r>
            <a:endParaRPr lang="en-US" altLang="zh-TW"/>
          </a:p>
          <a:p>
            <a:r>
              <a:rPr lang="en-US" altLang="zh-TW"/>
              <a:t>S1 MultiClass Loss (FocalTverskyLoss) V</a:t>
            </a:r>
            <a:endParaRPr lang="en-US" altLang="zh-TW"/>
          </a:p>
          <a:p>
            <a:r>
              <a:rPr lang="en-US" altLang="zh-TW"/>
              <a:t>S1 MultiClass Metric X</a:t>
            </a:r>
            <a:endParaRPr lang="en-US" altLang="zh-TW"/>
          </a:p>
          <a:p>
            <a:endParaRPr lang="en-US" altLang="zh-TW"/>
          </a:p>
          <a:p>
            <a:r>
              <a:rPr lang="en-US" altLang="zh-TW"/>
              <a:t>S2 MultiClass 3D Network V</a:t>
            </a:r>
            <a:endParaRPr lang="en-US" altLang="zh-TW"/>
          </a:p>
          <a:p>
            <a:r>
              <a:rPr lang="en-US" altLang="zh-TW"/>
              <a:t>S2 MultiClass Loss V</a:t>
            </a:r>
            <a:endParaRPr lang="en-US" altLang="zh-TW"/>
          </a:p>
          <a:p>
            <a:r>
              <a:rPr lang="en-US" altLang="zh-TW"/>
              <a:t>S2 MultiClass Metric V</a:t>
            </a:r>
            <a:endParaRPr lang="en-US" altLang="zh-TW"/>
          </a:p>
          <a:p>
            <a:endParaRPr lang="en-US" altLang="zh-TW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MultiModel Architecture</a:t>
            </a:r>
            <a:endParaRPr lang="en-US" altLang="zh-TW"/>
          </a:p>
        </p:txBody>
      </p:sp>
      <p:sp>
        <p:nvSpPr>
          <p:cNvPr id="3" name="內容版面配置區 2"/>
          <p:cNvSpPr>
            <a:spLocks noGrp="true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Early Fusion</a:t>
            </a:r>
            <a:endParaRPr lang="en-US" altLang="zh-TW" dirty="0"/>
          </a:p>
          <a:p>
            <a:endParaRPr lang="en-US" altLang="zh-TW" dirty="0" smtClean="0"/>
          </a:p>
          <a:p>
            <a:r>
              <a:rPr lang="en-US" altLang="zh-TW" dirty="0" smtClean="0"/>
              <a:t>Deep Fusion</a:t>
            </a: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Late Fusion(Ensemble)</a:t>
            </a:r>
            <a:endParaRPr lang="en-US" altLang="zh-TW" dirty="0"/>
          </a:p>
        </p:txBody>
      </p:sp>
      <p:pic>
        <p:nvPicPr>
          <p:cNvPr id="4" name="圖片 3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5801360" y="1417955"/>
            <a:ext cx="5781040" cy="4577715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true" noChangeAspect="true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09600" y="274955"/>
            <a:ext cx="8935085" cy="62007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true" noChangeAspect="true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09600" y="274955"/>
            <a:ext cx="10972800" cy="288163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3342005"/>
            <a:ext cx="10972800" cy="29813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AI</a:t>
            </a:r>
            <a:r>
              <a:rPr lang="zh-TW" altLang="en-US"/>
              <a:t>中心</a:t>
            </a:r>
            <a:r>
              <a:rPr lang="en-US" altLang="zh-TW"/>
              <a:t> User Login</a:t>
            </a:r>
            <a:endParaRPr lang="en-US" altLang="zh-TW"/>
          </a:p>
        </p:txBody>
      </p:sp>
      <p:sp>
        <p:nvSpPr>
          <p:cNvPr id="3" name="內容版面配置區 2"/>
          <p:cNvSpPr>
            <a:spLocks noGrp="true"/>
          </p:cNvSpPr>
          <p:nvPr>
            <p:ph idx="1"/>
          </p:nvPr>
        </p:nvSpPr>
        <p:spPr>
          <a:xfrm>
            <a:off x="609600" y="1600200"/>
            <a:ext cx="3978275" cy="4526280"/>
          </a:xfrm>
        </p:spPr>
        <p:txBody>
          <a:bodyPr/>
          <a:lstStyle/>
          <a:p>
            <a:pPr marL="0" indent="0">
              <a:buNone/>
            </a:pPr>
            <a:r>
              <a:rPr lang="en-US" altLang="zh-TW" sz="2500">
                <a:solidFill>
                  <a:srgbClr val="FF0000"/>
                </a:solidFill>
              </a:rPr>
              <a:t>VPN connect Host</a:t>
            </a:r>
            <a:endParaRPr lang="en-US" altLang="zh-TW" sz="250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zh-TW" sz="2500">
                <a:solidFill>
                  <a:srgbClr val="FF0000"/>
                </a:solidFill>
                <a:latin typeface="东文宋体" charset="0"/>
                <a:ea typeface="东文宋体" charset="0"/>
                <a:sym typeface="+mn-ea"/>
              </a:rPr>
              <a:t>↓</a:t>
            </a:r>
            <a:endParaRPr lang="en-US" altLang="zh-TW" sz="2500">
              <a:solidFill>
                <a:srgbClr val="FF0000"/>
              </a:solidFill>
              <a:latin typeface="东文宋体" charset="0"/>
              <a:ea typeface="东文宋体" charset="0"/>
            </a:endParaRPr>
          </a:p>
          <a:p>
            <a:pPr marL="0" indent="0">
              <a:buNone/>
            </a:pPr>
            <a:r>
              <a:rPr lang="en-US" altLang="zh-TW" sz="2500">
                <a:solidFill>
                  <a:srgbClr val="FF0000"/>
                </a:solidFill>
              </a:rPr>
              <a:t>Putty SSH Login </a:t>
            </a:r>
            <a:endParaRPr lang="en-US" altLang="zh-TW" sz="250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zh-TW" sz="2500">
                <a:solidFill>
                  <a:srgbClr val="FF0000"/>
                </a:solidFill>
                <a:latin typeface="东文宋体" charset="0"/>
                <a:ea typeface="东文宋体" charset="0"/>
                <a:sym typeface="+mn-ea"/>
              </a:rPr>
              <a:t>↓</a:t>
            </a:r>
            <a:endParaRPr lang="en-US" altLang="zh-TW" sz="2500">
              <a:solidFill>
                <a:srgbClr val="FF0000"/>
              </a:solidFill>
              <a:latin typeface="东文宋体" charset="0"/>
              <a:ea typeface="东文宋体" charset="0"/>
              <a:sym typeface="+mn-ea"/>
            </a:endParaRPr>
          </a:p>
          <a:p>
            <a:pPr marL="0" indent="0">
              <a:buNone/>
            </a:pPr>
            <a:r>
              <a:rPr lang="en-US" altLang="zh-TW" sz="2500">
                <a:solidFill>
                  <a:srgbClr val="FF0000"/>
                </a:solidFill>
                <a:latin typeface="东文宋体" charset="0"/>
                <a:ea typeface="东文宋体" charset="0"/>
              </a:rPr>
              <a:t>Terminal Login</a:t>
            </a:r>
            <a:endParaRPr lang="en-US" altLang="zh-TW" sz="2500">
              <a:solidFill>
                <a:srgbClr val="FF0000"/>
              </a:solidFill>
              <a:latin typeface="东文宋体" charset="0"/>
              <a:ea typeface="东文宋体" charset="0"/>
            </a:endParaRPr>
          </a:p>
          <a:p>
            <a:pPr marL="0" indent="0">
              <a:buNone/>
            </a:pPr>
            <a:r>
              <a:rPr lang="en-US" altLang="zh-TW" sz="2500">
                <a:solidFill>
                  <a:srgbClr val="FF0000"/>
                </a:solidFill>
                <a:latin typeface="东文宋体" charset="0"/>
                <a:ea typeface="东文宋体" charset="0"/>
                <a:sym typeface="+mn-ea"/>
              </a:rPr>
              <a:t>↓</a:t>
            </a:r>
            <a:endParaRPr lang="en-US" altLang="zh-TW" sz="2500">
              <a:solidFill>
                <a:srgbClr val="FF0000"/>
              </a:solidFill>
              <a:latin typeface="东文宋体" charset="0"/>
              <a:ea typeface="东文宋体" charset="0"/>
              <a:sym typeface="+mn-ea"/>
            </a:endParaRPr>
          </a:p>
          <a:p>
            <a:pPr marL="0" indent="0">
              <a:buNone/>
            </a:pPr>
            <a:r>
              <a:rPr lang="en-US" altLang="zh-TW" sz="2500">
                <a:solidFill>
                  <a:srgbClr val="FF0000"/>
                </a:solidFill>
                <a:latin typeface="东文宋体" charset="0"/>
                <a:ea typeface="东文宋体" charset="0"/>
              </a:rPr>
              <a:t>Dark-Image Load(</a:t>
            </a:r>
            <a:r>
              <a:rPr lang="zh-TW" altLang="en-US" sz="2500">
                <a:solidFill>
                  <a:srgbClr val="FF0000"/>
                </a:solidFill>
                <a:latin typeface="东文宋体" charset="0"/>
                <a:ea typeface="东文宋体" charset="0"/>
              </a:rPr>
              <a:t>可省略</a:t>
            </a:r>
            <a:r>
              <a:rPr lang="en-US" altLang="zh-TW" sz="2500">
                <a:solidFill>
                  <a:srgbClr val="FF0000"/>
                </a:solidFill>
                <a:latin typeface="东文宋体" charset="0"/>
                <a:ea typeface="东文宋体" charset="0"/>
              </a:rPr>
              <a:t>)</a:t>
            </a:r>
            <a:endParaRPr lang="en-US" altLang="zh-TW" sz="2500">
              <a:solidFill>
                <a:srgbClr val="FF0000"/>
              </a:solidFill>
              <a:latin typeface="东文宋体" charset="0"/>
              <a:ea typeface="东文宋体" charset="0"/>
            </a:endParaRPr>
          </a:p>
          <a:p>
            <a:pPr marL="0" indent="0">
              <a:buNone/>
            </a:pPr>
            <a:r>
              <a:rPr lang="en-US" altLang="zh-TW" sz="2500">
                <a:solidFill>
                  <a:srgbClr val="FF0000"/>
                </a:solidFill>
                <a:latin typeface="东文宋体" charset="0"/>
                <a:ea typeface="东文宋体" charset="0"/>
                <a:sym typeface="+mn-ea"/>
              </a:rPr>
              <a:t>↓</a:t>
            </a:r>
            <a:endParaRPr lang="en-US" altLang="zh-TW" sz="2500">
              <a:solidFill>
                <a:srgbClr val="FF0000"/>
              </a:solidFill>
              <a:latin typeface="东文宋体" charset="0"/>
              <a:ea typeface="东文宋体" charset="0"/>
              <a:sym typeface="+mn-ea"/>
            </a:endParaRPr>
          </a:p>
          <a:p>
            <a:pPr marL="0" indent="0">
              <a:buNone/>
            </a:pPr>
            <a:r>
              <a:rPr lang="en-US" altLang="zh-TW" sz="2500">
                <a:solidFill>
                  <a:srgbClr val="FF0000"/>
                </a:solidFill>
                <a:latin typeface="东文宋体" charset="0"/>
                <a:ea typeface="东文宋体" charset="0"/>
              </a:rPr>
              <a:t>Linux OS</a:t>
            </a:r>
            <a:endParaRPr lang="en-US" altLang="zh-TW" sz="2500">
              <a:solidFill>
                <a:srgbClr val="FF0000"/>
              </a:solidFill>
              <a:latin typeface="东文宋体" charset="0"/>
              <a:ea typeface="东文宋体" charset="0"/>
            </a:endParaRPr>
          </a:p>
        </p:txBody>
      </p:sp>
      <p:sp>
        <p:nvSpPr>
          <p:cNvPr id="4" name="內容版面配置區 2"/>
          <p:cNvSpPr>
            <a:spLocks noGrp="true"/>
          </p:cNvSpPr>
          <p:nvPr/>
        </p:nvSpPr>
        <p:spPr>
          <a:xfrm>
            <a:off x="5006340" y="1600200"/>
            <a:ext cx="6517640" cy="452628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2500">
                <a:solidFill>
                  <a:schemeClr val="tx1"/>
                </a:solidFill>
                <a:latin typeface="东文宋体" charset="0"/>
                <a:ea typeface="东文宋体" charset="0"/>
              </a:rPr>
              <a:t>儲存空間與</a:t>
            </a:r>
            <a:r>
              <a:rPr lang="en-US" altLang="zh-TW" sz="2500">
                <a:solidFill>
                  <a:schemeClr val="tx1"/>
                </a:solidFill>
                <a:latin typeface="东文宋体" charset="0"/>
                <a:ea typeface="东文宋体" charset="0"/>
              </a:rPr>
              <a:t>OS</a:t>
            </a:r>
            <a:r>
              <a:rPr lang="zh-TW" altLang="en-US" sz="2500">
                <a:solidFill>
                  <a:schemeClr val="tx1"/>
                </a:solidFill>
                <a:latin typeface="东文宋体" charset="0"/>
                <a:ea typeface="东文宋体" charset="0"/>
              </a:rPr>
              <a:t>是分開的</a:t>
            </a:r>
            <a:endParaRPr lang="zh-TW" altLang="en-US" sz="2500">
              <a:solidFill>
                <a:schemeClr val="tx1"/>
              </a:solidFill>
              <a:latin typeface="东文宋体" charset="0"/>
              <a:ea typeface="东文宋体" charset="0"/>
            </a:endParaRPr>
          </a:p>
          <a:p>
            <a:endParaRPr lang="zh-TW" altLang="en-US" sz="2500">
              <a:solidFill>
                <a:schemeClr val="tx1"/>
              </a:solidFill>
              <a:latin typeface="东文宋体" charset="0"/>
              <a:ea typeface="东文宋体" charset="0"/>
            </a:endParaRPr>
          </a:p>
          <a:p>
            <a:r>
              <a:rPr lang="zh-TW" altLang="en-US" sz="2500">
                <a:solidFill>
                  <a:schemeClr val="tx1"/>
                </a:solidFill>
                <a:latin typeface="东文宋体" charset="0"/>
                <a:ea typeface="东文宋体" charset="0"/>
              </a:rPr>
              <a:t>可提供免費諮詢服務</a:t>
            </a:r>
            <a:endParaRPr lang="zh-TW" altLang="en-US" sz="2500">
              <a:solidFill>
                <a:schemeClr val="tx1"/>
              </a:solidFill>
              <a:latin typeface="东文宋体" charset="0"/>
              <a:ea typeface="东文宋体" charset="0"/>
            </a:endParaRPr>
          </a:p>
          <a:p>
            <a:endParaRPr lang="zh-TW" altLang="en-US" sz="2500">
              <a:solidFill>
                <a:schemeClr val="tx1"/>
              </a:solidFill>
              <a:latin typeface="东文宋体" charset="0"/>
              <a:ea typeface="东文宋体" charset="0"/>
            </a:endParaRPr>
          </a:p>
          <a:p>
            <a:r>
              <a:rPr lang="zh-TW" altLang="en-US" sz="2500">
                <a:solidFill>
                  <a:schemeClr val="tx1"/>
                </a:solidFill>
                <a:latin typeface="东文宋体" charset="0"/>
                <a:ea typeface="东文宋体" charset="0"/>
              </a:rPr>
              <a:t>已提供基礎的</a:t>
            </a:r>
            <a:r>
              <a:rPr lang="en-US" altLang="zh-TW" sz="2500">
                <a:solidFill>
                  <a:schemeClr val="tx1"/>
                </a:solidFill>
                <a:latin typeface="东文宋体" charset="0"/>
                <a:ea typeface="东文宋体" charset="0"/>
              </a:rPr>
              <a:t>ML</a:t>
            </a:r>
            <a:r>
              <a:rPr lang="zh-TW" altLang="en-US" sz="2500">
                <a:solidFill>
                  <a:schemeClr val="tx1"/>
                </a:solidFill>
                <a:latin typeface="东文宋体" charset="0"/>
                <a:ea typeface="东文宋体" charset="0"/>
              </a:rPr>
              <a:t>和</a:t>
            </a:r>
            <a:r>
              <a:rPr lang="en-US" altLang="zh-TW" sz="2500">
                <a:solidFill>
                  <a:schemeClr val="tx1"/>
                </a:solidFill>
                <a:latin typeface="东文宋体" charset="0"/>
                <a:ea typeface="东文宋体" charset="0"/>
              </a:rPr>
              <a:t>DL</a:t>
            </a:r>
            <a:r>
              <a:rPr lang="zh-TW" altLang="en-US" sz="2500">
                <a:solidFill>
                  <a:schemeClr val="tx1"/>
                </a:solidFill>
                <a:latin typeface="东文宋体" charset="0"/>
                <a:ea typeface="东文宋体" charset="0"/>
              </a:rPr>
              <a:t>環境</a:t>
            </a:r>
            <a:endParaRPr lang="zh-TW" altLang="en-US" sz="2500">
              <a:solidFill>
                <a:schemeClr val="tx1"/>
              </a:solidFill>
              <a:latin typeface="东文宋体" charset="0"/>
              <a:ea typeface="东文宋体" charset="0"/>
            </a:endParaRPr>
          </a:p>
          <a:p>
            <a:endParaRPr lang="zh-TW" altLang="en-US" sz="2500">
              <a:solidFill>
                <a:schemeClr val="tx1"/>
              </a:solidFill>
              <a:latin typeface="东文宋体" charset="0"/>
              <a:ea typeface="东文宋体" charset="0"/>
            </a:endParaRPr>
          </a:p>
          <a:p>
            <a:r>
              <a:rPr lang="zh-TW" altLang="en-US" sz="2500">
                <a:solidFill>
                  <a:schemeClr val="tx1"/>
                </a:solidFill>
                <a:latin typeface="东文宋体" charset="0"/>
                <a:ea typeface="东文宋体" charset="0"/>
              </a:rPr>
              <a:t>可使用</a:t>
            </a:r>
            <a:r>
              <a:rPr lang="en-US" altLang="zh-TW" sz="2500">
                <a:solidFill>
                  <a:schemeClr val="tx1"/>
                </a:solidFill>
                <a:latin typeface="东文宋体" charset="0"/>
                <a:ea typeface="东文宋体" charset="0"/>
              </a:rPr>
              <a:t>Telnet</a:t>
            </a:r>
            <a:r>
              <a:rPr lang="zh-TW" altLang="en-US" sz="2500">
                <a:solidFill>
                  <a:schemeClr val="tx1"/>
                </a:solidFill>
                <a:latin typeface="东文宋体" charset="0"/>
                <a:ea typeface="东文宋体" charset="0"/>
              </a:rPr>
              <a:t>遠端儲存資料（需掛</a:t>
            </a:r>
            <a:r>
              <a:rPr lang="en-US" altLang="zh-TW" sz="2500">
                <a:solidFill>
                  <a:schemeClr val="tx1"/>
                </a:solidFill>
                <a:latin typeface="东文宋体" charset="0"/>
                <a:ea typeface="东文宋体" charset="0"/>
              </a:rPr>
              <a:t>VPN</a:t>
            </a:r>
            <a:r>
              <a:rPr lang="zh-TW" altLang="en-US" sz="2500">
                <a:solidFill>
                  <a:schemeClr val="tx1"/>
                </a:solidFill>
                <a:latin typeface="东文宋体" charset="0"/>
                <a:ea typeface="东文宋体" charset="0"/>
              </a:rPr>
              <a:t>）</a:t>
            </a:r>
            <a:endParaRPr lang="zh-TW" altLang="en-US" sz="2500">
              <a:solidFill>
                <a:schemeClr val="tx1"/>
              </a:solidFill>
              <a:latin typeface="东文宋体" charset="0"/>
              <a:ea typeface="东文宋体" charset="0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6340475" y="4022090"/>
            <a:ext cx="5548630" cy="2030095"/>
          </a:xfrm>
          <a:prstGeom prst="rect">
            <a:avLst/>
          </a:prstGeom>
          <a:gradFill rotWithShape="false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true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false" compatLnSpc="true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80604020202020204" pitchFamily="34" charset="0"/>
              <a:ea typeface="SimSun" pitchFamily="2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340475" y="1417955"/>
            <a:ext cx="5548630" cy="1463675"/>
          </a:xfrm>
          <a:prstGeom prst="rect">
            <a:avLst/>
          </a:prstGeom>
          <a:gradFill rotWithShape="false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true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false" compatLnSpc="true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80604020202020204" pitchFamily="34" charset="0"/>
              <a:ea typeface="SimSun" pitchFamily="2" charset="-122"/>
            </a:endParaRPr>
          </a:p>
        </p:txBody>
      </p:sp>
      <p:sp>
        <p:nvSpPr>
          <p:cNvPr id="2" name="標題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GraphVQA</a:t>
            </a:r>
            <a:r>
              <a:rPr lang="en-US" altLang="en-US"/>
              <a:t> - </a:t>
            </a:r>
            <a:r>
              <a:rPr lang="en-US" altLang="zh-TW"/>
              <a:t>Install API error</a:t>
            </a:r>
            <a:endParaRPr lang="en-US" altLang="zh-TW"/>
          </a:p>
        </p:txBody>
      </p:sp>
      <p:pic>
        <p:nvPicPr>
          <p:cNvPr id="4" name="內容版面配置區 3"/>
          <p:cNvPicPr>
            <a:picLocks noGrp="true" noChangeAspect="true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09600" y="1417955"/>
            <a:ext cx="5667375" cy="2543175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true"/>
          </p:cNvPicPr>
          <p:nvPr/>
        </p:nvPicPr>
        <p:blipFill>
          <a:blip r:embed="rId2"/>
          <a:srcRect r="9405"/>
          <a:stretch>
            <a:fillRect/>
          </a:stretch>
        </p:blipFill>
        <p:spPr>
          <a:xfrm>
            <a:off x="609600" y="4022090"/>
            <a:ext cx="5667375" cy="2486025"/>
          </a:xfrm>
          <a:prstGeom prst="rect">
            <a:avLst/>
          </a:prstGeom>
        </p:spPr>
      </p:pic>
      <p:sp>
        <p:nvSpPr>
          <p:cNvPr id="7" name="文字方塊 6"/>
          <p:cNvSpPr txBox="true"/>
          <p:nvPr/>
        </p:nvSpPr>
        <p:spPr>
          <a:xfrm>
            <a:off x="6340475" y="1417955"/>
            <a:ext cx="5471795" cy="1599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TW" altLang="en-US" sz="1400">
                <a:solidFill>
                  <a:srgbClr val="FF0000"/>
                </a:solidFill>
              </a:rPr>
              <a:t>Traceback (most recent call last):</a:t>
            </a:r>
            <a:endParaRPr lang="zh-TW" altLang="en-US" sz="1400">
              <a:solidFill>
                <a:srgbClr val="FF0000"/>
              </a:solidFill>
            </a:endParaRPr>
          </a:p>
          <a:p>
            <a:r>
              <a:rPr lang="zh-TW" altLang="en-US" sz="1400">
                <a:solidFill>
                  <a:srgbClr val="FF0000"/>
                </a:solidFill>
              </a:rPr>
              <a:t>File "&lt;stdin&gt;", line 1, in &lt;module&gt;</a:t>
            </a:r>
            <a:endParaRPr lang="zh-TW" altLang="en-US" sz="1400">
              <a:solidFill>
                <a:srgbClr val="FF0000"/>
              </a:solidFill>
            </a:endParaRPr>
          </a:p>
          <a:p>
            <a:r>
              <a:rPr lang="zh-TW" altLang="en-US" sz="1400">
                <a:solidFill>
                  <a:srgbClr val="FF0000"/>
                </a:solidFill>
              </a:rPr>
              <a:t>ImportError: cannot import name '_new_empty_tensor' from 'torchvision.ops'   (/home/data/anaconda3/envs/XXX_mdetr/lib/python3.8/site-packages/torchvision/ops/__init__.py)</a:t>
            </a:r>
            <a:endParaRPr lang="zh-TW" altLang="en-US" sz="1400">
              <a:solidFill>
                <a:srgbClr val="FF0000"/>
              </a:solidFill>
            </a:endParaRPr>
          </a:p>
          <a:p>
            <a:endParaRPr lang="zh-TW" altLang="en-US" sz="1400">
              <a:solidFill>
                <a:srgbClr val="FF0000"/>
              </a:solidFill>
            </a:endParaRPr>
          </a:p>
        </p:txBody>
      </p:sp>
      <p:sp>
        <p:nvSpPr>
          <p:cNvPr id="9" name="文字方塊 8"/>
          <p:cNvSpPr txBox="true"/>
          <p:nvPr/>
        </p:nvSpPr>
        <p:spPr>
          <a:xfrm>
            <a:off x="6340475" y="4022090"/>
            <a:ext cx="5547995" cy="20300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TW" altLang="en-US" sz="1400">
                <a:solidFill>
                  <a:srgbClr val="FF0000"/>
                </a:solidFill>
              </a:rPr>
              <a:t>Traceback (most recent call last): File "pipeline_model_gat.py", line 850, in &lt;module&gt; load_vocab_flag=True File "/home/</a:t>
            </a:r>
            <a:r>
              <a:rPr lang="en-US" altLang="zh-TW" sz="1400">
                <a:solidFill>
                  <a:srgbClr val="FF0000"/>
                </a:solidFill>
              </a:rPr>
              <a:t>data</a:t>
            </a:r>
            <a:r>
              <a:rPr lang="zh-TW" altLang="en-US" sz="1400">
                <a:solidFill>
                  <a:srgbClr val="FF0000"/>
                </a:solidFill>
              </a:rPr>
              <a:t>/repo/GraphVQA/gqa_dataset_entry.py", line 468, in __init__ self.load_qa_vocab() File "/home/</a:t>
            </a:r>
            <a:r>
              <a:rPr lang="en-US" altLang="zh-TW" sz="1400">
                <a:solidFill>
                  <a:srgbClr val="FF0000"/>
                </a:solidFill>
              </a:rPr>
              <a:t>data</a:t>
            </a:r>
            <a:r>
              <a:rPr lang="zh-TW" altLang="en-US" sz="1400">
                <a:solidFill>
                  <a:srgbClr val="FF0000"/>
                </a:solidFill>
              </a:rPr>
              <a:t>/repo/GraphVQA/gqa_dataset_entry.py", line 578, in load_qa_vocab text_reloaded = pickle.load(f) ModuleNotFoundError: No module named 'torchtext.data.field'</a:t>
            </a:r>
            <a:endParaRPr lang="zh-TW" altLang="en-US" sz="14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true" noChangeAspect="true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09600" y="1417955"/>
            <a:ext cx="2571750" cy="3476625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3326765" y="1417955"/>
            <a:ext cx="1628775" cy="1781175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5449570" y="1417955"/>
            <a:ext cx="2971800" cy="3038475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GraphVQA</a:t>
            </a:r>
            <a:r>
              <a:rPr lang="en-US" altLang="en-US"/>
              <a:t> - Dataset</a:t>
            </a:r>
            <a:endParaRPr lang="en-US" altLang="en-US"/>
          </a:p>
        </p:txBody>
      </p:sp>
      <p:sp>
        <p:nvSpPr>
          <p:cNvPr id="3" name="內容版面配置區 2"/>
          <p:cNvSpPr>
            <a:spLocks noGrp="true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/>
              <a:t>raw data type - .json</a:t>
            </a:r>
            <a:endParaRPr lang="en-US" altLang="zh-TW"/>
          </a:p>
          <a:p>
            <a:endParaRPr lang="en-US" altLang="zh-TW"/>
          </a:p>
          <a:p>
            <a:r>
              <a:rPr lang="en-US" altLang="zh-TW"/>
              <a:t>position label type - .json</a:t>
            </a:r>
            <a:endParaRPr lang="en-US" altLang="zh-TW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EMR Process - ElasticNet</a:t>
            </a:r>
            <a:r>
              <a:rPr lang="en-US" altLang="en-US"/>
              <a:t>(L1+L2)</a:t>
            </a:r>
            <a:endParaRPr lang="en-US" altLang="en-US"/>
          </a:p>
        </p:txBody>
      </p:sp>
      <p:sp>
        <p:nvSpPr>
          <p:cNvPr id="3" name="內容版面配置區 2"/>
          <p:cNvSpPr>
            <a:spLocks noGrp="true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000"/>
              <a:t>The demographic features</a:t>
            </a:r>
            <a:endParaRPr lang="en-US" altLang="zh-TW"/>
          </a:p>
          <a:p>
            <a:pPr lvl="1"/>
            <a:r>
              <a:rPr lang="en-US" altLang="zh-TW" sz="1700"/>
              <a:t>gender, race, smoking habits, age...</a:t>
            </a:r>
            <a:endParaRPr lang="en-US" altLang="zh-TW" sz="1700"/>
          </a:p>
          <a:p>
            <a:pPr lvl="1"/>
            <a:r>
              <a:rPr lang="en-US" altLang="zh-TW" sz="1700">
                <a:solidFill>
                  <a:srgbClr val="FF0000"/>
                </a:solidFill>
              </a:rPr>
              <a:t>one-hot.</a:t>
            </a:r>
            <a:endParaRPr lang="en-US" altLang="zh-TW" sz="1700"/>
          </a:p>
          <a:p>
            <a:r>
              <a:rPr lang="en-US" altLang="zh-TW" sz="2000"/>
              <a:t>Vitals features</a:t>
            </a:r>
            <a:endParaRPr lang="en-US" altLang="zh-TW"/>
          </a:p>
          <a:p>
            <a:pPr lvl="1"/>
            <a:r>
              <a:rPr lang="en-US" altLang="zh-TW" sz="1700"/>
              <a:t>systolic and diastolic blood pressure, height, weight, BMI, temperature,respiration rate, spO2, HR..</a:t>
            </a:r>
            <a:endParaRPr lang="en-US" altLang="zh-TW" sz="1700"/>
          </a:p>
          <a:p>
            <a:pPr lvl="1"/>
            <a:r>
              <a:rPr lang="en-US" altLang="zh-TW" sz="1700">
                <a:solidFill>
                  <a:srgbClr val="FF0000"/>
                </a:solidFill>
              </a:rPr>
              <a:t>Taking the derivative of the vital values along the temporal axis.</a:t>
            </a:r>
            <a:endParaRPr lang="en-US" altLang="zh-TW" sz="1700"/>
          </a:p>
          <a:p>
            <a:pPr lvl="0"/>
            <a:r>
              <a:rPr lang="en-US" altLang="zh-TW" sz="2000"/>
              <a:t>Inpatient and outpatient medication feature</a:t>
            </a:r>
            <a:endParaRPr lang="en-US" altLang="zh-TW" sz="1940"/>
          </a:p>
          <a:p>
            <a:pPr lvl="1"/>
            <a:r>
              <a:rPr lang="en-US" altLang="zh-TW" sz="1695"/>
              <a:t>641 unique classes of drugs</a:t>
            </a:r>
            <a:endParaRPr lang="en-US" altLang="zh-TW" sz="1695"/>
          </a:p>
          <a:p>
            <a:pPr lvl="1"/>
            <a:r>
              <a:rPr lang="en-US" altLang="zh-TW" sz="1695">
                <a:solidFill>
                  <a:srgbClr val="FF0000"/>
                </a:solidFill>
              </a:rPr>
              <a:t>The frequency within the 12 month window and a binary label.</a:t>
            </a:r>
            <a:endParaRPr lang="en-US" altLang="zh-TW" sz="1695">
              <a:solidFill>
                <a:srgbClr val="FF0000"/>
              </a:solidFill>
            </a:endParaRPr>
          </a:p>
          <a:p>
            <a:pPr lvl="0"/>
            <a:r>
              <a:rPr lang="en-US" altLang="zh-TW" sz="1935"/>
              <a:t>ICD-9 codes</a:t>
            </a:r>
            <a:endParaRPr lang="en-US" altLang="zh-TW" sz="1935"/>
          </a:p>
          <a:p>
            <a:pPr lvl="1"/>
            <a:r>
              <a:rPr lang="en-US" altLang="zh-TW" sz="1690"/>
              <a:t>Excluded all ICD-9 codes with less than 1% occurrences in the training dataset and collapsed into top diagnosis categories.</a:t>
            </a:r>
            <a:endParaRPr lang="en-US" altLang="zh-TW" sz="1690"/>
          </a:p>
          <a:p>
            <a:pPr lvl="1"/>
            <a:r>
              <a:rPr lang="en-US" altLang="zh-TW" sz="1690"/>
              <a:t>the same encounter number as the patient’s CT exam, or within a 24 hour window prior to their CT examination were dropped to avoid data leakage</a:t>
            </a:r>
            <a:r>
              <a:rPr lang="en-US" altLang="en-US" sz="1690"/>
              <a:t>.</a:t>
            </a:r>
            <a:endParaRPr lang="en-US" altLang="en-US" sz="1690"/>
          </a:p>
          <a:p>
            <a:pPr lvl="1"/>
            <a:r>
              <a:rPr lang="en-US" altLang="zh-TW" sz="1690">
                <a:solidFill>
                  <a:srgbClr val="FF0000"/>
                </a:solidFill>
              </a:rPr>
              <a:t>Used a binary(presence/absence)</a:t>
            </a:r>
            <a:endParaRPr lang="en-US" altLang="zh-TW" sz="1690"/>
          </a:p>
          <a:p>
            <a:pPr lvl="1"/>
            <a:endParaRPr lang="en-US" altLang="zh-TW"/>
          </a:p>
          <a:p>
            <a:endParaRPr lang="en-US" altLang="zh-TW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CT Process - PENet</a:t>
            </a:r>
            <a:endParaRPr lang="en-US" altLang="zh-TW"/>
          </a:p>
        </p:txBody>
      </p:sp>
      <p:sp>
        <p:nvSpPr>
          <p:cNvPr id="3" name="內容版面配置區 2"/>
          <p:cNvSpPr>
            <a:spLocks noGrp="true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/>
              <a:t>CT image</a:t>
            </a:r>
            <a:endParaRPr lang="en-US" altLang="zh-TW"/>
          </a:p>
          <a:p>
            <a:pPr lvl="1"/>
            <a:r>
              <a:rPr lang="en-US" altLang="zh-TW"/>
              <a:t>224 x 224 x N (N = Used sliding window</a:t>
            </a:r>
            <a:r>
              <a:rPr lang="en-US" altLang="en-US"/>
              <a:t>, init=24</a:t>
            </a:r>
            <a:r>
              <a:rPr lang="en-US" altLang="zh-TW"/>
              <a:t>)</a:t>
            </a:r>
            <a:endParaRPr lang="en-US" altLang="zh-TW"/>
          </a:p>
          <a:p>
            <a:pPr lvl="0"/>
            <a:endParaRPr lang="en-US" altLang="zh-TW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Model block componse</a:t>
            </a:r>
            <a:endParaRPr lang="en-US" altLang="zh-TW"/>
          </a:p>
        </p:txBody>
      </p:sp>
      <p:pic>
        <p:nvPicPr>
          <p:cNvPr id="4" name="內容版面配置區 3"/>
          <p:cNvPicPr>
            <a:picLocks noGrp="true" noChangeAspect="true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09600" y="1417955"/>
            <a:ext cx="9957435" cy="452628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 flipH="true">
            <a:off x="1275715" y="3922395"/>
            <a:ext cx="3519170" cy="1935480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gradFill rotWithShape="false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true"/>
                </a:gradFill>
              </a14:hiddenFill>
            </a:ext>
          </a:extLst>
        </p:spPr>
        <p:txBody>
          <a:bodyPr vert="horz" wrap="none" lIns="91440" tIns="45720" rIns="91440" bIns="45720" numCol="1" anchor="ctr" anchorCtr="false" compatLnSpc="true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80604020202020204" pitchFamily="34" charset="0"/>
              <a:ea typeface="SimSun" pitchFamily="2" charset="-122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true" noChangeAspect="true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09600" y="1417955"/>
            <a:ext cx="6085205" cy="452628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609600" y="274955"/>
            <a:ext cx="4581525" cy="3653155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609398" y="3928110"/>
            <a:ext cx="4581727" cy="2884791"/>
          </a:xfrm>
          <a:prstGeom prst="rect">
            <a:avLst/>
          </a:prstGeom>
        </p:spPr>
      </p:pic>
      <p:pic>
        <p:nvPicPr>
          <p:cNvPr id="6" name="內容版面配置區 5"/>
          <p:cNvPicPr>
            <a:picLocks noGrp="true" noChangeAspect="true"/>
          </p:cNvPicPr>
          <p:nvPr>
            <p:ph idx="1"/>
          </p:nvPr>
        </p:nvPicPr>
        <p:blipFill>
          <a:blip r:embed="rId3"/>
          <a:srcRect t="15360" b="32466"/>
          <a:stretch>
            <a:fillRect/>
          </a:stretch>
        </p:blipFill>
        <p:spPr>
          <a:xfrm>
            <a:off x="7000875" y="4252595"/>
            <a:ext cx="3239135" cy="2087880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>
            <a:off x="7000875" y="274955"/>
            <a:ext cx="4581525" cy="3857625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VPN - putty ERROR</a:t>
            </a:r>
            <a:endParaRPr lang="en-US" altLang="zh-TW"/>
          </a:p>
        </p:txBody>
      </p:sp>
      <p:pic>
        <p:nvPicPr>
          <p:cNvPr id="4" name="內容版面配置區 3"/>
          <p:cNvPicPr>
            <a:picLocks noGrp="true" noChangeAspect="true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09600" y="1417955"/>
            <a:ext cx="7500620" cy="2925445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6837045" y="3736975"/>
            <a:ext cx="5188585" cy="2954655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MultiGPU - Torch DistributedDataParallel(DDP)</a:t>
            </a:r>
            <a:endParaRPr lang="en-US" altLang="en-US"/>
          </a:p>
        </p:txBody>
      </p:sp>
      <p:sp>
        <p:nvSpPr>
          <p:cNvPr id="3" name="內容版面配置區 2"/>
          <p:cNvSpPr>
            <a:spLocks noGrp="true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/>
              <a:t>收斂速度沒有變快</a:t>
            </a:r>
            <a:endParaRPr lang="zh-TW" altLang="en-US"/>
          </a:p>
          <a:p>
            <a:endParaRPr lang="zh-TW" altLang="en-US"/>
          </a:p>
          <a:p>
            <a:r>
              <a:rPr lang="en-US" altLang="en-US"/>
              <a:t>GPU</a:t>
            </a:r>
            <a:r>
              <a:rPr lang="zh-TW" altLang="en-US"/>
              <a:t>之間溝通速度有點慢</a:t>
            </a:r>
            <a:r>
              <a:rPr lang="en-US" altLang="zh-TW"/>
              <a:t> </a:t>
            </a:r>
            <a:r>
              <a:rPr lang="en-US" altLang="en-US"/>
              <a:t>(</a:t>
            </a:r>
            <a:r>
              <a:rPr lang="zh-TW" altLang="en-US"/>
              <a:t>雖然還是有比單張的快一點</a:t>
            </a:r>
            <a:r>
              <a:rPr lang="en-US" altLang="en-US"/>
              <a:t>)</a:t>
            </a:r>
            <a:endParaRPr lang="en-US" altLang="en-US"/>
          </a:p>
          <a:p>
            <a:pPr lvl="1"/>
            <a:r>
              <a:rPr lang="en-US" altLang="en-US">
                <a:solidFill>
                  <a:srgbClr val="FF0000"/>
                </a:solidFill>
              </a:rPr>
              <a:t>NasServer</a:t>
            </a:r>
            <a:r>
              <a:rPr lang="zh-TW" altLang="en-US">
                <a:solidFill>
                  <a:srgbClr val="FF0000"/>
                </a:solidFill>
              </a:rPr>
              <a:t>與</a:t>
            </a:r>
            <a:r>
              <a:rPr lang="en-US" altLang="zh-TW">
                <a:solidFill>
                  <a:srgbClr val="FF0000"/>
                </a:solidFill>
              </a:rPr>
              <a:t>model</a:t>
            </a:r>
            <a:r>
              <a:rPr lang="zh-TW" altLang="en-US">
                <a:solidFill>
                  <a:srgbClr val="FF0000"/>
                </a:solidFill>
              </a:rPr>
              <a:t>之間傳遞資料的延遲過高</a:t>
            </a:r>
            <a:endParaRPr lang="zh-TW" altLang="en-US">
              <a:solidFill>
                <a:srgbClr val="FF0000"/>
              </a:solidFill>
            </a:endParaRPr>
          </a:p>
          <a:p>
            <a:pPr lvl="1"/>
            <a:endParaRPr lang="en-US" altLang="en-US"/>
          </a:p>
          <a:p>
            <a:r>
              <a:rPr lang="zh-TW" altLang="en-US"/>
              <a:t>根據</a:t>
            </a:r>
            <a:r>
              <a:rPr lang="en-US" altLang="zh-TW"/>
              <a:t>log</a:t>
            </a:r>
            <a:r>
              <a:rPr lang="zh-TW" altLang="en-US"/>
              <a:t>顯示，效能上沒有太多變化</a:t>
            </a:r>
            <a:endParaRPr lang="zh-TW" altLang="en-US"/>
          </a:p>
          <a:p>
            <a:endParaRPr lang="zh-TW" altLang="en-US"/>
          </a:p>
          <a:p>
            <a:r>
              <a:rPr lang="zh-TW" altLang="en-US"/>
              <a:t>當前的資料量用</a:t>
            </a:r>
            <a:r>
              <a:rPr lang="en-US" altLang="zh-TW"/>
              <a:t>DDP</a:t>
            </a:r>
            <a:r>
              <a:rPr lang="zh-TW" altLang="en-US"/>
              <a:t>並沒有比較好的效能表現</a:t>
            </a:r>
            <a:endParaRPr lang="en-US" altLang="zh-TW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Fusion Model</a:t>
            </a:r>
            <a:endParaRPr lang="en-US" altLang="zh-TW"/>
          </a:p>
        </p:txBody>
      </p:sp>
      <p:pic>
        <p:nvPicPr>
          <p:cNvPr id="4" name="內容版面配置區 3"/>
          <p:cNvPicPr>
            <a:picLocks noGrp="true" noChangeAspect="true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9695" y="1417955"/>
            <a:ext cx="5143500" cy="4143375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5233035" y="2961005"/>
            <a:ext cx="3067050" cy="3819525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true"/>
          </p:cNvPicPr>
          <p:nvPr/>
        </p:nvPicPr>
        <p:blipFill>
          <a:blip r:embed="rId3"/>
          <a:srcRect r="18713"/>
          <a:stretch>
            <a:fillRect/>
          </a:stretch>
        </p:blipFill>
        <p:spPr>
          <a:xfrm>
            <a:off x="99695" y="5561330"/>
            <a:ext cx="5133340" cy="1219200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>
            <a:off x="8300085" y="2961640"/>
            <a:ext cx="3286125" cy="3818890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>
            <a:off x="5391150" y="1417955"/>
            <a:ext cx="6191250" cy="1438275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sym typeface="+mn-ea"/>
              </a:rPr>
              <a:t>Transfer Learning</a:t>
            </a:r>
            <a:endParaRPr lang="en-US" altLang="en-US">
              <a:sym typeface="+mn-ea"/>
            </a:endParaRPr>
          </a:p>
        </p:txBody>
      </p:sp>
      <p:pic>
        <p:nvPicPr>
          <p:cNvPr id="4" name="內容版面配置區 3"/>
          <p:cNvPicPr>
            <a:picLocks noGrp="true" noChangeAspect="true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09600" y="1417955"/>
            <a:ext cx="8143875" cy="120015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6" name="內容版面配置區 5"/>
          <p:cNvPicPr>
            <a:picLocks noGrp="true" noChangeAspect="true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09600" y="274955"/>
            <a:ext cx="7385685" cy="452628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true"/>
          </p:cNvPicPr>
          <p:nvPr/>
        </p:nvPicPr>
        <p:blipFill>
          <a:blip r:embed="rId2"/>
          <a:srcRect r="42702"/>
          <a:stretch>
            <a:fillRect/>
          </a:stretch>
        </p:blipFill>
        <p:spPr>
          <a:xfrm>
            <a:off x="8369935" y="274955"/>
            <a:ext cx="3212465" cy="1682750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2416175"/>
            <a:ext cx="752475" cy="2384425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sym typeface="+mn-ea"/>
              </a:rPr>
              <a:t>Transfer Learning</a:t>
            </a:r>
            <a:r>
              <a:rPr lang="en-US" altLang="en-US">
                <a:sym typeface="+mn-ea"/>
              </a:rPr>
              <a:t> - Freeze Layer</a:t>
            </a:r>
            <a:endParaRPr lang="en-US" altLang="en-US">
              <a:sym typeface="+mn-ea"/>
            </a:endParaRPr>
          </a:p>
        </p:txBody>
      </p:sp>
      <p:pic>
        <p:nvPicPr>
          <p:cNvPr id="6" name="內容版面配置區 5"/>
          <p:cNvPicPr>
            <a:picLocks noGrp="true" noChangeAspect="true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09600" y="1694180"/>
            <a:ext cx="4705350" cy="2619375"/>
          </a:xfrm>
          <a:prstGeom prst="rect">
            <a:avLst/>
          </a:prstGeom>
        </p:spPr>
      </p:pic>
      <p:sp>
        <p:nvSpPr>
          <p:cNvPr id="7" name="文字方塊 6"/>
          <p:cNvSpPr txBox="true"/>
          <p:nvPr/>
        </p:nvSpPr>
        <p:spPr>
          <a:xfrm>
            <a:off x="609600" y="1325880"/>
            <a:ext cx="344741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/>
              <a:t>Original model - FC1(Freeze)</a:t>
            </a:r>
            <a:endParaRPr lang="en-US" altLang="en-US"/>
          </a:p>
        </p:txBody>
      </p:sp>
      <p:sp>
        <p:nvSpPr>
          <p:cNvPr id="8" name="文字方塊 7"/>
          <p:cNvSpPr txBox="true"/>
          <p:nvPr/>
        </p:nvSpPr>
        <p:spPr>
          <a:xfrm>
            <a:off x="6261100" y="1325880"/>
            <a:ext cx="329692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/>
              <a:t>Freeze model - FC1(Freeze)</a:t>
            </a:r>
            <a:endParaRPr lang="en-US" altLang="en-US"/>
          </a:p>
        </p:txBody>
      </p:sp>
      <p:pic>
        <p:nvPicPr>
          <p:cNvPr id="9" name="圖片 8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6261100" y="1694180"/>
            <a:ext cx="4667250" cy="2657475"/>
          </a:xfrm>
          <a:prstGeom prst="rect">
            <a:avLst/>
          </a:prstGeom>
        </p:spPr>
      </p:pic>
      <p:sp>
        <p:nvSpPr>
          <p:cNvPr id="10" name="文字方塊 9"/>
          <p:cNvSpPr txBox="true"/>
          <p:nvPr/>
        </p:nvSpPr>
        <p:spPr>
          <a:xfrm>
            <a:off x="609600" y="4351655"/>
            <a:ext cx="375793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/>
              <a:t>Original model - FC2(NoFreeze)</a:t>
            </a:r>
            <a:endParaRPr lang="en-US" altLang="en-US"/>
          </a:p>
        </p:txBody>
      </p:sp>
      <p:sp>
        <p:nvSpPr>
          <p:cNvPr id="11" name="文字方塊 10"/>
          <p:cNvSpPr txBox="true"/>
          <p:nvPr/>
        </p:nvSpPr>
        <p:spPr>
          <a:xfrm>
            <a:off x="6261100" y="4351655"/>
            <a:ext cx="360743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en-US">
                <a:sym typeface="+mn-ea"/>
              </a:rPr>
              <a:t>Freeze model</a:t>
            </a:r>
            <a:r>
              <a:rPr lang="en-US" altLang="en-US"/>
              <a:t> - FC2(NoFreeze)</a:t>
            </a:r>
            <a:endParaRPr lang="en-US" altLang="en-US"/>
          </a:p>
        </p:txBody>
      </p:sp>
      <p:pic>
        <p:nvPicPr>
          <p:cNvPr id="12" name="圖片 11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4719955"/>
            <a:ext cx="4695825" cy="1733550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>
            <a:off x="6261100" y="4719955"/>
            <a:ext cx="4638675" cy="1752600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438150" y="1325880"/>
            <a:ext cx="11210925" cy="5257800"/>
          </a:xfrm>
          <a:prstGeom prst="rect">
            <a:avLst/>
          </a:prstGeom>
          <a:solidFill>
            <a:schemeClr val="bg2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false" compatLnSpc="true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80604020202020204" pitchFamily="34" charset="0"/>
              <a:ea typeface="SimSun" pitchFamily="2" charset="-122"/>
            </a:endParaRPr>
          </a:p>
        </p:txBody>
      </p:sp>
      <p:pic>
        <p:nvPicPr>
          <p:cNvPr id="13" name="圖片 12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8753475" y="1694180"/>
            <a:ext cx="2583180" cy="4794885"/>
          </a:xfrm>
          <a:prstGeom prst="rect">
            <a:avLst/>
          </a:prstGeom>
        </p:spPr>
      </p:pic>
      <p:sp>
        <p:nvSpPr>
          <p:cNvPr id="2" name="標題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Transfer Learning</a:t>
            </a:r>
            <a:endParaRPr lang="en-US" altLang="zh-TW"/>
          </a:p>
        </p:txBody>
      </p:sp>
      <p:sp>
        <p:nvSpPr>
          <p:cNvPr id="5" name="文字方塊 4"/>
          <p:cNvSpPr txBox="true"/>
          <p:nvPr/>
        </p:nvSpPr>
        <p:spPr>
          <a:xfrm>
            <a:off x="609600" y="1325880"/>
            <a:ext cx="217106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/>
              <a:t>Feature Extracter</a:t>
            </a:r>
            <a:endParaRPr lang="en-US" altLang="zh-TW"/>
          </a:p>
        </p:txBody>
      </p:sp>
      <p:sp>
        <p:nvSpPr>
          <p:cNvPr id="6" name="文字方塊 5"/>
          <p:cNvSpPr txBox="true"/>
          <p:nvPr/>
        </p:nvSpPr>
        <p:spPr>
          <a:xfrm>
            <a:off x="4676775" y="1325880"/>
            <a:ext cx="183642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/>
              <a:t>Pretrain Model</a:t>
            </a:r>
            <a:endParaRPr lang="en-US" altLang="en-US"/>
          </a:p>
        </p:txBody>
      </p:sp>
      <p:pic>
        <p:nvPicPr>
          <p:cNvPr id="7" name="圖片 6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4676775" y="1694180"/>
            <a:ext cx="2609215" cy="4794885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1694180"/>
            <a:ext cx="2600960" cy="479425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609600" y="2823210"/>
            <a:ext cx="10727055" cy="305435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gradFill rotWithShape="false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true"/>
                </a:gradFill>
              </a14:hiddenFill>
            </a:ext>
          </a:extLst>
        </p:spPr>
        <p:txBody>
          <a:bodyPr vert="horz" wrap="none" lIns="91440" tIns="45720" rIns="91440" bIns="45720" numCol="1" anchor="ctr" anchorCtr="false" compatLnSpc="true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80604020202020204" pitchFamily="34" charset="0"/>
              <a:ea typeface="SimSun" pitchFamily="2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609600" y="4407535"/>
            <a:ext cx="10726420" cy="305435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gradFill rotWithShape="false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true"/>
                </a:gradFill>
              </a14:hiddenFill>
            </a:ext>
          </a:extLst>
        </p:spPr>
        <p:txBody>
          <a:bodyPr vert="horz" wrap="none" lIns="91440" tIns="45720" rIns="91440" bIns="45720" numCol="1" anchor="ctr" anchorCtr="false" compatLnSpc="true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80604020202020204" pitchFamily="34" charset="0"/>
              <a:ea typeface="SimSun" pitchFamily="2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09600" y="5972810"/>
            <a:ext cx="10727055" cy="305435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gradFill rotWithShape="false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true"/>
                </a:gradFill>
              </a14:hiddenFill>
            </a:ext>
          </a:extLst>
        </p:spPr>
        <p:txBody>
          <a:bodyPr vert="horz" wrap="none" lIns="91440" tIns="45720" rIns="91440" bIns="45720" numCol="1" anchor="ctr" anchorCtr="false" compatLnSpc="true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80604020202020204" pitchFamily="34" charset="0"/>
              <a:ea typeface="SimSun" pitchFamily="2" charset="-122"/>
            </a:endParaRPr>
          </a:p>
        </p:txBody>
      </p:sp>
      <p:sp>
        <p:nvSpPr>
          <p:cNvPr id="14" name="文字方塊 13"/>
          <p:cNvSpPr txBox="true"/>
          <p:nvPr/>
        </p:nvSpPr>
        <p:spPr>
          <a:xfrm>
            <a:off x="8753475" y="1325880"/>
            <a:ext cx="168592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/>
              <a:t>Freeze Model</a:t>
            </a:r>
            <a:endParaRPr lang="en-US" altLang="en-US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Fusion model </a:t>
            </a:r>
            <a:endParaRPr lang="en-US" altLang="en-US"/>
          </a:p>
        </p:txBody>
      </p:sp>
      <p:pic>
        <p:nvPicPr>
          <p:cNvPr id="4" name="內容版面配置區 3"/>
          <p:cNvPicPr>
            <a:picLocks noGrp="true" noChangeAspect="true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09600" y="1417955"/>
            <a:ext cx="2526030" cy="452628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3486150" y="1417955"/>
            <a:ext cx="5219700" cy="192405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3486150" y="4029710"/>
            <a:ext cx="5219700" cy="1914525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TL - 1000Sample (Feature Extracter)</a:t>
            </a:r>
            <a:endParaRPr lang="en-US" altLang="zh-TW"/>
          </a:p>
        </p:txBody>
      </p:sp>
      <p:graphicFrame>
        <p:nvGraphicFramePr>
          <p:cNvPr id="6" name="內容版面配置區 5"/>
          <p:cNvGraphicFramePr>
            <a:graphicFrameLocks noGrp="true"/>
          </p:cNvGraphicFramePr>
          <p:nvPr>
            <p:ph idx="1"/>
          </p:nvPr>
        </p:nvGraphicFramePr>
        <p:xfrm>
          <a:off x="607695" y="1417955"/>
          <a:ext cx="10974705" cy="3810000"/>
        </p:xfrm>
        <a:graphic>
          <a:graphicData uri="http://schemas.openxmlformats.org/drawingml/2006/table">
            <a:tbl>
              <a:tblPr firstRow="true" bandRow="true">
                <a:tableStyleId>{5C22544A-7EE6-4342-B048-85BDC9FD1C3A}</a:tableStyleId>
              </a:tblPr>
              <a:tblGrid>
                <a:gridCol w="1567815"/>
                <a:gridCol w="1567815"/>
                <a:gridCol w="1567815"/>
                <a:gridCol w="1567815"/>
                <a:gridCol w="1567815"/>
                <a:gridCol w="1567815"/>
                <a:gridCol w="1567815"/>
              </a:tblGrid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TW">
                          <a:solidFill>
                            <a:schemeClr val="bg1"/>
                          </a:solidFill>
                        </a:rPr>
                        <a:t>Dataset</a:t>
                      </a:r>
                      <a:endParaRPr lang="en-US" altLang="zh-TW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1"/>
                      </a:solidFill>
                      <a:prstDash val="solid"/>
                    </a:lnL>
                    <a:lnR w="12700">
                      <a:solidFill>
                        <a:schemeClr val="bg1"/>
                      </a:solidFill>
                      <a:prstDash val="solid"/>
                    </a:lnR>
                    <a:lnT w="12700">
                      <a:solidFill>
                        <a:schemeClr val="bg1"/>
                      </a:solidFill>
                      <a:prstDash val="solid"/>
                    </a:lnT>
                    <a:lnB w="12700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TW">
                          <a:solidFill>
                            <a:schemeClr val="bg1"/>
                          </a:solidFill>
                        </a:rPr>
                        <a:t>Sepsis 0</a:t>
                      </a:r>
                      <a:endParaRPr lang="en-US" altLang="zh-TW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1"/>
                      </a:solidFill>
                      <a:prstDash val="solid"/>
                    </a:lnL>
                    <a:lnR w="12700">
                      <a:solidFill>
                        <a:schemeClr val="bg1"/>
                      </a:solidFill>
                      <a:prstDash val="solid"/>
                    </a:lnR>
                    <a:lnT w="12700">
                      <a:solidFill>
                        <a:schemeClr val="bg1"/>
                      </a:solidFill>
                      <a:prstDash val="solid"/>
                    </a:lnT>
                    <a:lnB w="12700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TW">
                          <a:solidFill>
                            <a:schemeClr val="bg1"/>
                          </a:solidFill>
                        </a:rPr>
                        <a:t>Sepsis 1</a:t>
                      </a:r>
                      <a:endParaRPr lang="en-US" altLang="zh-TW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1"/>
                      </a:solidFill>
                      <a:prstDash val="solid"/>
                    </a:lnL>
                    <a:lnR w="12700">
                      <a:solidFill>
                        <a:schemeClr val="bg1"/>
                      </a:solidFill>
                      <a:prstDash val="solid"/>
                    </a:lnR>
                    <a:lnT w="12700">
                      <a:solidFill>
                        <a:schemeClr val="bg1"/>
                      </a:solidFill>
                      <a:prstDash val="solid"/>
                    </a:lnT>
                    <a:lnB w="12700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TW">
                          <a:solidFill>
                            <a:schemeClr val="bg1"/>
                          </a:solidFill>
                        </a:rPr>
                        <a:t>Train ACC</a:t>
                      </a:r>
                      <a:endParaRPr lang="en-US" altLang="zh-TW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1"/>
                      </a:solidFill>
                      <a:prstDash val="solid"/>
                    </a:lnL>
                    <a:lnR w="12700">
                      <a:solidFill>
                        <a:schemeClr val="bg1"/>
                      </a:solidFill>
                      <a:prstDash val="solid"/>
                    </a:lnR>
                    <a:lnT w="12700">
                      <a:solidFill>
                        <a:schemeClr val="bg1"/>
                      </a:solidFill>
                      <a:prstDash val="solid"/>
                    </a:lnT>
                    <a:lnB w="12700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TW">
                          <a:solidFill>
                            <a:schemeClr val="bg1"/>
                          </a:solidFill>
                        </a:rPr>
                        <a:t>Train AUC</a:t>
                      </a:r>
                      <a:endParaRPr lang="en-US" altLang="zh-TW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1"/>
                      </a:solidFill>
                      <a:prstDash val="solid"/>
                    </a:lnL>
                    <a:lnR w="12700">
                      <a:solidFill>
                        <a:schemeClr val="bg1"/>
                      </a:solidFill>
                      <a:prstDash val="solid"/>
                    </a:lnR>
                    <a:lnT w="12700">
                      <a:solidFill>
                        <a:schemeClr val="bg1"/>
                      </a:solidFill>
                      <a:prstDash val="solid"/>
                    </a:lnT>
                    <a:lnB w="12700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TW">
                          <a:solidFill>
                            <a:schemeClr val="bg1"/>
                          </a:solidFill>
                        </a:rPr>
                        <a:t>Test ACC</a:t>
                      </a:r>
                      <a:endParaRPr lang="en-US" altLang="zh-TW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1"/>
                      </a:solidFill>
                      <a:prstDash val="solid"/>
                    </a:lnL>
                    <a:lnR w="12700">
                      <a:solidFill>
                        <a:schemeClr val="bg1"/>
                      </a:solidFill>
                      <a:prstDash val="solid"/>
                    </a:lnR>
                    <a:lnT w="12700">
                      <a:solidFill>
                        <a:schemeClr val="bg1"/>
                      </a:solidFill>
                      <a:prstDash val="solid"/>
                    </a:lnT>
                    <a:lnB w="12700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TW">
                          <a:solidFill>
                            <a:schemeClr val="bg1"/>
                          </a:solidFill>
                        </a:rPr>
                        <a:t>Test AUC</a:t>
                      </a:r>
                      <a:endParaRPr lang="en-US" altLang="zh-TW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1"/>
                      </a:solidFill>
                      <a:prstDash val="solid"/>
                    </a:lnL>
                    <a:lnR w="12700">
                      <a:solidFill>
                        <a:schemeClr val="bg1"/>
                      </a:solidFill>
                      <a:prstDash val="solid"/>
                    </a:lnR>
                    <a:lnT w="12700">
                      <a:solidFill>
                        <a:schemeClr val="bg1"/>
                      </a:solidFill>
                      <a:prstDash val="solid"/>
                    </a:lnT>
                    <a:lnB w="12700">
                      <a:solidFill>
                        <a:schemeClr val="bg1"/>
                      </a:solidFill>
                      <a:prstDash val="solid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TW">
                          <a:solidFill>
                            <a:schemeClr val="bg1"/>
                          </a:solidFill>
                        </a:rPr>
                        <a:t>Original</a:t>
                      </a:r>
                      <a:endParaRPr lang="en-US" altLang="zh-TW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1"/>
                      </a:solidFill>
                      <a:prstDash val="solid"/>
                    </a:lnL>
                    <a:lnR w="12700">
                      <a:solidFill>
                        <a:schemeClr val="bg1"/>
                      </a:solidFill>
                      <a:prstDash val="solid"/>
                    </a:lnR>
                    <a:lnT w="12700">
                      <a:solidFill>
                        <a:schemeClr val="bg1"/>
                      </a:solidFill>
                      <a:prstDash val="solid"/>
                    </a:lnT>
                    <a:lnB w="12700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TW">
                          <a:solidFill>
                            <a:schemeClr val="bg1"/>
                          </a:solidFill>
                        </a:rPr>
                        <a:t>514 </a:t>
                      </a:r>
                      <a:r>
                        <a:rPr lang="en-US" altLang="zh-TW" sz="1800">
                          <a:solidFill>
                            <a:schemeClr val="bg1"/>
                          </a:solidFill>
                          <a:sym typeface="+mn-ea"/>
                        </a:rPr>
                        <a:t>patient</a:t>
                      </a:r>
                      <a:endParaRPr lang="en-US" altLang="zh-TW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1"/>
                      </a:solidFill>
                      <a:prstDash val="solid"/>
                    </a:lnL>
                    <a:lnR w="12700">
                      <a:solidFill>
                        <a:schemeClr val="bg1"/>
                      </a:solidFill>
                      <a:prstDash val="solid"/>
                    </a:lnR>
                    <a:lnT w="12700">
                      <a:solidFill>
                        <a:schemeClr val="bg1"/>
                      </a:solidFill>
                      <a:prstDash val="solid"/>
                    </a:lnT>
                    <a:lnB w="12700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TW">
                          <a:solidFill>
                            <a:schemeClr val="bg1"/>
                          </a:solidFill>
                        </a:rPr>
                        <a:t>41 patient</a:t>
                      </a:r>
                      <a:endParaRPr lang="en-US" altLang="zh-TW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1"/>
                      </a:solidFill>
                      <a:prstDash val="solid"/>
                    </a:lnL>
                    <a:lnR w="12700">
                      <a:solidFill>
                        <a:schemeClr val="bg1"/>
                      </a:solidFill>
                      <a:prstDash val="solid"/>
                    </a:lnR>
                    <a:lnT w="12700">
                      <a:solidFill>
                        <a:schemeClr val="bg1"/>
                      </a:solidFill>
                      <a:prstDash val="solid"/>
                    </a:lnT>
                    <a:lnB w="12700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TW">
                          <a:solidFill>
                            <a:schemeClr val="bg1"/>
                          </a:solidFill>
                        </a:rPr>
                        <a:t>0.9336</a:t>
                      </a:r>
                      <a:endParaRPr lang="en-US" altLang="zh-TW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1"/>
                      </a:solidFill>
                      <a:prstDash val="solid"/>
                    </a:lnL>
                    <a:lnR w="12700">
                      <a:solidFill>
                        <a:schemeClr val="bg1"/>
                      </a:solidFill>
                      <a:prstDash val="solid"/>
                    </a:lnR>
                    <a:lnT w="12700">
                      <a:solidFill>
                        <a:schemeClr val="bg1"/>
                      </a:solidFill>
                      <a:prstDash val="solid"/>
                    </a:lnT>
                    <a:lnB w="12700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TW" sz="1800">
                          <a:solidFill>
                            <a:schemeClr val="bg1"/>
                          </a:solidFill>
                          <a:sym typeface="+mn-ea"/>
                        </a:rPr>
                        <a:t>0.9062</a:t>
                      </a:r>
                      <a:endParaRPr lang="zh-TW" alt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1"/>
                      </a:solidFill>
                      <a:prstDash val="solid"/>
                    </a:lnL>
                    <a:lnR w="12700">
                      <a:solidFill>
                        <a:schemeClr val="bg1"/>
                      </a:solidFill>
                      <a:prstDash val="solid"/>
                    </a:lnR>
                    <a:lnT w="12700">
                      <a:solidFill>
                        <a:schemeClr val="bg1"/>
                      </a:solidFill>
                      <a:prstDash val="solid"/>
                    </a:lnT>
                    <a:lnB w="12700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TW">
                          <a:solidFill>
                            <a:schemeClr val="bg1"/>
                          </a:solidFill>
                        </a:rPr>
                        <a:t>0.9280</a:t>
                      </a:r>
                      <a:endParaRPr lang="en-US" altLang="zh-TW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1"/>
                      </a:solidFill>
                      <a:prstDash val="solid"/>
                    </a:lnL>
                    <a:lnR w="12700">
                      <a:solidFill>
                        <a:schemeClr val="bg1"/>
                      </a:solidFill>
                      <a:prstDash val="solid"/>
                    </a:lnR>
                    <a:lnT w="12700">
                      <a:solidFill>
                        <a:schemeClr val="bg1"/>
                      </a:solidFill>
                      <a:prstDash val="solid"/>
                    </a:lnT>
                    <a:lnB w="12700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TW">
                          <a:solidFill>
                            <a:schemeClr val="bg1"/>
                          </a:solidFill>
                        </a:rPr>
                        <a:t>0.8914</a:t>
                      </a:r>
                      <a:endParaRPr lang="en-US" altLang="zh-TW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1"/>
                      </a:solidFill>
                      <a:prstDash val="solid"/>
                    </a:lnL>
                    <a:lnR w="12700">
                      <a:solidFill>
                        <a:schemeClr val="bg1"/>
                      </a:solidFill>
                      <a:prstDash val="solid"/>
                    </a:lnR>
                    <a:lnT w="12700">
                      <a:solidFill>
                        <a:schemeClr val="bg1"/>
                      </a:solidFill>
                      <a:prstDash val="solid"/>
                    </a:lnT>
                    <a:lnB w="12700">
                      <a:solidFill>
                        <a:schemeClr val="bg1"/>
                      </a:solidFill>
                      <a:prstDash val="solid"/>
                    </a:lnB>
                  </a:tcPr>
                </a:tc>
              </a:tr>
              <a:tr h="381000">
                <a:tc gridSpan="7"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TW" b="1">
                          <a:solidFill>
                            <a:schemeClr val="bg1"/>
                          </a:solidFill>
                        </a:rPr>
                        <a:t>Train 12.13(value Nan = median value)</a:t>
                      </a:r>
                      <a:endParaRPr lang="en-US" altLang="zh-TW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1"/>
                      </a:solidFill>
                      <a:prstDash val="solid"/>
                    </a:lnL>
                    <a:lnR w="12700">
                      <a:solidFill>
                        <a:schemeClr val="bg1"/>
                      </a:solidFill>
                      <a:prstDash val="solid"/>
                    </a:lnR>
                    <a:lnT w="12700">
                      <a:solidFill>
                        <a:schemeClr val="bg1"/>
                      </a:solidFill>
                      <a:prstDash val="solid"/>
                    </a:lnT>
                    <a:lnB w="12700">
                      <a:solidFill>
                        <a:schemeClr val="bg1"/>
                      </a:solidFill>
                      <a:prstDash val="solid"/>
                    </a:lnB>
                  </a:tcPr>
                </a:tc>
                <a:tc hMerge="true">
                  <a:tcPr>
                    <a:lnT w="12700">
                      <a:solidFill>
                        <a:schemeClr val="bg1"/>
                      </a:solidFill>
                      <a:prstDash val="solid"/>
                    </a:lnT>
                    <a:lnB w="12700">
                      <a:solidFill>
                        <a:schemeClr val="bg1"/>
                      </a:solidFill>
                      <a:prstDash val="solid"/>
                    </a:lnB>
                  </a:tcPr>
                </a:tc>
                <a:tc hMerge="true">
                  <a:tcPr>
                    <a:lnT w="12700">
                      <a:solidFill>
                        <a:schemeClr val="bg1"/>
                      </a:solidFill>
                      <a:prstDash val="solid"/>
                    </a:lnT>
                    <a:lnB w="12700">
                      <a:solidFill>
                        <a:schemeClr val="bg1"/>
                      </a:solidFill>
                      <a:prstDash val="solid"/>
                    </a:lnB>
                  </a:tcPr>
                </a:tc>
                <a:tc hMerge="true">
                  <a:tcPr>
                    <a:lnT w="12700">
                      <a:solidFill>
                        <a:schemeClr val="bg1"/>
                      </a:solidFill>
                      <a:prstDash val="solid"/>
                    </a:lnT>
                    <a:lnB w="12700">
                      <a:solidFill>
                        <a:schemeClr val="bg1"/>
                      </a:solidFill>
                      <a:prstDash val="solid"/>
                    </a:lnB>
                  </a:tcPr>
                </a:tc>
                <a:tc hMerge="true">
                  <a:tcPr>
                    <a:lnT w="12700">
                      <a:solidFill>
                        <a:schemeClr val="bg1"/>
                      </a:solidFill>
                      <a:prstDash val="solid"/>
                    </a:lnT>
                    <a:lnB w="12700">
                      <a:solidFill>
                        <a:schemeClr val="bg1"/>
                      </a:solidFill>
                      <a:prstDash val="solid"/>
                    </a:lnB>
                  </a:tcPr>
                </a:tc>
                <a:tc hMerge="true">
                  <a:tcPr>
                    <a:lnT w="12700">
                      <a:solidFill>
                        <a:schemeClr val="bg1"/>
                      </a:solidFill>
                      <a:prstDash val="solid"/>
                    </a:lnT>
                    <a:lnB w="12700">
                      <a:solidFill>
                        <a:schemeClr val="bg1"/>
                      </a:solidFill>
                      <a:prstDash val="solid"/>
                    </a:lnB>
                  </a:tcPr>
                </a:tc>
                <a:tc hMerge="true">
                  <a:tcPr>
                    <a:lnR w="12700">
                      <a:solidFill>
                        <a:schemeClr val="bg1"/>
                      </a:solidFill>
                      <a:prstDash val="solid"/>
                    </a:lnR>
                    <a:lnT w="12700">
                      <a:solidFill>
                        <a:schemeClr val="bg1"/>
                      </a:solidFill>
                      <a:prstDash val="solid"/>
                    </a:lnT>
                    <a:lnB w="12700">
                      <a:solidFill>
                        <a:schemeClr val="bg1"/>
                      </a:solidFill>
                      <a:prstDash val="solid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TW">
                          <a:solidFill>
                            <a:schemeClr val="bg1"/>
                          </a:solidFill>
                        </a:rPr>
                        <a:t>LOC 1</a:t>
                      </a:r>
                      <a:endParaRPr lang="en-US" altLang="zh-TW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1"/>
                      </a:solidFill>
                      <a:prstDash val="solid"/>
                    </a:lnL>
                    <a:lnR w="12700">
                      <a:solidFill>
                        <a:schemeClr val="bg1"/>
                      </a:solidFill>
                      <a:prstDash val="solid"/>
                    </a:lnR>
                    <a:lnT w="12700">
                      <a:solidFill>
                        <a:schemeClr val="bg1"/>
                      </a:solidFill>
                      <a:prstDash val="solid"/>
                    </a:lnT>
                    <a:lnB w="12700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TW">
                          <a:solidFill>
                            <a:schemeClr val="bg1"/>
                          </a:solidFill>
                        </a:rPr>
                        <a:t>72 patient</a:t>
                      </a:r>
                      <a:endParaRPr lang="en-US" altLang="zh-TW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1"/>
                      </a:solidFill>
                      <a:prstDash val="solid"/>
                    </a:lnL>
                    <a:lnR w="12700">
                      <a:solidFill>
                        <a:schemeClr val="bg1"/>
                      </a:solidFill>
                      <a:prstDash val="solid"/>
                    </a:lnR>
                    <a:lnT w="12700">
                      <a:solidFill>
                        <a:schemeClr val="bg1"/>
                      </a:solidFill>
                      <a:prstDash val="solid"/>
                    </a:lnT>
                    <a:lnB w="12700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TW">
                          <a:solidFill>
                            <a:schemeClr val="bg1"/>
                          </a:solidFill>
                        </a:rPr>
                        <a:t>7 patient</a:t>
                      </a:r>
                      <a:endParaRPr lang="en-US" altLang="zh-TW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1"/>
                      </a:solidFill>
                      <a:prstDash val="solid"/>
                    </a:lnL>
                    <a:lnR w="12700">
                      <a:solidFill>
                        <a:schemeClr val="bg1"/>
                      </a:solidFill>
                      <a:prstDash val="solid"/>
                    </a:lnR>
                    <a:lnT w="12700">
                      <a:solidFill>
                        <a:schemeClr val="bg1"/>
                      </a:solidFill>
                      <a:prstDash val="solid"/>
                    </a:lnT>
                    <a:lnB w="12700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TW">
                          <a:solidFill>
                            <a:schemeClr val="bg1"/>
                          </a:solidFill>
                        </a:rPr>
                        <a:t>0.9661</a:t>
                      </a:r>
                      <a:endParaRPr lang="en-US" altLang="zh-TW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1"/>
                      </a:solidFill>
                      <a:prstDash val="solid"/>
                    </a:lnL>
                    <a:lnR w="12700">
                      <a:solidFill>
                        <a:schemeClr val="bg1"/>
                      </a:solidFill>
                      <a:prstDash val="solid"/>
                    </a:lnR>
                    <a:lnT w="12700">
                      <a:solidFill>
                        <a:schemeClr val="bg1"/>
                      </a:solidFill>
                      <a:prstDash val="solid"/>
                    </a:lnT>
                    <a:lnB w="12700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TW">
                          <a:solidFill>
                            <a:schemeClr val="bg1"/>
                          </a:solidFill>
                        </a:rPr>
                        <a:t>0.9777</a:t>
                      </a:r>
                      <a:endParaRPr lang="en-US" altLang="zh-TW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1"/>
                      </a:solidFill>
                      <a:prstDash val="solid"/>
                    </a:lnL>
                    <a:lnR w="12700">
                      <a:solidFill>
                        <a:schemeClr val="bg1"/>
                      </a:solidFill>
                      <a:prstDash val="solid"/>
                    </a:lnR>
                    <a:lnT w="12700">
                      <a:solidFill>
                        <a:schemeClr val="bg1"/>
                      </a:solidFill>
                      <a:prstDash val="solid"/>
                    </a:lnT>
                    <a:lnB w="12700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TW">
                          <a:solidFill>
                            <a:schemeClr val="bg1"/>
                          </a:solidFill>
                        </a:rPr>
                        <a:t>0.8500</a:t>
                      </a:r>
                      <a:endParaRPr lang="en-US" altLang="zh-TW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1"/>
                      </a:solidFill>
                      <a:prstDash val="solid"/>
                    </a:lnL>
                    <a:lnR w="12700">
                      <a:solidFill>
                        <a:schemeClr val="bg1"/>
                      </a:solidFill>
                      <a:prstDash val="solid"/>
                    </a:lnR>
                    <a:lnT w="12700">
                      <a:solidFill>
                        <a:schemeClr val="bg1"/>
                      </a:solidFill>
                      <a:prstDash val="solid"/>
                    </a:lnT>
                    <a:lnB w="12700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TW">
                          <a:solidFill>
                            <a:schemeClr val="bg1"/>
                          </a:solidFill>
                        </a:rPr>
                        <a:t>0.1666</a:t>
                      </a:r>
                      <a:endParaRPr lang="en-US" altLang="zh-TW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1"/>
                      </a:solidFill>
                      <a:prstDash val="solid"/>
                    </a:lnL>
                    <a:lnR w="12700">
                      <a:solidFill>
                        <a:schemeClr val="bg1"/>
                      </a:solidFill>
                      <a:prstDash val="solid"/>
                    </a:lnR>
                    <a:lnT w="12700">
                      <a:solidFill>
                        <a:schemeClr val="bg1"/>
                      </a:solidFill>
                      <a:prstDash val="solid"/>
                    </a:lnT>
                    <a:lnB w="12700">
                      <a:solidFill>
                        <a:schemeClr val="bg1"/>
                      </a:solidFill>
                      <a:prstDash val="solid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TW">
                          <a:solidFill>
                            <a:schemeClr val="bg1"/>
                          </a:solidFill>
                        </a:rPr>
                        <a:t>LOC 2</a:t>
                      </a:r>
                      <a:endParaRPr lang="en-US" altLang="zh-TW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1"/>
                      </a:solidFill>
                      <a:prstDash val="solid"/>
                    </a:lnL>
                    <a:lnR w="12700">
                      <a:solidFill>
                        <a:schemeClr val="bg1"/>
                      </a:solidFill>
                      <a:prstDash val="solid"/>
                    </a:lnR>
                    <a:lnT w="12700">
                      <a:solidFill>
                        <a:schemeClr val="bg1"/>
                      </a:solidFill>
                      <a:prstDash val="solid"/>
                    </a:lnT>
                    <a:lnB w="12700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TW">
                          <a:solidFill>
                            <a:schemeClr val="bg1"/>
                          </a:solidFill>
                        </a:rPr>
                        <a:t>105 patient</a:t>
                      </a:r>
                      <a:endParaRPr lang="en-US" altLang="zh-TW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1"/>
                      </a:solidFill>
                      <a:prstDash val="solid"/>
                    </a:lnL>
                    <a:lnR w="12700">
                      <a:solidFill>
                        <a:schemeClr val="bg1"/>
                      </a:solidFill>
                      <a:prstDash val="solid"/>
                    </a:lnR>
                    <a:lnT w="12700">
                      <a:solidFill>
                        <a:schemeClr val="bg1"/>
                      </a:solidFill>
                      <a:prstDash val="solid"/>
                    </a:lnT>
                    <a:lnB w="12700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TW">
                          <a:solidFill>
                            <a:schemeClr val="bg1"/>
                          </a:solidFill>
                        </a:rPr>
                        <a:t>20 patient</a:t>
                      </a:r>
                      <a:endParaRPr lang="en-US" altLang="zh-TW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1"/>
                      </a:solidFill>
                      <a:prstDash val="solid"/>
                    </a:lnL>
                    <a:lnR w="12700">
                      <a:solidFill>
                        <a:schemeClr val="bg1"/>
                      </a:solidFill>
                      <a:prstDash val="solid"/>
                    </a:lnR>
                    <a:lnT w="12700">
                      <a:solidFill>
                        <a:schemeClr val="bg1"/>
                      </a:solidFill>
                      <a:prstDash val="solid"/>
                    </a:lnT>
                    <a:lnB w="12700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TW">
                          <a:solidFill>
                            <a:schemeClr val="bg1"/>
                          </a:solidFill>
                        </a:rPr>
                        <a:t>0.9921</a:t>
                      </a:r>
                      <a:endParaRPr lang="en-US" altLang="zh-TW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1"/>
                      </a:solidFill>
                      <a:prstDash val="solid"/>
                    </a:lnL>
                    <a:lnR w="12700">
                      <a:solidFill>
                        <a:schemeClr val="bg1"/>
                      </a:solidFill>
                      <a:prstDash val="solid"/>
                    </a:lnR>
                    <a:lnT w="12700">
                      <a:solidFill>
                        <a:schemeClr val="bg1"/>
                      </a:solidFill>
                      <a:prstDash val="solid"/>
                    </a:lnT>
                    <a:lnB w="12700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TW">
                          <a:solidFill>
                            <a:schemeClr val="bg1"/>
                          </a:solidFill>
                        </a:rPr>
                        <a:t>0.9999</a:t>
                      </a:r>
                      <a:endParaRPr lang="en-US" altLang="zh-TW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1"/>
                      </a:solidFill>
                      <a:prstDash val="solid"/>
                    </a:lnL>
                    <a:lnR w="12700">
                      <a:solidFill>
                        <a:schemeClr val="bg1"/>
                      </a:solidFill>
                      <a:prstDash val="solid"/>
                    </a:lnR>
                    <a:lnT w="12700">
                      <a:solidFill>
                        <a:schemeClr val="bg1"/>
                      </a:solidFill>
                      <a:prstDash val="solid"/>
                    </a:lnT>
                    <a:lnB w="12700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TW">
                          <a:solidFill>
                            <a:schemeClr val="bg1"/>
                          </a:solidFill>
                        </a:rPr>
                        <a:t>0.8823</a:t>
                      </a:r>
                      <a:endParaRPr lang="en-US" altLang="zh-TW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1"/>
                      </a:solidFill>
                      <a:prstDash val="solid"/>
                    </a:lnL>
                    <a:lnR w="12700">
                      <a:solidFill>
                        <a:schemeClr val="bg1"/>
                      </a:solidFill>
                      <a:prstDash val="solid"/>
                    </a:lnR>
                    <a:lnT w="12700">
                      <a:solidFill>
                        <a:schemeClr val="bg1"/>
                      </a:solidFill>
                      <a:prstDash val="solid"/>
                    </a:lnT>
                    <a:lnB w="12700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TW">
                          <a:solidFill>
                            <a:schemeClr val="bg1"/>
                          </a:solidFill>
                        </a:rPr>
                        <a:t>0.7214</a:t>
                      </a:r>
                      <a:endParaRPr lang="en-US" altLang="zh-TW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1"/>
                      </a:solidFill>
                      <a:prstDash val="solid"/>
                    </a:lnL>
                    <a:lnR w="12700">
                      <a:solidFill>
                        <a:schemeClr val="bg1"/>
                      </a:solidFill>
                      <a:prstDash val="solid"/>
                    </a:lnR>
                    <a:lnT w="12700">
                      <a:solidFill>
                        <a:schemeClr val="bg1"/>
                      </a:solidFill>
                      <a:prstDash val="solid"/>
                    </a:lnT>
                    <a:lnB w="12700">
                      <a:solidFill>
                        <a:schemeClr val="bg1"/>
                      </a:solidFill>
                      <a:prstDash val="solid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TW">
                          <a:solidFill>
                            <a:schemeClr val="bg1"/>
                          </a:solidFill>
                        </a:rPr>
                        <a:t>LOC 3</a:t>
                      </a:r>
                      <a:endParaRPr lang="en-US" altLang="zh-TW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1"/>
                      </a:solidFill>
                      <a:prstDash val="solid"/>
                    </a:lnL>
                    <a:lnR w="12700">
                      <a:solidFill>
                        <a:schemeClr val="bg1"/>
                      </a:solidFill>
                      <a:prstDash val="solid"/>
                    </a:lnR>
                    <a:lnT w="12700">
                      <a:solidFill>
                        <a:schemeClr val="bg1"/>
                      </a:solidFill>
                      <a:prstDash val="solid"/>
                    </a:lnT>
                    <a:lnB w="12700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TW">
                          <a:solidFill>
                            <a:schemeClr val="bg1"/>
                          </a:solidFill>
                        </a:rPr>
                        <a:t>642 patient</a:t>
                      </a:r>
                      <a:endParaRPr lang="en-US" altLang="zh-TW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1"/>
                      </a:solidFill>
                      <a:prstDash val="solid"/>
                    </a:lnL>
                    <a:lnR w="12700">
                      <a:solidFill>
                        <a:schemeClr val="bg1"/>
                      </a:solidFill>
                      <a:prstDash val="solid"/>
                    </a:lnR>
                    <a:lnT w="12700">
                      <a:solidFill>
                        <a:schemeClr val="bg1"/>
                      </a:solidFill>
                      <a:prstDash val="solid"/>
                    </a:lnT>
                    <a:lnB w="12700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TW">
                          <a:solidFill>
                            <a:schemeClr val="bg1"/>
                          </a:solidFill>
                        </a:rPr>
                        <a:t>144 patient</a:t>
                      </a:r>
                      <a:endParaRPr lang="en-US" altLang="zh-TW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1"/>
                      </a:solidFill>
                      <a:prstDash val="solid"/>
                    </a:lnL>
                    <a:lnR w="12700">
                      <a:solidFill>
                        <a:schemeClr val="bg1"/>
                      </a:solidFill>
                      <a:prstDash val="solid"/>
                    </a:lnR>
                    <a:lnT w="12700">
                      <a:solidFill>
                        <a:schemeClr val="bg1"/>
                      </a:solidFill>
                      <a:prstDash val="solid"/>
                    </a:lnT>
                    <a:lnB w="12700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TW">
                          <a:solidFill>
                            <a:schemeClr val="bg1"/>
                          </a:solidFill>
                        </a:rPr>
                        <a:t>0.9671</a:t>
                      </a:r>
                      <a:endParaRPr lang="en-US" altLang="zh-TW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1"/>
                      </a:solidFill>
                      <a:prstDash val="solid"/>
                    </a:lnL>
                    <a:lnR w="12700">
                      <a:solidFill>
                        <a:schemeClr val="bg1"/>
                      </a:solidFill>
                      <a:prstDash val="solid"/>
                    </a:lnR>
                    <a:lnT w="12700">
                      <a:solidFill>
                        <a:schemeClr val="bg1"/>
                      </a:solidFill>
                      <a:prstDash val="solid"/>
                    </a:lnT>
                    <a:lnB w="12700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TW">
                          <a:solidFill>
                            <a:schemeClr val="bg1"/>
                          </a:solidFill>
                        </a:rPr>
                        <a:t>0.9940</a:t>
                      </a:r>
                      <a:endParaRPr lang="en-US" altLang="zh-TW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1"/>
                      </a:solidFill>
                      <a:prstDash val="solid"/>
                    </a:lnL>
                    <a:lnR w="12700">
                      <a:solidFill>
                        <a:schemeClr val="bg1"/>
                      </a:solidFill>
                      <a:prstDash val="solid"/>
                    </a:lnR>
                    <a:lnT w="12700">
                      <a:solidFill>
                        <a:schemeClr val="bg1"/>
                      </a:solidFill>
                      <a:prstDash val="solid"/>
                    </a:lnT>
                    <a:lnB w="12700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TW">
                          <a:solidFill>
                            <a:schemeClr val="bg1"/>
                          </a:solidFill>
                        </a:rPr>
                        <a:t>0.8984</a:t>
                      </a:r>
                      <a:endParaRPr lang="en-US" altLang="zh-TW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1"/>
                      </a:solidFill>
                      <a:prstDash val="solid"/>
                    </a:lnL>
                    <a:lnR w="12700">
                      <a:solidFill>
                        <a:schemeClr val="bg1"/>
                      </a:solidFill>
                      <a:prstDash val="solid"/>
                    </a:lnR>
                    <a:lnT w="12700">
                      <a:solidFill>
                        <a:schemeClr val="bg1"/>
                      </a:solidFill>
                      <a:prstDash val="solid"/>
                    </a:lnT>
                    <a:lnB w="12700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TW">
                          <a:solidFill>
                            <a:schemeClr val="bg1"/>
                          </a:solidFill>
                        </a:rPr>
                        <a:t>0.9182</a:t>
                      </a:r>
                      <a:endParaRPr lang="en-US" altLang="zh-TW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1"/>
                      </a:solidFill>
                      <a:prstDash val="solid"/>
                    </a:lnL>
                    <a:lnR w="12700">
                      <a:solidFill>
                        <a:schemeClr val="bg1"/>
                      </a:solidFill>
                      <a:prstDash val="solid"/>
                    </a:lnR>
                    <a:lnT w="12700">
                      <a:solidFill>
                        <a:schemeClr val="bg1"/>
                      </a:solidFill>
                      <a:prstDash val="solid"/>
                    </a:lnT>
                    <a:lnB w="12700">
                      <a:solidFill>
                        <a:schemeClr val="bg1"/>
                      </a:solidFill>
                      <a:prstDash val="solid"/>
                    </a:lnB>
                  </a:tcPr>
                </a:tc>
              </a:tr>
              <a:tr h="381000">
                <a:tc gridSpan="7"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TW" b="1">
                          <a:solidFill>
                            <a:schemeClr val="bg1"/>
                          </a:solidFill>
                        </a:rPr>
                        <a:t>Train 12.14 (Sofa value Nan = 0)</a:t>
                      </a:r>
                      <a:endParaRPr lang="en-US" altLang="zh-TW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1"/>
                      </a:solidFill>
                      <a:prstDash val="solid"/>
                    </a:lnL>
                    <a:lnR w="12700">
                      <a:solidFill>
                        <a:schemeClr val="bg1"/>
                      </a:solidFill>
                      <a:prstDash val="solid"/>
                    </a:lnR>
                    <a:lnT w="12700">
                      <a:solidFill>
                        <a:schemeClr val="bg1"/>
                      </a:solidFill>
                      <a:prstDash val="solid"/>
                    </a:lnT>
                    <a:lnB w="12700">
                      <a:solidFill>
                        <a:schemeClr val="bg1"/>
                      </a:solidFill>
                      <a:prstDash val="solid"/>
                    </a:lnB>
                  </a:tcPr>
                </a:tc>
                <a:tc hMerge="true">
                  <a:tcPr>
                    <a:lnT w="12700">
                      <a:solidFill>
                        <a:schemeClr val="bg1"/>
                      </a:solidFill>
                      <a:prstDash val="solid"/>
                    </a:lnT>
                    <a:lnB w="12700">
                      <a:solidFill>
                        <a:schemeClr val="bg1"/>
                      </a:solidFill>
                      <a:prstDash val="solid"/>
                    </a:lnB>
                  </a:tcPr>
                </a:tc>
                <a:tc hMerge="true">
                  <a:tcPr>
                    <a:lnT w="12700">
                      <a:solidFill>
                        <a:schemeClr val="bg1"/>
                      </a:solidFill>
                      <a:prstDash val="solid"/>
                    </a:lnT>
                    <a:lnB w="12700">
                      <a:solidFill>
                        <a:schemeClr val="bg1"/>
                      </a:solidFill>
                      <a:prstDash val="solid"/>
                    </a:lnB>
                  </a:tcPr>
                </a:tc>
                <a:tc hMerge="true">
                  <a:tcPr>
                    <a:lnT w="12700">
                      <a:solidFill>
                        <a:schemeClr val="bg1"/>
                      </a:solidFill>
                      <a:prstDash val="solid"/>
                    </a:lnT>
                    <a:lnB w="12700">
                      <a:solidFill>
                        <a:schemeClr val="bg1"/>
                      </a:solidFill>
                      <a:prstDash val="solid"/>
                    </a:lnB>
                  </a:tcPr>
                </a:tc>
                <a:tc hMerge="true">
                  <a:tcPr>
                    <a:lnT w="12700">
                      <a:solidFill>
                        <a:schemeClr val="bg1"/>
                      </a:solidFill>
                      <a:prstDash val="solid"/>
                    </a:lnT>
                    <a:lnB w="12700">
                      <a:solidFill>
                        <a:schemeClr val="bg1"/>
                      </a:solidFill>
                      <a:prstDash val="solid"/>
                    </a:lnB>
                  </a:tcPr>
                </a:tc>
                <a:tc hMerge="true">
                  <a:tcPr>
                    <a:lnT w="12700">
                      <a:solidFill>
                        <a:schemeClr val="bg1"/>
                      </a:solidFill>
                      <a:prstDash val="solid"/>
                    </a:lnT>
                    <a:lnB w="12700">
                      <a:solidFill>
                        <a:schemeClr val="bg1"/>
                      </a:solidFill>
                      <a:prstDash val="solid"/>
                    </a:lnB>
                  </a:tcPr>
                </a:tc>
                <a:tc hMerge="true">
                  <a:tcPr>
                    <a:lnR w="12700">
                      <a:solidFill>
                        <a:schemeClr val="bg1"/>
                      </a:solidFill>
                      <a:prstDash val="solid"/>
                    </a:lnR>
                    <a:lnT w="12700">
                      <a:solidFill>
                        <a:schemeClr val="bg1"/>
                      </a:solidFill>
                      <a:prstDash val="solid"/>
                    </a:lnT>
                    <a:lnB w="12700">
                      <a:solidFill>
                        <a:schemeClr val="bg1"/>
                      </a:solidFill>
                      <a:prstDash val="solid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TW">
                          <a:solidFill>
                            <a:schemeClr val="bg1"/>
                          </a:solidFill>
                        </a:rPr>
                        <a:t>LOC 1</a:t>
                      </a:r>
                      <a:endParaRPr lang="en-US" altLang="zh-TW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1"/>
                      </a:solidFill>
                      <a:prstDash val="solid"/>
                    </a:lnL>
                    <a:lnR w="12700">
                      <a:solidFill>
                        <a:schemeClr val="bg1"/>
                      </a:solidFill>
                      <a:prstDash val="solid"/>
                    </a:lnR>
                    <a:lnT w="12700">
                      <a:solidFill>
                        <a:schemeClr val="bg1"/>
                      </a:solidFill>
                      <a:prstDash val="solid"/>
                    </a:lnT>
                    <a:lnB w="12700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TW">
                          <a:solidFill>
                            <a:schemeClr val="bg1"/>
                          </a:solidFill>
                        </a:rPr>
                        <a:t>72 patient</a:t>
                      </a:r>
                      <a:endParaRPr lang="en-US" altLang="zh-TW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1"/>
                      </a:solidFill>
                      <a:prstDash val="solid"/>
                    </a:lnL>
                    <a:lnR w="12700">
                      <a:solidFill>
                        <a:schemeClr val="bg1"/>
                      </a:solidFill>
                      <a:prstDash val="solid"/>
                    </a:lnR>
                    <a:lnT w="12700">
                      <a:solidFill>
                        <a:schemeClr val="bg1"/>
                      </a:solidFill>
                      <a:prstDash val="solid"/>
                    </a:lnT>
                    <a:lnB w="12700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TW">
                          <a:solidFill>
                            <a:schemeClr val="bg1"/>
                          </a:solidFill>
                        </a:rPr>
                        <a:t>7 patient</a:t>
                      </a:r>
                      <a:endParaRPr lang="en-US" altLang="zh-TW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1"/>
                      </a:solidFill>
                      <a:prstDash val="solid"/>
                    </a:lnL>
                    <a:lnR w="12700">
                      <a:solidFill>
                        <a:schemeClr val="bg1"/>
                      </a:solidFill>
                      <a:prstDash val="solid"/>
                    </a:lnR>
                    <a:lnT w="12700">
                      <a:solidFill>
                        <a:schemeClr val="bg1"/>
                      </a:solidFill>
                      <a:prstDash val="solid"/>
                    </a:lnT>
                    <a:lnB w="12700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TW">
                          <a:solidFill>
                            <a:schemeClr val="bg1"/>
                          </a:solidFill>
                        </a:rPr>
                        <a:t>0.9661</a:t>
                      </a:r>
                      <a:endParaRPr lang="en-US" altLang="zh-TW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1"/>
                      </a:solidFill>
                      <a:prstDash val="solid"/>
                    </a:lnL>
                    <a:lnR w="12700">
                      <a:solidFill>
                        <a:schemeClr val="bg1"/>
                      </a:solidFill>
                      <a:prstDash val="solid"/>
                    </a:lnR>
                    <a:lnT w="12700">
                      <a:solidFill>
                        <a:schemeClr val="bg1"/>
                      </a:solidFill>
                      <a:prstDash val="solid"/>
                    </a:lnT>
                    <a:lnB w="12700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TW">
                          <a:solidFill>
                            <a:schemeClr val="bg1"/>
                          </a:solidFill>
                        </a:rPr>
                        <a:t>0.9703</a:t>
                      </a:r>
                      <a:endParaRPr lang="en-US" altLang="zh-TW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1"/>
                      </a:solidFill>
                      <a:prstDash val="solid"/>
                    </a:lnL>
                    <a:lnR w="12700">
                      <a:solidFill>
                        <a:schemeClr val="bg1"/>
                      </a:solidFill>
                      <a:prstDash val="solid"/>
                    </a:lnR>
                    <a:lnT w="12700">
                      <a:solidFill>
                        <a:schemeClr val="bg1"/>
                      </a:solidFill>
                      <a:prstDash val="solid"/>
                    </a:lnT>
                    <a:lnB w="12700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TW">
                          <a:solidFill>
                            <a:schemeClr val="bg1"/>
                          </a:solidFill>
                        </a:rPr>
                        <a:t>0.8500</a:t>
                      </a:r>
                      <a:endParaRPr lang="en-US" altLang="zh-TW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1"/>
                      </a:solidFill>
                      <a:prstDash val="solid"/>
                    </a:lnL>
                    <a:lnR w="12700">
                      <a:solidFill>
                        <a:schemeClr val="bg1"/>
                      </a:solidFill>
                      <a:prstDash val="solid"/>
                    </a:lnR>
                    <a:lnT w="12700">
                      <a:solidFill>
                        <a:schemeClr val="bg1"/>
                      </a:solidFill>
                      <a:prstDash val="solid"/>
                    </a:lnT>
                    <a:lnB w="12700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TW">
                          <a:solidFill>
                            <a:schemeClr val="bg1"/>
                          </a:solidFill>
                        </a:rPr>
                        <a:t>0.3055</a:t>
                      </a:r>
                      <a:endParaRPr lang="en-US" altLang="zh-TW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1"/>
                      </a:solidFill>
                      <a:prstDash val="solid"/>
                    </a:lnL>
                    <a:lnR w="12700">
                      <a:solidFill>
                        <a:schemeClr val="bg1"/>
                      </a:solidFill>
                      <a:prstDash val="solid"/>
                    </a:lnR>
                    <a:lnT w="12700">
                      <a:solidFill>
                        <a:schemeClr val="bg1"/>
                      </a:solidFill>
                      <a:prstDash val="solid"/>
                    </a:lnT>
                    <a:lnB w="12700">
                      <a:solidFill>
                        <a:schemeClr val="bg1"/>
                      </a:solidFill>
                      <a:prstDash val="solid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TW">
                          <a:solidFill>
                            <a:schemeClr val="bg1"/>
                          </a:solidFill>
                        </a:rPr>
                        <a:t>LOC 2</a:t>
                      </a:r>
                      <a:endParaRPr lang="en-US" altLang="zh-TW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1"/>
                      </a:solidFill>
                      <a:prstDash val="solid"/>
                    </a:lnL>
                    <a:lnR w="12700">
                      <a:solidFill>
                        <a:schemeClr val="bg1"/>
                      </a:solidFill>
                      <a:prstDash val="solid"/>
                    </a:lnR>
                    <a:lnT w="12700">
                      <a:solidFill>
                        <a:schemeClr val="bg1"/>
                      </a:solidFill>
                      <a:prstDash val="solid"/>
                    </a:lnT>
                    <a:lnB w="12700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TW">
                          <a:solidFill>
                            <a:schemeClr val="bg1"/>
                          </a:solidFill>
                        </a:rPr>
                        <a:t>105 patient</a:t>
                      </a:r>
                      <a:endParaRPr lang="en-US" altLang="zh-TW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1"/>
                      </a:solidFill>
                      <a:prstDash val="solid"/>
                    </a:lnL>
                    <a:lnR w="12700">
                      <a:solidFill>
                        <a:schemeClr val="bg1"/>
                      </a:solidFill>
                      <a:prstDash val="solid"/>
                    </a:lnR>
                    <a:lnT w="12700">
                      <a:solidFill>
                        <a:schemeClr val="bg1"/>
                      </a:solidFill>
                      <a:prstDash val="solid"/>
                    </a:lnT>
                    <a:lnB w="12700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TW">
                          <a:solidFill>
                            <a:schemeClr val="bg1"/>
                          </a:solidFill>
                        </a:rPr>
                        <a:t>20 patient</a:t>
                      </a:r>
                      <a:endParaRPr lang="en-US" altLang="zh-TW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1"/>
                      </a:solidFill>
                      <a:prstDash val="solid"/>
                    </a:lnL>
                    <a:lnR w="12700">
                      <a:solidFill>
                        <a:schemeClr val="bg1"/>
                      </a:solidFill>
                      <a:prstDash val="solid"/>
                    </a:lnR>
                    <a:lnT w="12700">
                      <a:solidFill>
                        <a:schemeClr val="bg1"/>
                      </a:solidFill>
                      <a:prstDash val="solid"/>
                    </a:lnT>
                    <a:lnB w="12700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TW">
                          <a:solidFill>
                            <a:schemeClr val="bg1"/>
                          </a:solidFill>
                        </a:rPr>
                        <a:t>0.9765</a:t>
                      </a:r>
                      <a:endParaRPr lang="en-US" altLang="zh-TW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1"/>
                      </a:solidFill>
                      <a:prstDash val="solid"/>
                    </a:lnL>
                    <a:lnR w="12700">
                      <a:solidFill>
                        <a:schemeClr val="bg1"/>
                      </a:solidFill>
                      <a:prstDash val="solid"/>
                    </a:lnR>
                    <a:lnT w="12700">
                      <a:solidFill>
                        <a:schemeClr val="bg1"/>
                      </a:solidFill>
                      <a:prstDash val="solid"/>
                    </a:lnT>
                    <a:lnB w="12700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TW">
                          <a:solidFill>
                            <a:schemeClr val="bg1"/>
                          </a:solidFill>
                        </a:rPr>
                        <a:t>0.9988</a:t>
                      </a:r>
                      <a:endParaRPr lang="en-US" altLang="zh-TW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1"/>
                      </a:solidFill>
                      <a:prstDash val="solid"/>
                    </a:lnL>
                    <a:lnR w="12700">
                      <a:solidFill>
                        <a:schemeClr val="bg1"/>
                      </a:solidFill>
                      <a:prstDash val="solid"/>
                    </a:lnR>
                    <a:lnT w="12700">
                      <a:solidFill>
                        <a:schemeClr val="bg1"/>
                      </a:solidFill>
                      <a:prstDash val="solid"/>
                    </a:lnT>
                    <a:lnB w="12700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TW">
                          <a:solidFill>
                            <a:schemeClr val="bg1"/>
                          </a:solidFill>
                        </a:rPr>
                        <a:t>0.8823</a:t>
                      </a:r>
                      <a:endParaRPr lang="en-US" altLang="zh-TW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1"/>
                      </a:solidFill>
                      <a:prstDash val="solid"/>
                    </a:lnL>
                    <a:lnR w="12700">
                      <a:solidFill>
                        <a:schemeClr val="bg1"/>
                      </a:solidFill>
                      <a:prstDash val="solid"/>
                    </a:lnR>
                    <a:lnT w="12700">
                      <a:solidFill>
                        <a:schemeClr val="bg1"/>
                      </a:solidFill>
                      <a:prstDash val="solid"/>
                    </a:lnT>
                    <a:lnB w="12700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TW">
                          <a:solidFill>
                            <a:schemeClr val="bg1"/>
                          </a:solidFill>
                        </a:rPr>
                        <a:t>0.7517</a:t>
                      </a:r>
                      <a:endParaRPr lang="en-US" altLang="zh-TW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1"/>
                      </a:solidFill>
                      <a:prstDash val="solid"/>
                    </a:lnL>
                    <a:lnR w="12700">
                      <a:solidFill>
                        <a:schemeClr val="bg1"/>
                      </a:solidFill>
                      <a:prstDash val="solid"/>
                    </a:lnR>
                    <a:lnT w="12700">
                      <a:solidFill>
                        <a:schemeClr val="bg1"/>
                      </a:solidFill>
                      <a:prstDash val="solid"/>
                    </a:lnT>
                    <a:lnB w="12700">
                      <a:solidFill>
                        <a:schemeClr val="bg1"/>
                      </a:solidFill>
                      <a:prstDash val="solid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TW">
                          <a:solidFill>
                            <a:schemeClr val="bg1"/>
                          </a:solidFill>
                        </a:rPr>
                        <a:t>LOC 3</a:t>
                      </a:r>
                      <a:endParaRPr lang="en-US" altLang="zh-TW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1"/>
                      </a:solidFill>
                      <a:prstDash val="solid"/>
                    </a:lnL>
                    <a:lnR w="12700">
                      <a:solidFill>
                        <a:schemeClr val="bg1"/>
                      </a:solidFill>
                      <a:prstDash val="solid"/>
                    </a:lnR>
                    <a:lnT w="12700">
                      <a:solidFill>
                        <a:schemeClr val="bg1"/>
                      </a:solidFill>
                      <a:prstDash val="solid"/>
                    </a:lnT>
                    <a:lnB w="12700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TW">
                          <a:solidFill>
                            <a:schemeClr val="bg1"/>
                          </a:solidFill>
                        </a:rPr>
                        <a:t>642 patient</a:t>
                      </a:r>
                      <a:endParaRPr lang="en-US" altLang="zh-TW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1"/>
                      </a:solidFill>
                      <a:prstDash val="solid"/>
                    </a:lnL>
                    <a:lnR w="12700">
                      <a:solidFill>
                        <a:schemeClr val="bg1"/>
                      </a:solidFill>
                      <a:prstDash val="solid"/>
                    </a:lnR>
                    <a:lnT w="12700">
                      <a:solidFill>
                        <a:schemeClr val="bg1"/>
                      </a:solidFill>
                      <a:prstDash val="solid"/>
                    </a:lnT>
                    <a:lnB w="12700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TW">
                          <a:solidFill>
                            <a:schemeClr val="bg1"/>
                          </a:solidFill>
                        </a:rPr>
                        <a:t>144 patient</a:t>
                      </a:r>
                      <a:endParaRPr lang="en-US" altLang="zh-TW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1"/>
                      </a:solidFill>
                      <a:prstDash val="solid"/>
                    </a:lnL>
                    <a:lnR w="12700">
                      <a:solidFill>
                        <a:schemeClr val="bg1"/>
                      </a:solidFill>
                      <a:prstDash val="solid"/>
                    </a:lnR>
                    <a:lnT w="12700">
                      <a:solidFill>
                        <a:schemeClr val="bg1"/>
                      </a:solidFill>
                      <a:prstDash val="solid"/>
                    </a:lnT>
                    <a:lnB w="12700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TW">
                          <a:solidFill>
                            <a:schemeClr val="bg1"/>
                          </a:solidFill>
                        </a:rPr>
                        <a:t>0.9671</a:t>
                      </a:r>
                      <a:endParaRPr lang="en-US" altLang="zh-TW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1"/>
                      </a:solidFill>
                      <a:prstDash val="solid"/>
                    </a:lnL>
                    <a:lnR w="12700">
                      <a:solidFill>
                        <a:schemeClr val="bg1"/>
                      </a:solidFill>
                      <a:prstDash val="solid"/>
                    </a:lnR>
                    <a:lnT w="12700">
                      <a:solidFill>
                        <a:schemeClr val="bg1"/>
                      </a:solidFill>
                      <a:prstDash val="solid"/>
                    </a:lnT>
                    <a:lnB w="12700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TW">
                          <a:solidFill>
                            <a:schemeClr val="bg1"/>
                          </a:solidFill>
                        </a:rPr>
                        <a:t>0.9909</a:t>
                      </a:r>
                      <a:endParaRPr lang="en-US" altLang="zh-TW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1"/>
                      </a:solidFill>
                      <a:prstDash val="solid"/>
                    </a:lnL>
                    <a:lnR w="12700">
                      <a:solidFill>
                        <a:schemeClr val="bg1"/>
                      </a:solidFill>
                      <a:prstDash val="solid"/>
                    </a:lnR>
                    <a:lnT w="12700">
                      <a:solidFill>
                        <a:schemeClr val="bg1"/>
                      </a:solidFill>
                      <a:prstDash val="solid"/>
                    </a:lnT>
                    <a:lnB w="12700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TW">
                          <a:solidFill>
                            <a:schemeClr val="bg1"/>
                          </a:solidFill>
                        </a:rPr>
                        <a:t>0.8883</a:t>
                      </a:r>
                      <a:endParaRPr lang="en-US" altLang="zh-TW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1"/>
                      </a:solidFill>
                      <a:prstDash val="solid"/>
                    </a:lnL>
                    <a:lnR w="12700">
                      <a:solidFill>
                        <a:schemeClr val="bg1"/>
                      </a:solidFill>
                      <a:prstDash val="solid"/>
                    </a:lnR>
                    <a:lnT w="12700">
                      <a:solidFill>
                        <a:schemeClr val="bg1"/>
                      </a:solidFill>
                      <a:prstDash val="solid"/>
                    </a:lnT>
                    <a:lnB w="12700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TW">
                          <a:solidFill>
                            <a:schemeClr val="bg1"/>
                          </a:solidFill>
                        </a:rPr>
                        <a:t>0.9135</a:t>
                      </a:r>
                      <a:endParaRPr lang="en-US" altLang="zh-TW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1"/>
                      </a:solidFill>
                      <a:prstDash val="solid"/>
                    </a:lnL>
                    <a:lnR w="12700">
                      <a:solidFill>
                        <a:schemeClr val="bg1"/>
                      </a:solidFill>
                      <a:prstDash val="solid"/>
                    </a:lnR>
                    <a:lnT w="12700">
                      <a:solidFill>
                        <a:schemeClr val="bg1"/>
                      </a:solidFill>
                      <a:prstDash val="solid"/>
                    </a:lnT>
                    <a:lnB w="12700">
                      <a:solidFill>
                        <a:schemeClr val="bg1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sym typeface="+mn-ea"/>
              </a:rPr>
              <a:t>TL - 1000Sample (</a:t>
            </a:r>
            <a:r>
              <a:rPr lang="en-US" altLang="en-US">
                <a:sym typeface="+mn-ea"/>
              </a:rPr>
              <a:t>Pretrain model</a:t>
            </a:r>
            <a:r>
              <a:rPr lang="en-US" altLang="zh-TW">
                <a:sym typeface="+mn-ea"/>
              </a:rPr>
              <a:t>)</a:t>
            </a:r>
            <a:endParaRPr lang="en-US" altLang="zh-TW"/>
          </a:p>
        </p:txBody>
      </p:sp>
      <p:graphicFrame>
        <p:nvGraphicFramePr>
          <p:cNvPr id="6" name="內容版面配置區 5"/>
          <p:cNvGraphicFramePr>
            <a:graphicFrameLocks noGrp="true"/>
          </p:cNvGraphicFramePr>
          <p:nvPr>
            <p:ph idx="1"/>
          </p:nvPr>
        </p:nvGraphicFramePr>
        <p:xfrm>
          <a:off x="607695" y="1417955"/>
          <a:ext cx="10974705" cy="3810000"/>
        </p:xfrm>
        <a:graphic>
          <a:graphicData uri="http://schemas.openxmlformats.org/drawingml/2006/table">
            <a:tbl>
              <a:tblPr firstRow="true" bandRow="true">
                <a:tableStyleId>{5C22544A-7EE6-4342-B048-85BDC9FD1C3A}</a:tableStyleId>
              </a:tblPr>
              <a:tblGrid>
                <a:gridCol w="1567815"/>
                <a:gridCol w="1567815"/>
                <a:gridCol w="1567815"/>
                <a:gridCol w="1567815"/>
                <a:gridCol w="1567815"/>
                <a:gridCol w="1567815"/>
                <a:gridCol w="1567815"/>
              </a:tblGrid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TW">
                          <a:solidFill>
                            <a:schemeClr val="bg1"/>
                          </a:solidFill>
                        </a:rPr>
                        <a:t>Dataset</a:t>
                      </a:r>
                      <a:endParaRPr lang="en-US" altLang="zh-TW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TW">
                          <a:solidFill>
                            <a:schemeClr val="bg1"/>
                          </a:solidFill>
                        </a:rPr>
                        <a:t>Sepsis 0</a:t>
                      </a:r>
                      <a:endParaRPr lang="en-US" altLang="zh-TW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TW">
                          <a:solidFill>
                            <a:schemeClr val="bg1"/>
                          </a:solidFill>
                        </a:rPr>
                        <a:t>Sepsis 1</a:t>
                      </a:r>
                      <a:endParaRPr lang="en-US" altLang="zh-TW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TW">
                          <a:solidFill>
                            <a:schemeClr val="bg1"/>
                          </a:solidFill>
                        </a:rPr>
                        <a:t>Train ACC</a:t>
                      </a:r>
                      <a:endParaRPr lang="en-US" altLang="zh-TW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TW">
                          <a:solidFill>
                            <a:schemeClr val="bg1"/>
                          </a:solidFill>
                        </a:rPr>
                        <a:t>Train AUC</a:t>
                      </a:r>
                      <a:endParaRPr lang="en-US" altLang="zh-TW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TW">
                          <a:solidFill>
                            <a:schemeClr val="bg1"/>
                          </a:solidFill>
                        </a:rPr>
                        <a:t>Test ACC</a:t>
                      </a:r>
                      <a:endParaRPr lang="en-US" altLang="zh-TW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TW">
                          <a:solidFill>
                            <a:schemeClr val="bg1"/>
                          </a:solidFill>
                        </a:rPr>
                        <a:t>Test AUC</a:t>
                      </a:r>
                      <a:endParaRPr lang="en-US" altLang="zh-TW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TW">
                          <a:solidFill>
                            <a:schemeClr val="bg1"/>
                          </a:solidFill>
                        </a:rPr>
                        <a:t>Original</a:t>
                      </a:r>
                      <a:endParaRPr lang="en-US" altLang="zh-TW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TW">
                          <a:solidFill>
                            <a:schemeClr val="bg1"/>
                          </a:solidFill>
                        </a:rPr>
                        <a:t>514 </a:t>
                      </a:r>
                      <a:r>
                        <a:rPr lang="en-US" altLang="zh-TW" sz="1800">
                          <a:solidFill>
                            <a:schemeClr val="bg1"/>
                          </a:solidFill>
                          <a:sym typeface="+mn-ea"/>
                        </a:rPr>
                        <a:t>patient</a:t>
                      </a:r>
                      <a:endParaRPr lang="en-US" altLang="zh-TW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TW">
                          <a:solidFill>
                            <a:schemeClr val="bg1"/>
                          </a:solidFill>
                        </a:rPr>
                        <a:t>41 patient</a:t>
                      </a:r>
                      <a:endParaRPr lang="en-US" altLang="zh-TW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TW">
                          <a:solidFill>
                            <a:schemeClr val="bg1"/>
                          </a:solidFill>
                        </a:rPr>
                        <a:t>0.9336</a:t>
                      </a:r>
                      <a:endParaRPr lang="en-US" altLang="zh-TW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TW" sz="1800">
                          <a:solidFill>
                            <a:schemeClr val="bg1"/>
                          </a:solidFill>
                          <a:sym typeface="+mn-ea"/>
                        </a:rPr>
                        <a:t>0.9062</a:t>
                      </a:r>
                      <a:endParaRPr lang="zh-TW" alt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TW">
                          <a:solidFill>
                            <a:schemeClr val="bg1"/>
                          </a:solidFill>
                        </a:rPr>
                        <a:t>0.9280</a:t>
                      </a:r>
                      <a:endParaRPr lang="en-US" altLang="zh-TW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TW">
                          <a:solidFill>
                            <a:schemeClr val="bg1"/>
                          </a:solidFill>
                        </a:rPr>
                        <a:t>0.8914</a:t>
                      </a:r>
                      <a:endParaRPr lang="en-US" altLang="zh-TW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</a:tr>
              <a:tr h="381000">
                <a:tc gridSpan="7"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TW" b="1">
                          <a:solidFill>
                            <a:schemeClr val="bg1"/>
                          </a:solidFill>
                        </a:rPr>
                        <a:t>Train 12.13(value Nan = median value)</a:t>
                      </a:r>
                      <a:endParaRPr lang="en-US" altLang="zh-TW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 hMerge="true">
                  <a:tcP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 hMerge="true">
                  <a:tcP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 hMerge="true">
                  <a:tcP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 hMerge="true">
                  <a:tcP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 hMerge="true">
                  <a:tcP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 hMerge="true">
                  <a:tcPr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TW">
                          <a:solidFill>
                            <a:schemeClr val="bg1"/>
                          </a:solidFill>
                        </a:rPr>
                        <a:t>LOC 1</a:t>
                      </a:r>
                      <a:endParaRPr lang="en-US" altLang="zh-TW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TW">
                          <a:solidFill>
                            <a:schemeClr val="bg1"/>
                          </a:solidFill>
                        </a:rPr>
                        <a:t>72 patient</a:t>
                      </a:r>
                      <a:endParaRPr lang="en-US" altLang="zh-TW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TW">
                          <a:solidFill>
                            <a:schemeClr val="bg1"/>
                          </a:solidFill>
                        </a:rPr>
                        <a:t>7 patient</a:t>
                      </a:r>
                      <a:endParaRPr lang="en-US" altLang="zh-TW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>
                          <a:solidFill>
                            <a:schemeClr val="bg1"/>
                          </a:solidFill>
                        </a:rPr>
                        <a:t>0.9152</a:t>
                      </a:r>
                      <a:endParaRPr lang="en-US" alt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>
                          <a:solidFill>
                            <a:schemeClr val="bg1"/>
                          </a:solidFill>
                        </a:rPr>
                        <a:t>0.9555</a:t>
                      </a:r>
                      <a:endParaRPr lang="en-US" alt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>
                          <a:solidFill>
                            <a:schemeClr val="bg1"/>
                          </a:solidFill>
                        </a:rPr>
                        <a:t>0.9000</a:t>
                      </a:r>
                      <a:endParaRPr lang="en-US" alt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>
                          <a:solidFill>
                            <a:schemeClr val="bg1"/>
                          </a:solidFill>
                        </a:rPr>
                        <a:t>0.6944</a:t>
                      </a:r>
                      <a:endParaRPr lang="en-US" alt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TW">
                          <a:solidFill>
                            <a:schemeClr val="bg1"/>
                          </a:solidFill>
                        </a:rPr>
                        <a:t>LOC 2</a:t>
                      </a:r>
                      <a:endParaRPr lang="en-US" altLang="zh-TW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TW">
                          <a:solidFill>
                            <a:schemeClr val="bg1"/>
                          </a:solidFill>
                        </a:rPr>
                        <a:t>105 patient</a:t>
                      </a:r>
                      <a:endParaRPr lang="en-US" altLang="zh-TW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TW">
                          <a:solidFill>
                            <a:schemeClr val="bg1"/>
                          </a:solidFill>
                        </a:rPr>
                        <a:t>20 patient</a:t>
                      </a:r>
                      <a:endParaRPr lang="en-US" altLang="zh-TW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>
                          <a:solidFill>
                            <a:schemeClr val="bg1"/>
                          </a:solidFill>
                        </a:rPr>
                        <a:t>1.0000</a:t>
                      </a:r>
                      <a:endParaRPr lang="en-US" alt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>
                          <a:solidFill>
                            <a:schemeClr val="bg1"/>
                          </a:solidFill>
                        </a:rPr>
                        <a:t>1.0000</a:t>
                      </a:r>
                      <a:endParaRPr lang="en-US" alt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>
                          <a:solidFill>
                            <a:schemeClr val="bg1"/>
                          </a:solidFill>
                        </a:rPr>
                        <a:t>0.8529</a:t>
                      </a:r>
                      <a:endParaRPr lang="en-US" alt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>
                          <a:solidFill>
                            <a:schemeClr val="bg1"/>
                          </a:solidFill>
                        </a:rPr>
                        <a:t>0.6620</a:t>
                      </a:r>
                      <a:endParaRPr lang="en-US" alt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TW">
                          <a:solidFill>
                            <a:schemeClr val="bg1"/>
                          </a:solidFill>
                        </a:rPr>
                        <a:t>LOC 3</a:t>
                      </a:r>
                      <a:endParaRPr lang="en-US" altLang="zh-TW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TW">
                          <a:solidFill>
                            <a:schemeClr val="bg1"/>
                          </a:solidFill>
                        </a:rPr>
                        <a:t>642 patient</a:t>
                      </a:r>
                      <a:endParaRPr lang="en-US" altLang="zh-TW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TW">
                          <a:solidFill>
                            <a:schemeClr val="bg1"/>
                          </a:solidFill>
                        </a:rPr>
                        <a:t>144 patient</a:t>
                      </a:r>
                      <a:endParaRPr lang="en-US" altLang="zh-TW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>
                          <a:solidFill>
                            <a:schemeClr val="bg1"/>
                          </a:solidFill>
                        </a:rPr>
                        <a:t>0.9671</a:t>
                      </a:r>
                      <a:endParaRPr lang="en-US" alt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>
                          <a:solidFill>
                            <a:schemeClr val="bg1"/>
                          </a:solidFill>
                        </a:rPr>
                        <a:t>0.9935</a:t>
                      </a:r>
                      <a:endParaRPr lang="en-US" alt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>
                          <a:solidFill>
                            <a:schemeClr val="bg1"/>
                          </a:solidFill>
                        </a:rPr>
                        <a:t>0.8832</a:t>
                      </a:r>
                      <a:endParaRPr lang="en-US" alt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>
                          <a:solidFill>
                            <a:schemeClr val="bg1"/>
                          </a:solidFill>
                        </a:rPr>
                        <a:t>0.9149</a:t>
                      </a:r>
                      <a:endParaRPr lang="en-US" alt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</a:tr>
              <a:tr h="381000">
                <a:tc gridSpan="7"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TW" b="1">
                          <a:solidFill>
                            <a:schemeClr val="bg1"/>
                          </a:solidFill>
                        </a:rPr>
                        <a:t>Train 12.14 (Sofa value Nan = 0)</a:t>
                      </a:r>
                      <a:endParaRPr lang="en-US" altLang="zh-TW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 hMerge="true">
                  <a:tcP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 hMerge="true">
                  <a:tcP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 hMerge="true">
                  <a:tcP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 hMerge="true">
                  <a:tcP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 hMerge="true">
                  <a:tcP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 hMerge="true">
                  <a:tcPr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TW">
                          <a:solidFill>
                            <a:schemeClr val="bg1"/>
                          </a:solidFill>
                        </a:rPr>
                        <a:t>LOC 1</a:t>
                      </a:r>
                      <a:endParaRPr lang="en-US" altLang="zh-TW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TW">
                          <a:solidFill>
                            <a:schemeClr val="bg1"/>
                          </a:solidFill>
                        </a:rPr>
                        <a:t>72 patient</a:t>
                      </a:r>
                      <a:endParaRPr lang="en-US" altLang="zh-TW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TW">
                          <a:solidFill>
                            <a:schemeClr val="bg1"/>
                          </a:solidFill>
                        </a:rPr>
                        <a:t>7 patient</a:t>
                      </a:r>
                      <a:endParaRPr lang="en-US" altLang="zh-TW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>
                          <a:solidFill>
                            <a:schemeClr val="bg1"/>
                          </a:solidFill>
                        </a:rPr>
                        <a:t>0.9152</a:t>
                      </a:r>
                      <a:endParaRPr lang="en-US" alt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>
                          <a:solidFill>
                            <a:schemeClr val="bg1"/>
                          </a:solidFill>
                        </a:rPr>
                        <a:t>0.9851</a:t>
                      </a:r>
                      <a:endParaRPr lang="en-US" alt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>
                          <a:solidFill>
                            <a:schemeClr val="bg1"/>
                          </a:solidFill>
                        </a:rPr>
                        <a:t>0.9000</a:t>
                      </a:r>
                      <a:endParaRPr lang="en-US" alt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>
                          <a:solidFill>
                            <a:schemeClr val="bg1"/>
                          </a:solidFill>
                        </a:rPr>
                        <a:t>0.6666</a:t>
                      </a:r>
                      <a:endParaRPr lang="en-US" alt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TW">
                          <a:solidFill>
                            <a:schemeClr val="bg1"/>
                          </a:solidFill>
                        </a:rPr>
                        <a:t>LOC 2</a:t>
                      </a:r>
                      <a:endParaRPr lang="en-US" altLang="zh-TW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TW">
                          <a:solidFill>
                            <a:schemeClr val="bg1"/>
                          </a:solidFill>
                        </a:rPr>
                        <a:t>105 patient</a:t>
                      </a:r>
                      <a:endParaRPr lang="en-US" altLang="zh-TW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TW">
                          <a:solidFill>
                            <a:schemeClr val="bg1"/>
                          </a:solidFill>
                        </a:rPr>
                        <a:t>20 patient</a:t>
                      </a:r>
                      <a:endParaRPr lang="en-US" altLang="zh-TW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>
                          <a:solidFill>
                            <a:schemeClr val="bg1"/>
                          </a:solidFill>
                        </a:rPr>
                        <a:t>1.0000</a:t>
                      </a:r>
                      <a:endParaRPr lang="en-US" alt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>
                          <a:solidFill>
                            <a:schemeClr val="bg1"/>
                          </a:solidFill>
                        </a:rPr>
                        <a:t>1.0000</a:t>
                      </a:r>
                      <a:endParaRPr lang="en-US" alt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>
                          <a:solidFill>
                            <a:schemeClr val="bg1"/>
                          </a:solidFill>
                        </a:rPr>
                        <a:t>0.8529</a:t>
                      </a:r>
                      <a:endParaRPr lang="en-US" alt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>
                          <a:solidFill>
                            <a:schemeClr val="bg1"/>
                          </a:solidFill>
                        </a:rPr>
                        <a:t>0.8344</a:t>
                      </a:r>
                      <a:endParaRPr lang="en-US" alt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TW">
                          <a:solidFill>
                            <a:schemeClr val="bg1"/>
                          </a:solidFill>
                        </a:rPr>
                        <a:t>LOC 3</a:t>
                      </a:r>
                      <a:endParaRPr lang="en-US" altLang="zh-TW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TW">
                          <a:solidFill>
                            <a:schemeClr val="bg1"/>
                          </a:solidFill>
                        </a:rPr>
                        <a:t>642 patient</a:t>
                      </a:r>
                      <a:endParaRPr lang="en-US" altLang="zh-TW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TW">
                          <a:solidFill>
                            <a:schemeClr val="bg1"/>
                          </a:solidFill>
                        </a:rPr>
                        <a:t>144 patient</a:t>
                      </a:r>
                      <a:endParaRPr lang="en-US" altLang="zh-TW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>
                          <a:solidFill>
                            <a:schemeClr val="bg1"/>
                          </a:solidFill>
                        </a:rPr>
                        <a:t>0.9595</a:t>
                      </a:r>
                      <a:endParaRPr lang="en-US" alt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>
                          <a:solidFill>
                            <a:schemeClr val="bg1"/>
                          </a:solidFill>
                        </a:rPr>
                        <a:t>0.9906</a:t>
                      </a:r>
                      <a:endParaRPr lang="en-US" alt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>
                          <a:solidFill>
                            <a:schemeClr val="bg1"/>
                          </a:solidFill>
                        </a:rPr>
                        <a:t>0.8984</a:t>
                      </a:r>
                      <a:endParaRPr lang="en-US" alt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>
                          <a:solidFill>
                            <a:schemeClr val="bg1"/>
                          </a:solidFill>
                        </a:rPr>
                        <a:t>0.9508</a:t>
                      </a:r>
                      <a:endParaRPr lang="en-US" alt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sym typeface="+mn-ea"/>
              </a:rPr>
              <a:t>TL - 1000Sample (</a:t>
            </a:r>
            <a:r>
              <a:rPr lang="en-US" altLang="en-US">
                <a:sym typeface="+mn-ea"/>
              </a:rPr>
              <a:t>Freeze model</a:t>
            </a:r>
            <a:r>
              <a:rPr lang="en-US" altLang="zh-TW">
                <a:sym typeface="+mn-ea"/>
              </a:rPr>
              <a:t>)</a:t>
            </a:r>
            <a:endParaRPr lang="en-US" altLang="zh-TW"/>
          </a:p>
        </p:txBody>
      </p:sp>
      <p:graphicFrame>
        <p:nvGraphicFramePr>
          <p:cNvPr id="6" name="內容版面配置區 5"/>
          <p:cNvGraphicFramePr>
            <a:graphicFrameLocks noGrp="true"/>
          </p:cNvGraphicFramePr>
          <p:nvPr>
            <p:ph idx="1"/>
          </p:nvPr>
        </p:nvGraphicFramePr>
        <p:xfrm>
          <a:off x="607695" y="1417955"/>
          <a:ext cx="10974705" cy="3810000"/>
        </p:xfrm>
        <a:graphic>
          <a:graphicData uri="http://schemas.openxmlformats.org/drawingml/2006/table">
            <a:tbl>
              <a:tblPr firstRow="true" bandRow="true">
                <a:tableStyleId>{5C22544A-7EE6-4342-B048-85BDC9FD1C3A}</a:tableStyleId>
              </a:tblPr>
              <a:tblGrid>
                <a:gridCol w="1567815"/>
                <a:gridCol w="1567815"/>
                <a:gridCol w="1567815"/>
                <a:gridCol w="1567815"/>
                <a:gridCol w="1567815"/>
                <a:gridCol w="1567815"/>
                <a:gridCol w="1567815"/>
              </a:tblGrid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TW">
                          <a:solidFill>
                            <a:schemeClr val="bg1"/>
                          </a:solidFill>
                        </a:rPr>
                        <a:t>Dataset</a:t>
                      </a:r>
                      <a:endParaRPr lang="en-US" altLang="zh-TW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TW">
                          <a:solidFill>
                            <a:schemeClr val="bg1"/>
                          </a:solidFill>
                        </a:rPr>
                        <a:t>Sepsis 0</a:t>
                      </a:r>
                      <a:endParaRPr lang="en-US" altLang="zh-TW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TW">
                          <a:solidFill>
                            <a:schemeClr val="bg1"/>
                          </a:solidFill>
                        </a:rPr>
                        <a:t>Sepsis 1</a:t>
                      </a:r>
                      <a:endParaRPr lang="en-US" altLang="zh-TW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TW">
                          <a:solidFill>
                            <a:schemeClr val="bg1"/>
                          </a:solidFill>
                        </a:rPr>
                        <a:t>Train ACC</a:t>
                      </a:r>
                      <a:endParaRPr lang="en-US" altLang="zh-TW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TW">
                          <a:solidFill>
                            <a:schemeClr val="bg1"/>
                          </a:solidFill>
                        </a:rPr>
                        <a:t>Train AUC</a:t>
                      </a:r>
                      <a:endParaRPr lang="en-US" altLang="zh-TW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TW">
                          <a:solidFill>
                            <a:schemeClr val="bg1"/>
                          </a:solidFill>
                        </a:rPr>
                        <a:t>Test ACC</a:t>
                      </a:r>
                      <a:endParaRPr lang="en-US" altLang="zh-TW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TW">
                          <a:solidFill>
                            <a:schemeClr val="bg1"/>
                          </a:solidFill>
                        </a:rPr>
                        <a:t>Test AUC</a:t>
                      </a:r>
                      <a:endParaRPr lang="en-US" altLang="zh-TW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TW">
                          <a:solidFill>
                            <a:schemeClr val="bg1"/>
                          </a:solidFill>
                        </a:rPr>
                        <a:t>Original</a:t>
                      </a:r>
                      <a:endParaRPr lang="en-US" altLang="zh-TW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TW">
                          <a:solidFill>
                            <a:schemeClr val="bg1"/>
                          </a:solidFill>
                        </a:rPr>
                        <a:t>514 </a:t>
                      </a:r>
                      <a:r>
                        <a:rPr lang="en-US" altLang="zh-TW" sz="1800">
                          <a:solidFill>
                            <a:schemeClr val="bg1"/>
                          </a:solidFill>
                          <a:sym typeface="+mn-ea"/>
                        </a:rPr>
                        <a:t>patient</a:t>
                      </a:r>
                      <a:endParaRPr lang="en-US" altLang="zh-TW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TW">
                          <a:solidFill>
                            <a:schemeClr val="bg1"/>
                          </a:solidFill>
                        </a:rPr>
                        <a:t>41 patient</a:t>
                      </a:r>
                      <a:endParaRPr lang="en-US" altLang="zh-TW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TW">
                          <a:solidFill>
                            <a:schemeClr val="bg1"/>
                          </a:solidFill>
                        </a:rPr>
                        <a:t>0.9336</a:t>
                      </a:r>
                      <a:endParaRPr lang="en-US" altLang="zh-TW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TW" sz="1800">
                          <a:solidFill>
                            <a:schemeClr val="bg1"/>
                          </a:solidFill>
                          <a:sym typeface="+mn-ea"/>
                        </a:rPr>
                        <a:t>0.9062</a:t>
                      </a:r>
                      <a:endParaRPr lang="zh-TW" alt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TW">
                          <a:solidFill>
                            <a:schemeClr val="bg1"/>
                          </a:solidFill>
                        </a:rPr>
                        <a:t>0.9280</a:t>
                      </a:r>
                      <a:endParaRPr lang="en-US" altLang="zh-TW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TW">
                          <a:solidFill>
                            <a:schemeClr val="bg1"/>
                          </a:solidFill>
                        </a:rPr>
                        <a:t>0.8914</a:t>
                      </a:r>
                      <a:endParaRPr lang="en-US" altLang="zh-TW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</a:tr>
              <a:tr h="381000">
                <a:tc gridSpan="7"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TW" b="1">
                          <a:solidFill>
                            <a:schemeClr val="bg1"/>
                          </a:solidFill>
                        </a:rPr>
                        <a:t>Train 12.13(value Nan = median value)</a:t>
                      </a:r>
                      <a:endParaRPr lang="en-US" altLang="zh-TW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 hMerge="true">
                  <a:tcP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 hMerge="true">
                  <a:tcP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 hMerge="true">
                  <a:tcP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 hMerge="true">
                  <a:tcP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 hMerge="true">
                  <a:tcP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 hMerge="true">
                  <a:tcPr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TW">
                          <a:solidFill>
                            <a:schemeClr val="bg1"/>
                          </a:solidFill>
                        </a:rPr>
                        <a:t>LOC 1</a:t>
                      </a:r>
                      <a:endParaRPr lang="en-US" altLang="zh-TW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TW">
                          <a:solidFill>
                            <a:schemeClr val="bg1"/>
                          </a:solidFill>
                        </a:rPr>
                        <a:t>72 patient</a:t>
                      </a:r>
                      <a:endParaRPr lang="en-US" altLang="zh-TW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TW">
                          <a:solidFill>
                            <a:schemeClr val="bg1"/>
                          </a:solidFill>
                        </a:rPr>
                        <a:t>7 patient</a:t>
                      </a:r>
                      <a:endParaRPr lang="en-US" altLang="zh-TW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TW">
                          <a:solidFill>
                            <a:schemeClr val="bg1"/>
                          </a:solidFill>
                        </a:rPr>
                        <a:t>0.9661</a:t>
                      </a:r>
                      <a:endParaRPr lang="en-US" altLang="zh-TW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TW">
                          <a:solidFill>
                            <a:schemeClr val="bg1"/>
                          </a:solidFill>
                        </a:rPr>
                        <a:t>0.9666</a:t>
                      </a:r>
                      <a:endParaRPr lang="en-US" altLang="zh-TW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TW">
                          <a:solidFill>
                            <a:schemeClr val="bg1"/>
                          </a:solidFill>
                        </a:rPr>
                        <a:t>0.9000</a:t>
                      </a:r>
                      <a:endParaRPr lang="en-US" altLang="zh-TW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TW">
                          <a:solidFill>
                            <a:schemeClr val="bg1"/>
                          </a:solidFill>
                        </a:rPr>
                        <a:t>0.6944</a:t>
                      </a:r>
                      <a:endParaRPr lang="en-US" altLang="zh-TW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TW">
                          <a:solidFill>
                            <a:schemeClr val="bg1"/>
                          </a:solidFill>
                        </a:rPr>
                        <a:t>LOC 2</a:t>
                      </a:r>
                      <a:endParaRPr lang="en-US" altLang="zh-TW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TW">
                          <a:solidFill>
                            <a:schemeClr val="bg1"/>
                          </a:solidFill>
                        </a:rPr>
                        <a:t>105 patient</a:t>
                      </a:r>
                      <a:endParaRPr lang="en-US" altLang="zh-TW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TW">
                          <a:solidFill>
                            <a:schemeClr val="bg1"/>
                          </a:solidFill>
                        </a:rPr>
                        <a:t>20 patient</a:t>
                      </a:r>
                      <a:endParaRPr lang="en-US" altLang="zh-TW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TW">
                          <a:solidFill>
                            <a:schemeClr val="bg1"/>
                          </a:solidFill>
                        </a:rPr>
                        <a:t>0.9552</a:t>
                      </a:r>
                      <a:endParaRPr lang="en-US" altLang="zh-TW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TW">
                          <a:solidFill>
                            <a:schemeClr val="bg1"/>
                          </a:solidFill>
                        </a:rPr>
                        <a:t>0.9675</a:t>
                      </a:r>
                      <a:endParaRPr lang="en-US" altLang="zh-TW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TW">
                          <a:solidFill>
                            <a:schemeClr val="bg1"/>
                          </a:solidFill>
                        </a:rPr>
                        <a:t>0.8235</a:t>
                      </a:r>
                      <a:endParaRPr lang="en-US" altLang="zh-TW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TW">
                          <a:solidFill>
                            <a:schemeClr val="bg1"/>
                          </a:solidFill>
                        </a:rPr>
                        <a:t>0.8965</a:t>
                      </a:r>
                      <a:endParaRPr lang="en-US" altLang="zh-TW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TW">
                          <a:solidFill>
                            <a:schemeClr val="bg1"/>
                          </a:solidFill>
                        </a:rPr>
                        <a:t>LOC 3</a:t>
                      </a:r>
                      <a:endParaRPr lang="en-US" altLang="zh-TW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TW">
                          <a:solidFill>
                            <a:schemeClr val="bg1"/>
                          </a:solidFill>
                        </a:rPr>
                        <a:t>642 patient</a:t>
                      </a:r>
                      <a:endParaRPr lang="en-US" altLang="zh-TW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TW">
                          <a:solidFill>
                            <a:schemeClr val="bg1"/>
                          </a:solidFill>
                        </a:rPr>
                        <a:t>144 patient</a:t>
                      </a:r>
                      <a:endParaRPr lang="en-US" altLang="zh-TW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TW">
                          <a:solidFill>
                            <a:schemeClr val="bg1"/>
                          </a:solidFill>
                        </a:rPr>
                        <a:t>0.9187</a:t>
                      </a:r>
                      <a:endParaRPr lang="en-US" altLang="zh-TW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TW">
                          <a:solidFill>
                            <a:schemeClr val="bg1"/>
                          </a:solidFill>
                        </a:rPr>
                        <a:t>0.9398</a:t>
                      </a:r>
                      <a:endParaRPr lang="en-US" altLang="zh-TW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TW">
                          <a:solidFill>
                            <a:schemeClr val="bg1"/>
                          </a:solidFill>
                        </a:rPr>
                        <a:t>0.8984</a:t>
                      </a:r>
                      <a:endParaRPr lang="en-US" altLang="zh-TW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TW">
                          <a:solidFill>
                            <a:schemeClr val="bg1"/>
                          </a:solidFill>
                        </a:rPr>
                        <a:t>0.9372</a:t>
                      </a:r>
                      <a:endParaRPr lang="en-US" altLang="zh-TW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</a:tr>
              <a:tr h="381000">
                <a:tc gridSpan="7"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TW" b="1">
                          <a:solidFill>
                            <a:schemeClr val="bg1"/>
                          </a:solidFill>
                        </a:rPr>
                        <a:t>Train 12.14 (Sofa value Nan = 0)</a:t>
                      </a:r>
                      <a:endParaRPr lang="en-US" altLang="zh-TW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 hMerge="true">
                  <a:tcP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 hMerge="true">
                  <a:tcP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 hMerge="true">
                  <a:tcP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 hMerge="true">
                  <a:tcP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 hMerge="true">
                  <a:tcP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 hMerge="true">
                  <a:tcPr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TW">
                          <a:solidFill>
                            <a:schemeClr val="bg1"/>
                          </a:solidFill>
                        </a:rPr>
                        <a:t>LOC 1</a:t>
                      </a:r>
                      <a:endParaRPr lang="en-US" altLang="zh-TW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TW">
                          <a:solidFill>
                            <a:schemeClr val="bg1"/>
                          </a:solidFill>
                        </a:rPr>
                        <a:t>72 patient</a:t>
                      </a:r>
                      <a:endParaRPr lang="en-US" altLang="zh-TW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TW">
                          <a:solidFill>
                            <a:schemeClr val="bg1"/>
                          </a:solidFill>
                        </a:rPr>
                        <a:t>7 patient</a:t>
                      </a:r>
                      <a:endParaRPr lang="en-US" altLang="zh-TW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TW">
                          <a:solidFill>
                            <a:schemeClr val="bg1"/>
                          </a:solidFill>
                        </a:rPr>
                        <a:t>0.9322</a:t>
                      </a:r>
                      <a:endParaRPr lang="en-US" altLang="zh-TW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TW">
                          <a:solidFill>
                            <a:schemeClr val="bg1"/>
                          </a:solidFill>
                        </a:rPr>
                        <a:t>0.8740</a:t>
                      </a:r>
                      <a:endParaRPr lang="en-US" altLang="zh-TW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TW">
                          <a:solidFill>
                            <a:schemeClr val="bg1"/>
                          </a:solidFill>
                        </a:rPr>
                        <a:t>0.9000</a:t>
                      </a:r>
                      <a:endParaRPr lang="en-US" altLang="zh-TW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TW">
                          <a:solidFill>
                            <a:schemeClr val="bg1"/>
                          </a:solidFill>
                        </a:rPr>
                        <a:t>0.6111</a:t>
                      </a:r>
                      <a:endParaRPr lang="en-US" altLang="zh-TW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TW">
                          <a:solidFill>
                            <a:schemeClr val="bg1"/>
                          </a:solidFill>
                        </a:rPr>
                        <a:t>LOC 2</a:t>
                      </a:r>
                      <a:endParaRPr lang="en-US" altLang="zh-TW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TW">
                          <a:solidFill>
                            <a:schemeClr val="bg1"/>
                          </a:solidFill>
                        </a:rPr>
                        <a:t>105 patient</a:t>
                      </a:r>
                      <a:endParaRPr lang="en-US" altLang="zh-TW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TW">
                          <a:solidFill>
                            <a:schemeClr val="bg1"/>
                          </a:solidFill>
                        </a:rPr>
                        <a:t>20 patient</a:t>
                      </a:r>
                      <a:endParaRPr lang="en-US" altLang="zh-TW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TW">
                          <a:solidFill>
                            <a:schemeClr val="bg1"/>
                          </a:solidFill>
                        </a:rPr>
                        <a:t>0.9609</a:t>
                      </a:r>
                      <a:endParaRPr lang="en-US" altLang="zh-TW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TW">
                          <a:solidFill>
                            <a:schemeClr val="bg1"/>
                          </a:solidFill>
                        </a:rPr>
                        <a:t>0.9775</a:t>
                      </a:r>
                      <a:endParaRPr lang="en-US" altLang="zh-TW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TW">
                          <a:solidFill>
                            <a:schemeClr val="bg1"/>
                          </a:solidFill>
                        </a:rPr>
                        <a:t>0.8529</a:t>
                      </a:r>
                      <a:endParaRPr lang="en-US" altLang="zh-TW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TW">
                          <a:solidFill>
                            <a:schemeClr val="bg1"/>
                          </a:solidFill>
                        </a:rPr>
                        <a:t>0.8344</a:t>
                      </a:r>
                      <a:endParaRPr lang="en-US" altLang="zh-TW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TW">
                          <a:solidFill>
                            <a:schemeClr val="bg1"/>
                          </a:solidFill>
                        </a:rPr>
                        <a:t>LOC 3</a:t>
                      </a:r>
                      <a:endParaRPr lang="en-US" altLang="zh-TW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TW">
                          <a:solidFill>
                            <a:schemeClr val="bg1"/>
                          </a:solidFill>
                        </a:rPr>
                        <a:t>642 patient</a:t>
                      </a:r>
                      <a:endParaRPr lang="en-US" altLang="zh-TW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TW">
                          <a:solidFill>
                            <a:schemeClr val="bg1"/>
                          </a:solidFill>
                        </a:rPr>
                        <a:t>144 patient</a:t>
                      </a:r>
                      <a:endParaRPr lang="en-US" altLang="zh-TW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TW">
                          <a:solidFill>
                            <a:schemeClr val="bg1"/>
                          </a:solidFill>
                        </a:rPr>
                        <a:t>0.9173</a:t>
                      </a:r>
                      <a:endParaRPr lang="en-US" altLang="zh-TW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TW">
                          <a:solidFill>
                            <a:schemeClr val="bg1"/>
                          </a:solidFill>
                        </a:rPr>
                        <a:t>0.9389</a:t>
                      </a:r>
                      <a:endParaRPr lang="en-US" altLang="zh-TW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TW">
                          <a:solidFill>
                            <a:schemeClr val="bg1"/>
                          </a:solidFill>
                        </a:rPr>
                        <a:t>0.8883</a:t>
                      </a:r>
                      <a:endParaRPr lang="en-US" altLang="zh-TW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TW">
                          <a:solidFill>
                            <a:schemeClr val="bg1"/>
                          </a:solidFill>
                        </a:rPr>
                        <a:t>0.9177</a:t>
                      </a:r>
                      <a:endParaRPr lang="en-US" altLang="zh-TW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FL - 1000Sample (Federated Learning)</a:t>
            </a:r>
            <a:endParaRPr lang="en-US" altLang="zh-TW"/>
          </a:p>
        </p:txBody>
      </p:sp>
      <p:graphicFrame>
        <p:nvGraphicFramePr>
          <p:cNvPr id="6" name="內容版面配置區 5"/>
          <p:cNvGraphicFramePr>
            <a:graphicFrameLocks noGrp="true"/>
          </p:cNvGraphicFramePr>
          <p:nvPr>
            <p:ph idx="1"/>
          </p:nvPr>
        </p:nvGraphicFramePr>
        <p:xfrm>
          <a:off x="609600" y="1417955"/>
          <a:ext cx="10974705" cy="4191000"/>
        </p:xfrm>
        <a:graphic>
          <a:graphicData uri="http://schemas.openxmlformats.org/drawingml/2006/table">
            <a:tbl>
              <a:tblPr firstRow="true" bandRow="true">
                <a:tableStyleId>{5C22544A-7EE6-4342-B048-85BDC9FD1C3A}</a:tableStyleId>
              </a:tblPr>
              <a:tblGrid>
                <a:gridCol w="1567815"/>
                <a:gridCol w="1567815"/>
                <a:gridCol w="1567815"/>
                <a:gridCol w="1567815"/>
                <a:gridCol w="1567815"/>
                <a:gridCol w="1567815"/>
                <a:gridCol w="1567815"/>
              </a:tblGrid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TW">
                          <a:solidFill>
                            <a:schemeClr val="bg1"/>
                          </a:solidFill>
                        </a:rPr>
                        <a:t>Dataset</a:t>
                      </a:r>
                      <a:endParaRPr lang="en-US" altLang="zh-TW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TW">
                          <a:solidFill>
                            <a:schemeClr val="bg1"/>
                          </a:solidFill>
                        </a:rPr>
                        <a:t>Sepsis 0</a:t>
                      </a:r>
                      <a:endParaRPr lang="en-US" altLang="zh-TW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TW">
                          <a:solidFill>
                            <a:schemeClr val="bg1"/>
                          </a:solidFill>
                        </a:rPr>
                        <a:t>Sepsis 1</a:t>
                      </a:r>
                      <a:endParaRPr lang="en-US" altLang="zh-TW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TW">
                          <a:solidFill>
                            <a:schemeClr val="bg1"/>
                          </a:solidFill>
                        </a:rPr>
                        <a:t>Train ACC</a:t>
                      </a:r>
                      <a:endParaRPr lang="en-US" altLang="zh-TW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TW">
                          <a:solidFill>
                            <a:schemeClr val="bg1"/>
                          </a:solidFill>
                        </a:rPr>
                        <a:t>Train AUC</a:t>
                      </a:r>
                      <a:endParaRPr lang="en-US" altLang="zh-TW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TW">
                          <a:solidFill>
                            <a:schemeClr val="bg1"/>
                          </a:solidFill>
                        </a:rPr>
                        <a:t>Test ACC</a:t>
                      </a:r>
                      <a:endParaRPr lang="en-US" altLang="zh-TW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TW">
                          <a:solidFill>
                            <a:schemeClr val="bg1"/>
                          </a:solidFill>
                        </a:rPr>
                        <a:t>Test AUC</a:t>
                      </a:r>
                      <a:endParaRPr lang="en-US" altLang="zh-TW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</a:tr>
              <a:tr h="381000">
                <a:tc gridSpan="7"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b="1">
                          <a:solidFill>
                            <a:schemeClr val="bg1"/>
                          </a:solidFill>
                        </a:rPr>
                        <a:t>Transfer Learning</a:t>
                      </a:r>
                      <a:endParaRPr lang="en-US" altLang="en-US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 hMerge="true">
                  <a:tcP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 hMerge="true">
                  <a:tcP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 hMerge="true">
                  <a:tcP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 hMerge="true">
                  <a:tcP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 hMerge="true">
                  <a:tcP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 hMerge="true">
                  <a:tcPr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TW">
                          <a:solidFill>
                            <a:schemeClr val="bg1"/>
                          </a:solidFill>
                        </a:rPr>
                        <a:t>Original</a:t>
                      </a:r>
                      <a:endParaRPr lang="en-US" altLang="zh-TW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TW">
                          <a:solidFill>
                            <a:schemeClr val="bg1"/>
                          </a:solidFill>
                        </a:rPr>
                        <a:t>514 </a:t>
                      </a:r>
                      <a:r>
                        <a:rPr lang="en-US" altLang="zh-TW" sz="1800">
                          <a:solidFill>
                            <a:schemeClr val="bg1"/>
                          </a:solidFill>
                          <a:sym typeface="+mn-ea"/>
                        </a:rPr>
                        <a:t>patient</a:t>
                      </a:r>
                      <a:endParaRPr lang="en-US" altLang="zh-TW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TW">
                          <a:solidFill>
                            <a:schemeClr val="bg1"/>
                          </a:solidFill>
                        </a:rPr>
                        <a:t>41 patient</a:t>
                      </a:r>
                      <a:endParaRPr lang="en-US" altLang="zh-TW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TW">
                          <a:solidFill>
                            <a:schemeClr val="bg1"/>
                          </a:solidFill>
                        </a:rPr>
                        <a:t>0.9336</a:t>
                      </a:r>
                      <a:endParaRPr lang="en-US" altLang="zh-TW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TW" sz="1800">
                          <a:solidFill>
                            <a:schemeClr val="bg1"/>
                          </a:solidFill>
                          <a:sym typeface="+mn-ea"/>
                        </a:rPr>
                        <a:t>0.9062</a:t>
                      </a:r>
                      <a:endParaRPr lang="zh-TW" alt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TW">
                          <a:solidFill>
                            <a:schemeClr val="bg1"/>
                          </a:solidFill>
                        </a:rPr>
                        <a:t>0.9280</a:t>
                      </a:r>
                      <a:endParaRPr lang="en-US" altLang="zh-TW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TW">
                          <a:solidFill>
                            <a:schemeClr val="bg1"/>
                          </a:solidFill>
                        </a:rPr>
                        <a:t>0.8914</a:t>
                      </a:r>
                      <a:endParaRPr lang="en-US" altLang="zh-TW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TW">
                          <a:solidFill>
                            <a:schemeClr val="bg1"/>
                          </a:solidFill>
                        </a:rPr>
                        <a:t>LOC 1</a:t>
                      </a:r>
                      <a:endParaRPr lang="en-US" altLang="zh-TW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TW">
                          <a:solidFill>
                            <a:schemeClr val="bg1"/>
                          </a:solidFill>
                        </a:rPr>
                        <a:t>72 patient</a:t>
                      </a:r>
                      <a:endParaRPr lang="en-US" altLang="zh-TW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TW">
                          <a:solidFill>
                            <a:schemeClr val="bg1"/>
                          </a:solidFill>
                        </a:rPr>
                        <a:t>7 patient</a:t>
                      </a:r>
                      <a:endParaRPr lang="en-US" altLang="zh-TW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TW">
                          <a:solidFill>
                            <a:schemeClr val="bg1"/>
                          </a:solidFill>
                        </a:rPr>
                        <a:t>0.9661</a:t>
                      </a:r>
                      <a:endParaRPr lang="en-US" altLang="zh-TW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TW">
                          <a:solidFill>
                            <a:schemeClr val="bg1"/>
                          </a:solidFill>
                        </a:rPr>
                        <a:t>0.9666</a:t>
                      </a:r>
                      <a:endParaRPr lang="en-US" altLang="zh-TW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TW">
                          <a:solidFill>
                            <a:schemeClr val="bg1"/>
                          </a:solidFill>
                        </a:rPr>
                        <a:t>0.9000</a:t>
                      </a:r>
                      <a:endParaRPr lang="en-US" altLang="zh-TW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TW">
                          <a:solidFill>
                            <a:schemeClr val="bg1"/>
                          </a:solidFill>
                        </a:rPr>
                        <a:t>0.6944</a:t>
                      </a:r>
                      <a:endParaRPr lang="en-US" altLang="zh-TW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TW">
                          <a:solidFill>
                            <a:schemeClr val="bg1"/>
                          </a:solidFill>
                        </a:rPr>
                        <a:t>LOC 2</a:t>
                      </a:r>
                      <a:endParaRPr lang="en-US" altLang="zh-TW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TW">
                          <a:solidFill>
                            <a:schemeClr val="bg1"/>
                          </a:solidFill>
                        </a:rPr>
                        <a:t>105 patient</a:t>
                      </a:r>
                      <a:endParaRPr lang="en-US" altLang="zh-TW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TW">
                          <a:solidFill>
                            <a:schemeClr val="bg1"/>
                          </a:solidFill>
                        </a:rPr>
                        <a:t>20 patient</a:t>
                      </a:r>
                      <a:endParaRPr lang="en-US" altLang="zh-TW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TW">
                          <a:solidFill>
                            <a:schemeClr val="bg1"/>
                          </a:solidFill>
                        </a:rPr>
                        <a:t>0.9552</a:t>
                      </a:r>
                      <a:endParaRPr lang="en-US" altLang="zh-TW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TW">
                          <a:solidFill>
                            <a:schemeClr val="bg1"/>
                          </a:solidFill>
                        </a:rPr>
                        <a:t>0.9675</a:t>
                      </a:r>
                      <a:endParaRPr lang="en-US" altLang="zh-TW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TW">
                          <a:solidFill>
                            <a:schemeClr val="bg1"/>
                          </a:solidFill>
                        </a:rPr>
                        <a:t>0.8235</a:t>
                      </a:r>
                      <a:endParaRPr lang="en-US" altLang="zh-TW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TW">
                          <a:solidFill>
                            <a:schemeClr val="bg1"/>
                          </a:solidFill>
                        </a:rPr>
                        <a:t>0.8965</a:t>
                      </a:r>
                      <a:endParaRPr lang="en-US" altLang="zh-TW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TW">
                          <a:solidFill>
                            <a:schemeClr val="bg1"/>
                          </a:solidFill>
                        </a:rPr>
                        <a:t>LOC 3</a:t>
                      </a:r>
                      <a:endParaRPr lang="en-US" altLang="zh-TW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TW">
                          <a:solidFill>
                            <a:schemeClr val="bg1"/>
                          </a:solidFill>
                        </a:rPr>
                        <a:t>642 patient</a:t>
                      </a:r>
                      <a:endParaRPr lang="en-US" altLang="zh-TW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TW">
                          <a:solidFill>
                            <a:schemeClr val="bg1"/>
                          </a:solidFill>
                        </a:rPr>
                        <a:t>144 patient</a:t>
                      </a:r>
                      <a:endParaRPr lang="en-US" altLang="zh-TW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TW">
                          <a:solidFill>
                            <a:schemeClr val="bg1"/>
                          </a:solidFill>
                        </a:rPr>
                        <a:t>0.9187</a:t>
                      </a:r>
                      <a:endParaRPr lang="en-US" altLang="zh-TW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TW">
                          <a:solidFill>
                            <a:schemeClr val="bg1"/>
                          </a:solidFill>
                        </a:rPr>
                        <a:t>0.9398</a:t>
                      </a:r>
                      <a:endParaRPr lang="en-US" altLang="zh-TW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TW">
                          <a:solidFill>
                            <a:schemeClr val="bg1"/>
                          </a:solidFill>
                        </a:rPr>
                        <a:t>0.8984</a:t>
                      </a:r>
                      <a:endParaRPr lang="en-US" altLang="zh-TW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TW">
                          <a:solidFill>
                            <a:schemeClr val="bg1"/>
                          </a:solidFill>
                        </a:rPr>
                        <a:t>0.9372</a:t>
                      </a:r>
                      <a:endParaRPr lang="en-US" altLang="zh-TW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</a:tr>
              <a:tr h="381000">
                <a:tc gridSpan="7"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b="1">
                          <a:solidFill>
                            <a:schemeClr val="bg1"/>
                          </a:solidFill>
                        </a:rPr>
                        <a:t>Federated Learning</a:t>
                      </a:r>
                      <a:endParaRPr lang="en-US" altLang="en-US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 hMerge="true">
                  <a:tcP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 hMerge="true">
                  <a:tcP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 hMerge="true">
                  <a:tcP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 hMerge="true">
                  <a:tcP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 hMerge="true">
                  <a:tcP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 hMerge="true">
                  <a:tcPr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TW">
                          <a:solidFill>
                            <a:schemeClr val="bg1"/>
                          </a:solidFill>
                        </a:rPr>
                        <a:t>Original</a:t>
                      </a:r>
                      <a:endParaRPr lang="en-US" altLang="zh-TW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TW">
                          <a:solidFill>
                            <a:schemeClr val="bg1"/>
                          </a:solidFill>
                        </a:rPr>
                        <a:t>514 </a:t>
                      </a:r>
                      <a:r>
                        <a:rPr lang="en-US" altLang="zh-TW" sz="1800">
                          <a:solidFill>
                            <a:schemeClr val="bg1"/>
                          </a:solidFill>
                          <a:sym typeface="+mn-ea"/>
                        </a:rPr>
                        <a:t>patient</a:t>
                      </a:r>
                      <a:endParaRPr lang="en-US" altLang="zh-TW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TW">
                          <a:solidFill>
                            <a:schemeClr val="bg1"/>
                          </a:solidFill>
                        </a:rPr>
                        <a:t>41 patient</a:t>
                      </a:r>
                      <a:endParaRPr lang="en-US" altLang="zh-TW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>
                          <a:solidFill>
                            <a:schemeClr val="bg1"/>
                          </a:solidFill>
                        </a:rPr>
                        <a:t>-</a:t>
                      </a:r>
                      <a:endParaRPr lang="en-US" alt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TW">
                          <a:solidFill>
                            <a:schemeClr val="bg1"/>
                          </a:solidFill>
                        </a:rPr>
                        <a:t>-</a:t>
                      </a:r>
                      <a:endParaRPr lang="en-US" altLang="zh-TW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>
                          <a:solidFill>
                            <a:schemeClr val="bg1"/>
                          </a:solidFill>
                        </a:rPr>
                        <a:t>0.9009</a:t>
                      </a:r>
                      <a:endParaRPr lang="en-US" alt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>
                          <a:solidFill>
                            <a:schemeClr val="bg1"/>
                          </a:solidFill>
                        </a:rPr>
                        <a:t>0.9500</a:t>
                      </a:r>
                      <a:endParaRPr lang="en-US" alt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TW">
                          <a:solidFill>
                            <a:schemeClr val="bg1"/>
                          </a:solidFill>
                        </a:rPr>
                        <a:t>LOC 1</a:t>
                      </a:r>
                      <a:endParaRPr lang="en-US" altLang="zh-TW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TW">
                          <a:solidFill>
                            <a:schemeClr val="bg1"/>
                          </a:solidFill>
                        </a:rPr>
                        <a:t>72 patient</a:t>
                      </a:r>
                      <a:endParaRPr lang="en-US" altLang="zh-TW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TW">
                          <a:solidFill>
                            <a:schemeClr val="bg1"/>
                          </a:solidFill>
                        </a:rPr>
                        <a:t>7 patient</a:t>
                      </a:r>
                      <a:endParaRPr lang="en-US" altLang="zh-TW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>
                          <a:solidFill>
                            <a:schemeClr val="bg1"/>
                          </a:solidFill>
                        </a:rPr>
                        <a:t>-</a:t>
                      </a:r>
                      <a:endParaRPr lang="en-US" alt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>
                          <a:solidFill>
                            <a:schemeClr val="bg1"/>
                          </a:solidFill>
                        </a:rPr>
                        <a:t>-</a:t>
                      </a:r>
                      <a:endParaRPr lang="en-US" alt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TW">
                          <a:solidFill>
                            <a:schemeClr val="bg1"/>
                          </a:solidFill>
                        </a:rPr>
                        <a:t>0.9000</a:t>
                      </a:r>
                      <a:endParaRPr lang="en-US" altLang="zh-TW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TW">
                          <a:solidFill>
                            <a:schemeClr val="bg1"/>
                          </a:solidFill>
                        </a:rPr>
                        <a:t>0.9166</a:t>
                      </a:r>
                      <a:endParaRPr lang="en-US" altLang="zh-TW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TW">
                          <a:solidFill>
                            <a:schemeClr val="bg1"/>
                          </a:solidFill>
                        </a:rPr>
                        <a:t>LOC 2</a:t>
                      </a:r>
                      <a:endParaRPr lang="en-US" altLang="zh-TW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TW">
                          <a:solidFill>
                            <a:schemeClr val="bg1"/>
                          </a:solidFill>
                        </a:rPr>
                        <a:t>105 patient</a:t>
                      </a:r>
                      <a:endParaRPr lang="en-US" altLang="zh-TW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TW">
                          <a:solidFill>
                            <a:schemeClr val="bg1"/>
                          </a:solidFill>
                        </a:rPr>
                        <a:t>20 patient</a:t>
                      </a:r>
                      <a:endParaRPr lang="en-US" altLang="zh-TW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>
                          <a:solidFill>
                            <a:schemeClr val="bg1"/>
                          </a:solidFill>
                        </a:rPr>
                        <a:t>-</a:t>
                      </a:r>
                      <a:endParaRPr lang="en-US" alt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>
                          <a:solidFill>
                            <a:schemeClr val="bg1"/>
                          </a:solidFill>
                        </a:rPr>
                        <a:t>-</a:t>
                      </a:r>
                      <a:endParaRPr lang="en-US" alt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TW">
                          <a:solidFill>
                            <a:schemeClr val="bg1"/>
                          </a:solidFill>
                        </a:rPr>
                        <a:t>0.8529</a:t>
                      </a:r>
                      <a:endParaRPr lang="en-US" altLang="zh-TW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TW">
                          <a:solidFill>
                            <a:schemeClr val="bg1"/>
                          </a:solidFill>
                        </a:rPr>
                        <a:t>0.8241</a:t>
                      </a:r>
                      <a:endParaRPr lang="en-US" altLang="zh-TW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TW">
                          <a:solidFill>
                            <a:schemeClr val="bg1"/>
                          </a:solidFill>
                        </a:rPr>
                        <a:t>LOC 3</a:t>
                      </a:r>
                      <a:endParaRPr lang="en-US" altLang="zh-TW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TW">
                          <a:solidFill>
                            <a:schemeClr val="bg1"/>
                          </a:solidFill>
                        </a:rPr>
                        <a:t>642 patient</a:t>
                      </a:r>
                      <a:endParaRPr lang="en-US" altLang="zh-TW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TW">
                          <a:solidFill>
                            <a:schemeClr val="bg1"/>
                          </a:solidFill>
                        </a:rPr>
                        <a:t>144 patient</a:t>
                      </a:r>
                      <a:endParaRPr lang="en-US" altLang="zh-TW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>
                          <a:solidFill>
                            <a:schemeClr val="bg1"/>
                          </a:solidFill>
                        </a:rPr>
                        <a:t>-</a:t>
                      </a:r>
                      <a:endParaRPr lang="en-US" alt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>
                          <a:solidFill>
                            <a:schemeClr val="bg1"/>
                          </a:solidFill>
                        </a:rPr>
                        <a:t>-</a:t>
                      </a:r>
                      <a:endParaRPr lang="en-US" alt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TW">
                          <a:solidFill>
                            <a:schemeClr val="bg1"/>
                          </a:solidFill>
                        </a:rPr>
                        <a:t>0.8172</a:t>
                      </a:r>
                      <a:endParaRPr lang="en-US" altLang="zh-TW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TW">
                          <a:solidFill>
                            <a:schemeClr val="bg1"/>
                          </a:solidFill>
                        </a:rPr>
                        <a:t>0.9256</a:t>
                      </a:r>
                      <a:endParaRPr lang="en-US" altLang="zh-TW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true" noChangeAspect="true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09600" y="177165"/>
            <a:ext cx="8670925" cy="235585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707640"/>
            <a:ext cx="7449820" cy="3924300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Keras - S1 Result</a:t>
            </a:r>
            <a:endParaRPr lang="en-US" altLang="zh-TW"/>
          </a:p>
        </p:txBody>
      </p:sp>
      <p:graphicFrame>
        <p:nvGraphicFramePr>
          <p:cNvPr id="17" name="圓桌 16"/>
          <p:cNvGraphicFramePr/>
          <p:nvPr/>
        </p:nvGraphicFramePr>
        <p:xfrm>
          <a:off x="609600" y="1417955"/>
          <a:ext cx="8534400" cy="1143000"/>
        </p:xfrm>
        <a:graphic>
          <a:graphicData uri="http://schemas.openxmlformats.org/drawingml/2006/table">
            <a:tbl>
              <a:tblPr firstRow="true" bandRow="true">
                <a:tableStyleId>{5C22544A-7EE6-4342-B048-85BDC9FD1C3A}</a:tableStyleId>
              </a:tblPr>
              <a:tblGrid>
                <a:gridCol w="2844800"/>
                <a:gridCol w="2844800"/>
                <a:gridCol w="2844800"/>
              </a:tblGrid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TW">
                          <a:solidFill>
                            <a:schemeClr val="bg1"/>
                          </a:solidFill>
                        </a:rPr>
                        <a:t>backbone</a:t>
                      </a:r>
                      <a:endParaRPr lang="en-US" altLang="zh-TW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TW">
                          <a:solidFill>
                            <a:schemeClr val="bg1"/>
                          </a:solidFill>
                        </a:rPr>
                        <a:t>train dice</a:t>
                      </a:r>
                      <a:endParaRPr lang="en-US" altLang="zh-TW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TW">
                          <a:solidFill>
                            <a:schemeClr val="bg1"/>
                          </a:solidFill>
                        </a:rPr>
                        <a:t>test dice</a:t>
                      </a:r>
                      <a:endParaRPr lang="en-US" altLang="zh-TW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TW" sz="1800">
                          <a:sym typeface="+mn-ea"/>
                        </a:rPr>
                        <a:t>DenseNet121</a:t>
                      </a:r>
                      <a:endParaRPr lang="en-US" altLang="zh-TW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TW"/>
                        <a:t>0.8702</a:t>
                      </a:r>
                      <a:endParaRPr lang="en-US" altLang="zh-TW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TW"/>
                        <a:t>0.7777</a:t>
                      </a:r>
                      <a:endParaRPr lang="en-US" altLang="zh-TW"/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TW"/>
                        <a:t>ResNet50</a:t>
                      </a:r>
                      <a:endParaRPr lang="en-US" altLang="zh-TW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TW"/>
                        <a:t>0.8658</a:t>
                      </a:r>
                      <a:endParaRPr lang="en-US" altLang="zh-TW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TW"/>
                        <a:t>0.8025</a:t>
                      </a:r>
                      <a:endParaRPr lang="en-US" altLang="zh-TW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20" name="圖片 19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609600" y="2745740"/>
            <a:ext cx="4229100" cy="3086100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TL - Feature Extracter</a:t>
            </a:r>
            <a:endParaRPr lang="en-US" altLang="zh-TW"/>
          </a:p>
        </p:txBody>
      </p:sp>
      <p:graphicFrame>
        <p:nvGraphicFramePr>
          <p:cNvPr id="6" name="內容版面配置區 5"/>
          <p:cNvGraphicFramePr>
            <a:graphicFrameLocks noGrp="true"/>
          </p:cNvGraphicFramePr>
          <p:nvPr>
            <p:ph idx="1"/>
          </p:nvPr>
        </p:nvGraphicFramePr>
        <p:xfrm>
          <a:off x="607695" y="1417955"/>
          <a:ext cx="10974705" cy="4191000"/>
        </p:xfrm>
        <a:graphic>
          <a:graphicData uri="http://schemas.openxmlformats.org/drawingml/2006/table">
            <a:tbl>
              <a:tblPr firstRow="true" bandRow="true">
                <a:tableStyleId>{5C22544A-7EE6-4342-B048-85BDC9FD1C3A}</a:tableStyleId>
              </a:tblPr>
              <a:tblGrid>
                <a:gridCol w="1245235"/>
                <a:gridCol w="1802130"/>
                <a:gridCol w="1656080"/>
                <a:gridCol w="1567815"/>
                <a:gridCol w="1567815"/>
                <a:gridCol w="1567815"/>
                <a:gridCol w="1567815"/>
              </a:tblGrid>
              <a:tr h="381000">
                <a:tc gridSpan="7"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TW" sz="1800">
                          <a:solidFill>
                            <a:schemeClr val="bg1"/>
                          </a:solidFill>
                          <a:sym typeface="+mn-ea"/>
                        </a:rPr>
                        <a:t>Feature Extracter</a:t>
                      </a:r>
                      <a:endParaRPr lang="en-US" altLang="zh-TW" sz="1800">
                        <a:solidFill>
                          <a:schemeClr val="bg1"/>
                        </a:solidFill>
                        <a:sym typeface="+mn-ea"/>
                      </a:endParaRPr>
                    </a:p>
                  </a:txBody>
                  <a:tcPr>
                    <a:lnL w="12700">
                      <a:solidFill>
                        <a:schemeClr val="bg1"/>
                      </a:solidFill>
                      <a:prstDash val="solid"/>
                    </a:lnL>
                    <a:lnR w="12700">
                      <a:solidFill>
                        <a:schemeClr val="bg1"/>
                      </a:solidFill>
                      <a:prstDash val="solid"/>
                    </a:lnR>
                    <a:lnT w="12700">
                      <a:solidFill>
                        <a:schemeClr val="bg1"/>
                      </a:solidFill>
                      <a:prstDash val="solid"/>
                    </a:lnT>
                    <a:lnB w="12700">
                      <a:solidFill>
                        <a:schemeClr val="bg1"/>
                      </a:solidFill>
                      <a:prstDash val="solid"/>
                    </a:lnB>
                  </a:tcPr>
                </a:tc>
                <a:tc hMerge="true">
                  <a:tcPr>
                    <a:lnL w="12700">
                      <a:solidFill>
                        <a:schemeClr val="bg1"/>
                      </a:solidFill>
                      <a:prstDash val="solid"/>
                    </a:lnL>
                    <a:lnR w="12700">
                      <a:solidFill>
                        <a:schemeClr val="bg1"/>
                      </a:solidFill>
                      <a:prstDash val="solid"/>
                    </a:lnR>
                    <a:lnT w="12700">
                      <a:solidFill>
                        <a:schemeClr val="bg1"/>
                      </a:solidFill>
                      <a:prstDash val="solid"/>
                    </a:lnT>
                    <a:lnB w="12700">
                      <a:solidFill>
                        <a:schemeClr val="bg1"/>
                      </a:solidFill>
                      <a:prstDash val="solid"/>
                    </a:lnB>
                  </a:tcPr>
                </a:tc>
                <a:tc hMerge="true">
                  <a:tcPr>
                    <a:lnL w="12700">
                      <a:solidFill>
                        <a:schemeClr val="bg1"/>
                      </a:solidFill>
                      <a:prstDash val="solid"/>
                    </a:lnL>
                    <a:lnR w="12700">
                      <a:solidFill>
                        <a:schemeClr val="bg1"/>
                      </a:solidFill>
                      <a:prstDash val="solid"/>
                    </a:lnR>
                    <a:lnT w="12700">
                      <a:solidFill>
                        <a:schemeClr val="bg1"/>
                      </a:solidFill>
                      <a:prstDash val="solid"/>
                    </a:lnT>
                    <a:lnB w="12700">
                      <a:solidFill>
                        <a:schemeClr val="bg1"/>
                      </a:solidFill>
                      <a:prstDash val="solid"/>
                    </a:lnB>
                  </a:tcPr>
                </a:tc>
                <a:tc hMerge="true">
                  <a:tcPr>
                    <a:lnL w="12700">
                      <a:solidFill>
                        <a:schemeClr val="bg1"/>
                      </a:solidFill>
                      <a:prstDash val="solid"/>
                    </a:lnL>
                    <a:lnR w="12700">
                      <a:solidFill>
                        <a:schemeClr val="bg1"/>
                      </a:solidFill>
                      <a:prstDash val="solid"/>
                    </a:lnR>
                    <a:lnT w="12700">
                      <a:solidFill>
                        <a:schemeClr val="bg1"/>
                      </a:solidFill>
                      <a:prstDash val="solid"/>
                    </a:lnT>
                    <a:lnB w="12700">
                      <a:solidFill>
                        <a:schemeClr val="bg1"/>
                      </a:solidFill>
                      <a:prstDash val="solid"/>
                    </a:lnB>
                  </a:tcPr>
                </a:tc>
                <a:tc hMerge="true">
                  <a:tcPr>
                    <a:lnL w="12700">
                      <a:solidFill>
                        <a:schemeClr val="bg1"/>
                      </a:solidFill>
                      <a:prstDash val="solid"/>
                    </a:lnL>
                    <a:lnR w="12700">
                      <a:solidFill>
                        <a:schemeClr val="bg1"/>
                      </a:solidFill>
                      <a:prstDash val="solid"/>
                    </a:lnR>
                    <a:lnT w="12700">
                      <a:solidFill>
                        <a:schemeClr val="bg1"/>
                      </a:solidFill>
                      <a:prstDash val="solid"/>
                    </a:lnT>
                    <a:lnB w="12700">
                      <a:solidFill>
                        <a:schemeClr val="bg1"/>
                      </a:solidFill>
                      <a:prstDash val="solid"/>
                    </a:lnB>
                  </a:tcPr>
                </a:tc>
                <a:tc hMerge="true">
                  <a:tcPr>
                    <a:lnL w="12700">
                      <a:solidFill>
                        <a:schemeClr val="bg1"/>
                      </a:solidFill>
                      <a:prstDash val="solid"/>
                    </a:lnL>
                    <a:lnR w="12700">
                      <a:solidFill>
                        <a:schemeClr val="bg1"/>
                      </a:solidFill>
                      <a:prstDash val="solid"/>
                    </a:lnR>
                    <a:lnT w="12700">
                      <a:solidFill>
                        <a:schemeClr val="bg1"/>
                      </a:solidFill>
                      <a:prstDash val="solid"/>
                    </a:lnT>
                    <a:lnB w="12700">
                      <a:solidFill>
                        <a:schemeClr val="bg1"/>
                      </a:solidFill>
                      <a:prstDash val="solid"/>
                    </a:lnB>
                  </a:tcPr>
                </a:tc>
                <a:tc hMerge="true">
                  <a:tcPr>
                    <a:lnL w="12700">
                      <a:solidFill>
                        <a:schemeClr val="bg1"/>
                      </a:solidFill>
                      <a:prstDash val="solid"/>
                    </a:lnL>
                    <a:lnR w="12700">
                      <a:solidFill>
                        <a:schemeClr val="bg1"/>
                      </a:solidFill>
                      <a:prstDash val="solid"/>
                    </a:lnR>
                    <a:lnT w="12700">
                      <a:solidFill>
                        <a:schemeClr val="bg1"/>
                      </a:solidFill>
                      <a:prstDash val="solid"/>
                    </a:lnT>
                    <a:lnB w="12700">
                      <a:solidFill>
                        <a:schemeClr val="bg1"/>
                      </a:solidFill>
                      <a:prstDash val="solid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TW" b="1">
                          <a:solidFill>
                            <a:schemeClr val="bg1"/>
                          </a:solidFill>
                        </a:rPr>
                        <a:t>Dataset</a:t>
                      </a:r>
                      <a:endParaRPr lang="en-US" altLang="zh-TW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1"/>
                      </a:solidFill>
                      <a:prstDash val="solid"/>
                    </a:lnL>
                    <a:lnR w="12700">
                      <a:solidFill>
                        <a:schemeClr val="bg1"/>
                      </a:solidFill>
                      <a:prstDash val="solid"/>
                    </a:lnR>
                    <a:lnT w="12700">
                      <a:solidFill>
                        <a:schemeClr val="bg1"/>
                      </a:solidFill>
                      <a:prstDash val="solid"/>
                    </a:lnT>
                    <a:lnB w="12700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TW" b="1">
                          <a:solidFill>
                            <a:schemeClr val="bg1"/>
                          </a:solidFill>
                        </a:rPr>
                        <a:t>Sepsis 0</a:t>
                      </a:r>
                      <a:endParaRPr lang="en-US" altLang="zh-TW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1"/>
                      </a:solidFill>
                      <a:prstDash val="solid"/>
                    </a:lnL>
                    <a:lnR w="12700">
                      <a:solidFill>
                        <a:schemeClr val="bg1"/>
                      </a:solidFill>
                      <a:prstDash val="solid"/>
                    </a:lnR>
                    <a:lnT w="12700">
                      <a:solidFill>
                        <a:schemeClr val="bg1"/>
                      </a:solidFill>
                      <a:prstDash val="solid"/>
                    </a:lnT>
                    <a:lnB w="12700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TW" b="1">
                          <a:solidFill>
                            <a:schemeClr val="bg1"/>
                          </a:solidFill>
                        </a:rPr>
                        <a:t>Sepsis 1</a:t>
                      </a:r>
                      <a:endParaRPr lang="en-US" altLang="zh-TW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1"/>
                      </a:solidFill>
                      <a:prstDash val="solid"/>
                    </a:lnL>
                    <a:lnR w="12700">
                      <a:solidFill>
                        <a:schemeClr val="bg1"/>
                      </a:solidFill>
                      <a:prstDash val="solid"/>
                    </a:lnR>
                    <a:lnT w="12700">
                      <a:solidFill>
                        <a:schemeClr val="bg1"/>
                      </a:solidFill>
                      <a:prstDash val="solid"/>
                    </a:lnT>
                    <a:lnB w="12700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TW" b="1">
                          <a:solidFill>
                            <a:schemeClr val="bg1"/>
                          </a:solidFill>
                        </a:rPr>
                        <a:t>Train ACC</a:t>
                      </a:r>
                      <a:endParaRPr lang="en-US" altLang="zh-TW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1"/>
                      </a:solidFill>
                      <a:prstDash val="solid"/>
                    </a:lnL>
                    <a:lnR w="12700">
                      <a:solidFill>
                        <a:schemeClr val="bg1"/>
                      </a:solidFill>
                      <a:prstDash val="solid"/>
                    </a:lnR>
                    <a:lnT w="12700">
                      <a:solidFill>
                        <a:schemeClr val="bg1"/>
                      </a:solidFill>
                      <a:prstDash val="solid"/>
                    </a:lnT>
                    <a:lnB w="12700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TW" b="1">
                          <a:solidFill>
                            <a:schemeClr val="bg1"/>
                          </a:solidFill>
                        </a:rPr>
                        <a:t>Train AUC</a:t>
                      </a:r>
                      <a:endParaRPr lang="en-US" altLang="zh-TW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1"/>
                      </a:solidFill>
                      <a:prstDash val="solid"/>
                    </a:lnL>
                    <a:lnR w="12700">
                      <a:solidFill>
                        <a:schemeClr val="bg1"/>
                      </a:solidFill>
                      <a:prstDash val="solid"/>
                    </a:lnR>
                    <a:lnT w="12700">
                      <a:solidFill>
                        <a:schemeClr val="bg1"/>
                      </a:solidFill>
                      <a:prstDash val="solid"/>
                    </a:lnT>
                    <a:lnB w="12700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TW" b="1">
                          <a:solidFill>
                            <a:schemeClr val="bg1"/>
                          </a:solidFill>
                        </a:rPr>
                        <a:t>Test ACC</a:t>
                      </a:r>
                      <a:endParaRPr lang="en-US" altLang="zh-TW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1"/>
                      </a:solidFill>
                      <a:prstDash val="solid"/>
                    </a:lnL>
                    <a:lnR w="12700">
                      <a:solidFill>
                        <a:schemeClr val="bg1"/>
                      </a:solidFill>
                      <a:prstDash val="solid"/>
                    </a:lnR>
                    <a:lnT w="12700">
                      <a:solidFill>
                        <a:schemeClr val="bg1"/>
                      </a:solidFill>
                      <a:prstDash val="solid"/>
                    </a:lnT>
                    <a:lnB w="12700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TW" b="1">
                          <a:solidFill>
                            <a:schemeClr val="bg1"/>
                          </a:solidFill>
                        </a:rPr>
                        <a:t>Test AUC</a:t>
                      </a:r>
                      <a:endParaRPr lang="en-US" altLang="zh-TW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1"/>
                      </a:solidFill>
                      <a:prstDash val="solid"/>
                    </a:lnL>
                    <a:lnR w="12700">
                      <a:solidFill>
                        <a:schemeClr val="bg1"/>
                      </a:solidFill>
                      <a:prstDash val="solid"/>
                    </a:lnR>
                    <a:lnT w="12700">
                      <a:solidFill>
                        <a:schemeClr val="bg1"/>
                      </a:solidFill>
                      <a:prstDash val="solid"/>
                    </a:lnT>
                    <a:lnB w="12700">
                      <a:solidFill>
                        <a:schemeClr val="bg1"/>
                      </a:solidFill>
                      <a:prstDash val="solid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TW">
                          <a:solidFill>
                            <a:schemeClr val="bg1"/>
                          </a:solidFill>
                        </a:rPr>
                        <a:t>Original</a:t>
                      </a:r>
                      <a:endParaRPr lang="en-US" altLang="zh-TW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1"/>
                      </a:solidFill>
                      <a:prstDash val="solid"/>
                    </a:lnL>
                    <a:lnR w="12700">
                      <a:solidFill>
                        <a:schemeClr val="bg1"/>
                      </a:solidFill>
                      <a:prstDash val="solid"/>
                    </a:lnR>
                    <a:lnT w="12700">
                      <a:solidFill>
                        <a:schemeClr val="bg1"/>
                      </a:solidFill>
                      <a:prstDash val="solid"/>
                    </a:lnT>
                    <a:lnB w="12700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TW">
                          <a:solidFill>
                            <a:schemeClr val="bg1"/>
                          </a:solidFill>
                        </a:rPr>
                        <a:t>514 </a:t>
                      </a:r>
                      <a:r>
                        <a:rPr lang="en-US" altLang="zh-TW" sz="1800">
                          <a:solidFill>
                            <a:schemeClr val="bg1"/>
                          </a:solidFill>
                          <a:sym typeface="+mn-ea"/>
                        </a:rPr>
                        <a:t>patient</a:t>
                      </a:r>
                      <a:endParaRPr lang="en-US" altLang="zh-TW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1"/>
                      </a:solidFill>
                      <a:prstDash val="solid"/>
                    </a:lnL>
                    <a:lnR w="12700">
                      <a:solidFill>
                        <a:schemeClr val="bg1"/>
                      </a:solidFill>
                      <a:prstDash val="solid"/>
                    </a:lnR>
                    <a:lnT w="12700">
                      <a:solidFill>
                        <a:schemeClr val="bg1"/>
                      </a:solidFill>
                      <a:prstDash val="solid"/>
                    </a:lnT>
                    <a:lnB w="12700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TW">
                          <a:solidFill>
                            <a:schemeClr val="bg1"/>
                          </a:solidFill>
                        </a:rPr>
                        <a:t>41 patient</a:t>
                      </a:r>
                      <a:endParaRPr lang="en-US" altLang="zh-TW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1"/>
                      </a:solidFill>
                      <a:prstDash val="solid"/>
                    </a:lnL>
                    <a:lnR w="12700">
                      <a:solidFill>
                        <a:schemeClr val="bg1"/>
                      </a:solidFill>
                      <a:prstDash val="solid"/>
                    </a:lnR>
                    <a:lnT w="12700">
                      <a:solidFill>
                        <a:schemeClr val="bg1"/>
                      </a:solidFill>
                      <a:prstDash val="solid"/>
                    </a:lnT>
                    <a:lnB w="12700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TW">
                          <a:solidFill>
                            <a:schemeClr val="bg1"/>
                          </a:solidFill>
                        </a:rPr>
                        <a:t>0.9336</a:t>
                      </a:r>
                      <a:endParaRPr lang="en-US" altLang="zh-TW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1"/>
                      </a:solidFill>
                      <a:prstDash val="solid"/>
                    </a:lnL>
                    <a:lnR w="12700">
                      <a:solidFill>
                        <a:schemeClr val="bg1"/>
                      </a:solidFill>
                      <a:prstDash val="solid"/>
                    </a:lnR>
                    <a:lnT w="12700">
                      <a:solidFill>
                        <a:schemeClr val="bg1"/>
                      </a:solidFill>
                      <a:prstDash val="solid"/>
                    </a:lnT>
                    <a:lnB w="12700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TW" sz="1800">
                          <a:solidFill>
                            <a:schemeClr val="bg1"/>
                          </a:solidFill>
                          <a:sym typeface="+mn-ea"/>
                        </a:rPr>
                        <a:t>0.9062</a:t>
                      </a:r>
                      <a:endParaRPr lang="zh-TW" alt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1"/>
                      </a:solidFill>
                      <a:prstDash val="solid"/>
                    </a:lnL>
                    <a:lnR w="12700">
                      <a:solidFill>
                        <a:schemeClr val="bg1"/>
                      </a:solidFill>
                      <a:prstDash val="solid"/>
                    </a:lnR>
                    <a:lnT w="12700">
                      <a:solidFill>
                        <a:schemeClr val="bg1"/>
                      </a:solidFill>
                      <a:prstDash val="solid"/>
                    </a:lnT>
                    <a:lnB w="12700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TW">
                          <a:solidFill>
                            <a:schemeClr val="bg1"/>
                          </a:solidFill>
                        </a:rPr>
                        <a:t>0.9280</a:t>
                      </a:r>
                      <a:endParaRPr lang="en-US" altLang="zh-TW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1"/>
                      </a:solidFill>
                      <a:prstDash val="solid"/>
                    </a:lnL>
                    <a:lnR w="12700">
                      <a:solidFill>
                        <a:schemeClr val="bg1"/>
                      </a:solidFill>
                      <a:prstDash val="solid"/>
                    </a:lnR>
                    <a:lnT w="12700">
                      <a:solidFill>
                        <a:schemeClr val="bg1"/>
                      </a:solidFill>
                      <a:prstDash val="solid"/>
                    </a:lnT>
                    <a:lnB w="12700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TW">
                          <a:solidFill>
                            <a:schemeClr val="bg1"/>
                          </a:solidFill>
                        </a:rPr>
                        <a:t>0.8914</a:t>
                      </a:r>
                      <a:endParaRPr lang="en-US" altLang="zh-TW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1"/>
                      </a:solidFill>
                      <a:prstDash val="solid"/>
                    </a:lnL>
                    <a:lnR w="12700">
                      <a:solidFill>
                        <a:schemeClr val="bg1"/>
                      </a:solidFill>
                      <a:prstDash val="solid"/>
                    </a:lnR>
                    <a:lnT w="12700">
                      <a:solidFill>
                        <a:schemeClr val="bg1"/>
                      </a:solidFill>
                      <a:prstDash val="solid"/>
                    </a:lnT>
                    <a:lnB w="12700">
                      <a:solidFill>
                        <a:schemeClr val="bg1"/>
                      </a:solidFill>
                      <a:prstDash val="solid"/>
                    </a:lnB>
                  </a:tcPr>
                </a:tc>
              </a:tr>
              <a:tr h="381000">
                <a:tc gridSpan="7"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TW" b="1">
                          <a:solidFill>
                            <a:schemeClr val="bg1"/>
                          </a:solidFill>
                        </a:rPr>
                        <a:t>Train 12.14</a:t>
                      </a:r>
                      <a:r>
                        <a:rPr lang="en-US" altLang="en-US" b="1">
                          <a:solidFill>
                            <a:schemeClr val="bg1"/>
                          </a:solidFill>
                        </a:rPr>
                        <a:t> Sample 1000</a:t>
                      </a:r>
                      <a:endParaRPr lang="en-US" altLang="en-US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1"/>
                      </a:solidFill>
                      <a:prstDash val="solid"/>
                    </a:lnL>
                    <a:lnR w="12700">
                      <a:solidFill>
                        <a:schemeClr val="bg1"/>
                      </a:solidFill>
                      <a:prstDash val="solid"/>
                    </a:lnR>
                    <a:lnT w="12700">
                      <a:solidFill>
                        <a:schemeClr val="bg1"/>
                      </a:solidFill>
                      <a:prstDash val="solid"/>
                    </a:lnT>
                    <a:lnB w="12700">
                      <a:solidFill>
                        <a:schemeClr val="bg1"/>
                      </a:solidFill>
                      <a:prstDash val="solid"/>
                    </a:lnB>
                  </a:tcPr>
                </a:tc>
                <a:tc hMerge="true">
                  <a:tcPr>
                    <a:lnT w="12700">
                      <a:solidFill>
                        <a:schemeClr val="bg1"/>
                      </a:solidFill>
                      <a:prstDash val="solid"/>
                    </a:lnT>
                    <a:lnB w="12700">
                      <a:solidFill>
                        <a:schemeClr val="bg1"/>
                      </a:solidFill>
                      <a:prstDash val="solid"/>
                    </a:lnB>
                  </a:tcPr>
                </a:tc>
                <a:tc hMerge="true">
                  <a:tcPr>
                    <a:lnT w="12700">
                      <a:solidFill>
                        <a:schemeClr val="bg1"/>
                      </a:solidFill>
                      <a:prstDash val="solid"/>
                    </a:lnT>
                    <a:lnB w="12700">
                      <a:solidFill>
                        <a:schemeClr val="bg1"/>
                      </a:solidFill>
                      <a:prstDash val="solid"/>
                    </a:lnB>
                  </a:tcPr>
                </a:tc>
                <a:tc hMerge="true">
                  <a:tcPr>
                    <a:lnT w="12700">
                      <a:solidFill>
                        <a:schemeClr val="bg1"/>
                      </a:solidFill>
                      <a:prstDash val="solid"/>
                    </a:lnT>
                    <a:lnB w="12700">
                      <a:solidFill>
                        <a:schemeClr val="bg1"/>
                      </a:solidFill>
                      <a:prstDash val="solid"/>
                    </a:lnB>
                  </a:tcPr>
                </a:tc>
                <a:tc hMerge="true">
                  <a:tcPr>
                    <a:lnT w="12700">
                      <a:solidFill>
                        <a:schemeClr val="bg1"/>
                      </a:solidFill>
                      <a:prstDash val="solid"/>
                    </a:lnT>
                    <a:lnB w="12700">
                      <a:solidFill>
                        <a:schemeClr val="bg1"/>
                      </a:solidFill>
                      <a:prstDash val="solid"/>
                    </a:lnB>
                  </a:tcPr>
                </a:tc>
                <a:tc hMerge="true">
                  <a:tcPr>
                    <a:lnT w="12700">
                      <a:solidFill>
                        <a:schemeClr val="bg1"/>
                      </a:solidFill>
                      <a:prstDash val="solid"/>
                    </a:lnT>
                    <a:lnB w="12700">
                      <a:solidFill>
                        <a:schemeClr val="bg1"/>
                      </a:solidFill>
                      <a:prstDash val="solid"/>
                    </a:lnB>
                  </a:tcPr>
                </a:tc>
                <a:tc hMerge="true">
                  <a:tcPr>
                    <a:lnR w="12700">
                      <a:solidFill>
                        <a:schemeClr val="bg1"/>
                      </a:solidFill>
                      <a:prstDash val="solid"/>
                    </a:lnR>
                    <a:lnT w="12700">
                      <a:solidFill>
                        <a:schemeClr val="bg1"/>
                      </a:solidFill>
                      <a:prstDash val="solid"/>
                    </a:lnT>
                    <a:lnB w="12700">
                      <a:solidFill>
                        <a:schemeClr val="bg1"/>
                      </a:solidFill>
                      <a:prstDash val="solid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US" sz="1800">
                          <a:solidFill>
                            <a:schemeClr val="bg1"/>
                          </a:solidFill>
                          <a:sym typeface="+mn-ea"/>
                        </a:rPr>
                        <a:t>Taipei</a:t>
                      </a:r>
                      <a:endParaRPr lang="en-US" alt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1"/>
                      </a:solidFill>
                      <a:prstDash val="solid"/>
                    </a:lnL>
                    <a:lnR w="12700">
                      <a:solidFill>
                        <a:schemeClr val="bg1"/>
                      </a:solidFill>
                      <a:prstDash val="solid"/>
                    </a:lnR>
                    <a:lnT w="12700">
                      <a:solidFill>
                        <a:schemeClr val="bg1"/>
                      </a:solidFill>
                      <a:prstDash val="solid"/>
                    </a:lnT>
                    <a:lnB w="12700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TW">
                          <a:solidFill>
                            <a:schemeClr val="bg1"/>
                          </a:solidFill>
                        </a:rPr>
                        <a:t>72 patient</a:t>
                      </a:r>
                      <a:endParaRPr lang="en-US" altLang="zh-TW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1"/>
                      </a:solidFill>
                      <a:prstDash val="solid"/>
                    </a:lnL>
                    <a:lnR w="12700">
                      <a:solidFill>
                        <a:schemeClr val="bg1"/>
                      </a:solidFill>
                      <a:prstDash val="solid"/>
                    </a:lnR>
                    <a:lnT w="12700">
                      <a:solidFill>
                        <a:schemeClr val="bg1"/>
                      </a:solidFill>
                      <a:prstDash val="solid"/>
                    </a:lnT>
                    <a:lnB w="12700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TW">
                          <a:solidFill>
                            <a:schemeClr val="bg1"/>
                          </a:solidFill>
                        </a:rPr>
                        <a:t>7 patient</a:t>
                      </a:r>
                      <a:endParaRPr lang="en-US" altLang="zh-TW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1"/>
                      </a:solidFill>
                      <a:prstDash val="solid"/>
                    </a:lnL>
                    <a:lnR w="12700">
                      <a:solidFill>
                        <a:schemeClr val="bg1"/>
                      </a:solidFill>
                      <a:prstDash val="solid"/>
                    </a:lnR>
                    <a:lnT w="12700">
                      <a:solidFill>
                        <a:schemeClr val="bg1"/>
                      </a:solidFill>
                      <a:prstDash val="solid"/>
                    </a:lnT>
                    <a:lnB w="12700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TW">
                          <a:solidFill>
                            <a:schemeClr val="bg1"/>
                          </a:solidFill>
                        </a:rPr>
                        <a:t>0.9661</a:t>
                      </a:r>
                      <a:endParaRPr lang="en-US" altLang="zh-TW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1"/>
                      </a:solidFill>
                      <a:prstDash val="solid"/>
                    </a:lnL>
                    <a:lnR w="12700">
                      <a:solidFill>
                        <a:schemeClr val="bg1"/>
                      </a:solidFill>
                      <a:prstDash val="solid"/>
                    </a:lnR>
                    <a:lnT w="12700">
                      <a:solidFill>
                        <a:schemeClr val="bg1"/>
                      </a:solidFill>
                      <a:prstDash val="solid"/>
                    </a:lnT>
                    <a:lnB w="12700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TW">
                          <a:solidFill>
                            <a:schemeClr val="bg1"/>
                          </a:solidFill>
                        </a:rPr>
                        <a:t>0.9703</a:t>
                      </a:r>
                      <a:endParaRPr lang="en-US" altLang="zh-TW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1"/>
                      </a:solidFill>
                      <a:prstDash val="solid"/>
                    </a:lnL>
                    <a:lnR w="12700">
                      <a:solidFill>
                        <a:schemeClr val="bg1"/>
                      </a:solidFill>
                      <a:prstDash val="solid"/>
                    </a:lnR>
                    <a:lnT w="12700">
                      <a:solidFill>
                        <a:schemeClr val="bg1"/>
                      </a:solidFill>
                      <a:prstDash val="solid"/>
                    </a:lnT>
                    <a:lnB w="12700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TW">
                          <a:solidFill>
                            <a:schemeClr val="bg1"/>
                          </a:solidFill>
                        </a:rPr>
                        <a:t>0.8500</a:t>
                      </a:r>
                      <a:endParaRPr lang="en-US" altLang="zh-TW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1"/>
                      </a:solidFill>
                      <a:prstDash val="solid"/>
                    </a:lnL>
                    <a:lnR w="12700">
                      <a:solidFill>
                        <a:schemeClr val="bg1"/>
                      </a:solidFill>
                      <a:prstDash val="solid"/>
                    </a:lnR>
                    <a:lnT w="12700">
                      <a:solidFill>
                        <a:schemeClr val="bg1"/>
                      </a:solidFill>
                      <a:prstDash val="solid"/>
                    </a:lnT>
                    <a:lnB w="12700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TW">
                          <a:solidFill>
                            <a:schemeClr val="bg1"/>
                          </a:solidFill>
                        </a:rPr>
                        <a:t>0.3055</a:t>
                      </a:r>
                      <a:endParaRPr lang="en-US" altLang="zh-TW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1"/>
                      </a:solidFill>
                      <a:prstDash val="solid"/>
                    </a:lnL>
                    <a:lnR w="12700">
                      <a:solidFill>
                        <a:schemeClr val="bg1"/>
                      </a:solidFill>
                      <a:prstDash val="solid"/>
                    </a:lnR>
                    <a:lnT w="12700">
                      <a:solidFill>
                        <a:schemeClr val="bg1"/>
                      </a:solidFill>
                      <a:prstDash val="solid"/>
                    </a:lnT>
                    <a:lnB w="12700">
                      <a:solidFill>
                        <a:schemeClr val="bg1"/>
                      </a:solidFill>
                      <a:prstDash val="solid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TW">
                          <a:solidFill>
                            <a:schemeClr val="bg1"/>
                          </a:solidFill>
                        </a:rPr>
                        <a:t>Keelung</a:t>
                      </a:r>
                      <a:endParaRPr lang="en-US" altLang="zh-TW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1"/>
                      </a:solidFill>
                      <a:prstDash val="solid"/>
                    </a:lnL>
                    <a:lnR w="12700">
                      <a:solidFill>
                        <a:schemeClr val="bg1"/>
                      </a:solidFill>
                      <a:prstDash val="solid"/>
                    </a:lnR>
                    <a:lnT w="12700">
                      <a:solidFill>
                        <a:schemeClr val="bg1"/>
                      </a:solidFill>
                      <a:prstDash val="solid"/>
                    </a:lnT>
                    <a:lnB w="12700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TW">
                          <a:solidFill>
                            <a:schemeClr val="bg1"/>
                          </a:solidFill>
                        </a:rPr>
                        <a:t>105 patient</a:t>
                      </a:r>
                      <a:endParaRPr lang="en-US" altLang="zh-TW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1"/>
                      </a:solidFill>
                      <a:prstDash val="solid"/>
                    </a:lnL>
                    <a:lnR w="12700">
                      <a:solidFill>
                        <a:schemeClr val="bg1"/>
                      </a:solidFill>
                      <a:prstDash val="solid"/>
                    </a:lnR>
                    <a:lnT w="12700">
                      <a:solidFill>
                        <a:schemeClr val="bg1"/>
                      </a:solidFill>
                      <a:prstDash val="solid"/>
                    </a:lnT>
                    <a:lnB w="12700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TW">
                          <a:solidFill>
                            <a:schemeClr val="bg1"/>
                          </a:solidFill>
                        </a:rPr>
                        <a:t>20 patient</a:t>
                      </a:r>
                      <a:endParaRPr lang="en-US" altLang="zh-TW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1"/>
                      </a:solidFill>
                      <a:prstDash val="solid"/>
                    </a:lnL>
                    <a:lnR w="12700">
                      <a:solidFill>
                        <a:schemeClr val="bg1"/>
                      </a:solidFill>
                      <a:prstDash val="solid"/>
                    </a:lnR>
                    <a:lnT w="12700">
                      <a:solidFill>
                        <a:schemeClr val="bg1"/>
                      </a:solidFill>
                      <a:prstDash val="solid"/>
                    </a:lnT>
                    <a:lnB w="12700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TW">
                          <a:solidFill>
                            <a:schemeClr val="bg1"/>
                          </a:solidFill>
                        </a:rPr>
                        <a:t>0.9765</a:t>
                      </a:r>
                      <a:endParaRPr lang="en-US" altLang="zh-TW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1"/>
                      </a:solidFill>
                      <a:prstDash val="solid"/>
                    </a:lnL>
                    <a:lnR w="12700">
                      <a:solidFill>
                        <a:schemeClr val="bg1"/>
                      </a:solidFill>
                      <a:prstDash val="solid"/>
                    </a:lnR>
                    <a:lnT w="12700">
                      <a:solidFill>
                        <a:schemeClr val="bg1"/>
                      </a:solidFill>
                      <a:prstDash val="solid"/>
                    </a:lnT>
                    <a:lnB w="12700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TW">
                          <a:solidFill>
                            <a:schemeClr val="bg1"/>
                          </a:solidFill>
                        </a:rPr>
                        <a:t>0.9988</a:t>
                      </a:r>
                      <a:endParaRPr lang="en-US" altLang="zh-TW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1"/>
                      </a:solidFill>
                      <a:prstDash val="solid"/>
                    </a:lnL>
                    <a:lnR w="12700">
                      <a:solidFill>
                        <a:schemeClr val="bg1"/>
                      </a:solidFill>
                      <a:prstDash val="solid"/>
                    </a:lnR>
                    <a:lnT w="12700">
                      <a:solidFill>
                        <a:schemeClr val="bg1"/>
                      </a:solidFill>
                      <a:prstDash val="solid"/>
                    </a:lnT>
                    <a:lnB w="12700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TW">
                          <a:solidFill>
                            <a:schemeClr val="bg1"/>
                          </a:solidFill>
                        </a:rPr>
                        <a:t>0.8823</a:t>
                      </a:r>
                      <a:endParaRPr lang="en-US" altLang="zh-TW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1"/>
                      </a:solidFill>
                      <a:prstDash val="solid"/>
                    </a:lnL>
                    <a:lnR w="12700">
                      <a:solidFill>
                        <a:schemeClr val="bg1"/>
                      </a:solidFill>
                      <a:prstDash val="solid"/>
                    </a:lnR>
                    <a:lnT w="12700">
                      <a:solidFill>
                        <a:schemeClr val="bg1"/>
                      </a:solidFill>
                      <a:prstDash val="solid"/>
                    </a:lnT>
                    <a:lnB w="12700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TW">
                          <a:solidFill>
                            <a:schemeClr val="bg1"/>
                          </a:solidFill>
                        </a:rPr>
                        <a:t>0.7517</a:t>
                      </a:r>
                      <a:endParaRPr lang="en-US" altLang="zh-TW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1"/>
                      </a:solidFill>
                      <a:prstDash val="solid"/>
                    </a:lnL>
                    <a:lnR w="12700">
                      <a:solidFill>
                        <a:schemeClr val="bg1"/>
                      </a:solidFill>
                      <a:prstDash val="solid"/>
                    </a:lnR>
                    <a:lnT w="12700">
                      <a:solidFill>
                        <a:schemeClr val="bg1"/>
                      </a:solidFill>
                      <a:prstDash val="solid"/>
                    </a:lnT>
                    <a:lnB w="12700">
                      <a:solidFill>
                        <a:schemeClr val="bg1"/>
                      </a:solidFill>
                      <a:prstDash val="solid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TW">
                          <a:solidFill>
                            <a:schemeClr val="bg1"/>
                          </a:solidFill>
                        </a:rPr>
                        <a:t>Linkou</a:t>
                      </a:r>
                      <a:endParaRPr lang="en-US" altLang="zh-TW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1"/>
                      </a:solidFill>
                      <a:prstDash val="solid"/>
                    </a:lnL>
                    <a:lnR w="12700">
                      <a:solidFill>
                        <a:schemeClr val="bg1"/>
                      </a:solidFill>
                      <a:prstDash val="solid"/>
                    </a:lnR>
                    <a:lnT w="12700">
                      <a:solidFill>
                        <a:schemeClr val="bg1"/>
                      </a:solidFill>
                      <a:prstDash val="solid"/>
                    </a:lnT>
                    <a:lnB w="12700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TW">
                          <a:solidFill>
                            <a:schemeClr val="bg1"/>
                          </a:solidFill>
                        </a:rPr>
                        <a:t>642 patient</a:t>
                      </a:r>
                      <a:endParaRPr lang="en-US" altLang="zh-TW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1"/>
                      </a:solidFill>
                      <a:prstDash val="solid"/>
                    </a:lnL>
                    <a:lnR w="12700">
                      <a:solidFill>
                        <a:schemeClr val="bg1"/>
                      </a:solidFill>
                      <a:prstDash val="solid"/>
                    </a:lnR>
                    <a:lnT w="12700">
                      <a:solidFill>
                        <a:schemeClr val="bg1"/>
                      </a:solidFill>
                      <a:prstDash val="solid"/>
                    </a:lnT>
                    <a:lnB w="12700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TW">
                          <a:solidFill>
                            <a:schemeClr val="bg1"/>
                          </a:solidFill>
                        </a:rPr>
                        <a:t>144 patient</a:t>
                      </a:r>
                      <a:endParaRPr lang="en-US" altLang="zh-TW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1"/>
                      </a:solidFill>
                      <a:prstDash val="solid"/>
                    </a:lnL>
                    <a:lnR w="12700">
                      <a:solidFill>
                        <a:schemeClr val="bg1"/>
                      </a:solidFill>
                      <a:prstDash val="solid"/>
                    </a:lnR>
                    <a:lnT w="12700">
                      <a:solidFill>
                        <a:schemeClr val="bg1"/>
                      </a:solidFill>
                      <a:prstDash val="solid"/>
                    </a:lnT>
                    <a:lnB w="12700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TW">
                          <a:solidFill>
                            <a:schemeClr val="bg1"/>
                          </a:solidFill>
                        </a:rPr>
                        <a:t>0.9671</a:t>
                      </a:r>
                      <a:endParaRPr lang="en-US" altLang="zh-TW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1"/>
                      </a:solidFill>
                      <a:prstDash val="solid"/>
                    </a:lnL>
                    <a:lnR w="12700">
                      <a:solidFill>
                        <a:schemeClr val="bg1"/>
                      </a:solidFill>
                      <a:prstDash val="solid"/>
                    </a:lnR>
                    <a:lnT w="12700">
                      <a:solidFill>
                        <a:schemeClr val="bg1"/>
                      </a:solidFill>
                      <a:prstDash val="solid"/>
                    </a:lnT>
                    <a:lnB w="12700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TW">
                          <a:solidFill>
                            <a:schemeClr val="bg1"/>
                          </a:solidFill>
                        </a:rPr>
                        <a:t>0.9909</a:t>
                      </a:r>
                      <a:endParaRPr lang="en-US" altLang="zh-TW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1"/>
                      </a:solidFill>
                      <a:prstDash val="solid"/>
                    </a:lnL>
                    <a:lnR w="12700">
                      <a:solidFill>
                        <a:schemeClr val="bg1"/>
                      </a:solidFill>
                      <a:prstDash val="solid"/>
                    </a:lnR>
                    <a:lnT w="12700">
                      <a:solidFill>
                        <a:schemeClr val="bg1"/>
                      </a:solidFill>
                      <a:prstDash val="solid"/>
                    </a:lnT>
                    <a:lnB w="12700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TW">
                          <a:solidFill>
                            <a:schemeClr val="bg1"/>
                          </a:solidFill>
                        </a:rPr>
                        <a:t>0.8883</a:t>
                      </a:r>
                      <a:endParaRPr lang="en-US" altLang="zh-TW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1"/>
                      </a:solidFill>
                      <a:prstDash val="solid"/>
                    </a:lnL>
                    <a:lnR w="12700">
                      <a:solidFill>
                        <a:schemeClr val="bg1"/>
                      </a:solidFill>
                      <a:prstDash val="solid"/>
                    </a:lnR>
                    <a:lnT w="12700">
                      <a:solidFill>
                        <a:schemeClr val="bg1"/>
                      </a:solidFill>
                      <a:prstDash val="solid"/>
                    </a:lnT>
                    <a:lnB w="12700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TW">
                          <a:solidFill>
                            <a:schemeClr val="bg1"/>
                          </a:solidFill>
                        </a:rPr>
                        <a:t>0.9135</a:t>
                      </a:r>
                      <a:endParaRPr lang="en-US" altLang="zh-TW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1"/>
                      </a:solidFill>
                      <a:prstDash val="solid"/>
                    </a:lnL>
                    <a:lnR w="12700">
                      <a:solidFill>
                        <a:schemeClr val="bg1"/>
                      </a:solidFill>
                      <a:prstDash val="solid"/>
                    </a:lnR>
                    <a:lnT w="12700">
                      <a:solidFill>
                        <a:schemeClr val="bg1"/>
                      </a:solidFill>
                      <a:prstDash val="solid"/>
                    </a:lnT>
                    <a:lnB w="12700">
                      <a:solidFill>
                        <a:schemeClr val="bg1"/>
                      </a:solidFill>
                      <a:prstDash val="solid"/>
                    </a:lnB>
                  </a:tcPr>
                </a:tc>
              </a:tr>
              <a:tr h="381000">
                <a:tc gridSpan="7"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800" b="1">
                          <a:solidFill>
                            <a:schemeClr val="bg1"/>
                          </a:solidFill>
                          <a:sym typeface="+mn-ea"/>
                        </a:rPr>
                        <a:t>Sample 16300</a:t>
                      </a:r>
                      <a:endParaRPr lang="en-US" altLang="en-US" sz="1800" b="1">
                        <a:solidFill>
                          <a:schemeClr val="bg1"/>
                        </a:solidFill>
                        <a:sym typeface="+mn-ea"/>
                      </a:endParaRPr>
                    </a:p>
                  </a:txBody>
                  <a:tcPr>
                    <a:lnL w="12700">
                      <a:solidFill>
                        <a:schemeClr val="bg1"/>
                      </a:solidFill>
                      <a:prstDash val="solid"/>
                    </a:lnL>
                    <a:lnR w="12700">
                      <a:solidFill>
                        <a:schemeClr val="bg1"/>
                      </a:solidFill>
                      <a:prstDash val="solid"/>
                    </a:lnR>
                    <a:lnT w="12700">
                      <a:solidFill>
                        <a:schemeClr val="bg1"/>
                      </a:solidFill>
                      <a:prstDash val="solid"/>
                    </a:lnT>
                    <a:lnB w="12700">
                      <a:solidFill>
                        <a:schemeClr val="bg1"/>
                      </a:solidFill>
                      <a:prstDash val="solid"/>
                    </a:lnB>
                  </a:tcPr>
                </a:tc>
                <a:tc hMerge="true">
                  <a:tcPr>
                    <a:lnT w="12700">
                      <a:solidFill>
                        <a:schemeClr val="bg1"/>
                      </a:solidFill>
                      <a:prstDash val="solid"/>
                    </a:lnT>
                    <a:lnB w="12700">
                      <a:solidFill>
                        <a:schemeClr val="bg1"/>
                      </a:solidFill>
                      <a:prstDash val="solid"/>
                    </a:lnB>
                  </a:tcPr>
                </a:tc>
                <a:tc hMerge="true">
                  <a:tcPr>
                    <a:lnT w="12700">
                      <a:solidFill>
                        <a:schemeClr val="bg1"/>
                      </a:solidFill>
                      <a:prstDash val="solid"/>
                    </a:lnT>
                    <a:lnB w="12700">
                      <a:solidFill>
                        <a:schemeClr val="bg1"/>
                      </a:solidFill>
                      <a:prstDash val="solid"/>
                    </a:lnB>
                  </a:tcPr>
                </a:tc>
                <a:tc hMerge="true">
                  <a:tcPr>
                    <a:lnT w="12700">
                      <a:solidFill>
                        <a:schemeClr val="bg1"/>
                      </a:solidFill>
                      <a:prstDash val="solid"/>
                    </a:lnT>
                    <a:lnB w="12700">
                      <a:solidFill>
                        <a:schemeClr val="bg1"/>
                      </a:solidFill>
                      <a:prstDash val="solid"/>
                    </a:lnB>
                  </a:tcPr>
                </a:tc>
                <a:tc hMerge="true">
                  <a:tcPr>
                    <a:lnT w="12700">
                      <a:solidFill>
                        <a:schemeClr val="bg1"/>
                      </a:solidFill>
                      <a:prstDash val="solid"/>
                    </a:lnT>
                    <a:lnB w="12700">
                      <a:solidFill>
                        <a:schemeClr val="bg1"/>
                      </a:solidFill>
                      <a:prstDash val="solid"/>
                    </a:lnB>
                  </a:tcPr>
                </a:tc>
                <a:tc hMerge="true">
                  <a:tcPr>
                    <a:lnT w="12700">
                      <a:solidFill>
                        <a:schemeClr val="bg1"/>
                      </a:solidFill>
                      <a:prstDash val="solid"/>
                    </a:lnT>
                    <a:lnB w="12700">
                      <a:solidFill>
                        <a:schemeClr val="bg1"/>
                      </a:solidFill>
                      <a:prstDash val="solid"/>
                    </a:lnB>
                  </a:tcPr>
                </a:tc>
                <a:tc hMerge="true">
                  <a:tcPr>
                    <a:lnR w="12700">
                      <a:solidFill>
                        <a:schemeClr val="bg1"/>
                      </a:solidFill>
                      <a:prstDash val="solid"/>
                    </a:lnR>
                    <a:lnT w="12700">
                      <a:solidFill>
                        <a:schemeClr val="bg1"/>
                      </a:solidFill>
                      <a:prstDash val="solid"/>
                    </a:lnT>
                    <a:lnB w="12700">
                      <a:solidFill>
                        <a:schemeClr val="bg1"/>
                      </a:solidFill>
                      <a:prstDash val="solid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US" sz="1800">
                          <a:solidFill>
                            <a:schemeClr val="bg1"/>
                          </a:solidFill>
                          <a:sym typeface="+mn-ea"/>
                        </a:rPr>
                        <a:t>Taipei</a:t>
                      </a:r>
                      <a:endParaRPr lang="en-US" alt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1"/>
                      </a:solidFill>
                      <a:prstDash val="solid"/>
                    </a:lnL>
                    <a:lnR w="12700">
                      <a:solidFill>
                        <a:schemeClr val="bg1"/>
                      </a:solidFill>
                      <a:prstDash val="solid"/>
                    </a:lnR>
                    <a:lnT w="12700">
                      <a:solidFill>
                        <a:schemeClr val="bg1"/>
                      </a:solidFill>
                      <a:prstDash val="solid"/>
                    </a:lnT>
                    <a:lnB w="12700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>
                          <a:solidFill>
                            <a:schemeClr val="bg1"/>
                          </a:solidFill>
                        </a:rPr>
                        <a:t>1212 patient</a:t>
                      </a:r>
                      <a:endParaRPr lang="en-US" alt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1"/>
                      </a:solidFill>
                      <a:prstDash val="solid"/>
                    </a:lnL>
                    <a:lnR w="12700">
                      <a:solidFill>
                        <a:schemeClr val="bg1"/>
                      </a:solidFill>
                      <a:prstDash val="solid"/>
                    </a:lnR>
                    <a:lnT w="12700">
                      <a:solidFill>
                        <a:schemeClr val="bg1"/>
                      </a:solidFill>
                      <a:prstDash val="solid"/>
                    </a:lnT>
                    <a:lnB w="12700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TW">
                          <a:solidFill>
                            <a:schemeClr val="bg1"/>
                          </a:solidFill>
                        </a:rPr>
                        <a:t>45 </a:t>
                      </a:r>
                      <a:r>
                        <a:rPr lang="en-US" altLang="en-US">
                          <a:solidFill>
                            <a:schemeClr val="bg1"/>
                          </a:solidFill>
                        </a:rPr>
                        <a:t>patient</a:t>
                      </a:r>
                      <a:endParaRPr lang="en-US" alt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1"/>
                      </a:solidFill>
                      <a:prstDash val="solid"/>
                    </a:lnL>
                    <a:lnR w="12700">
                      <a:solidFill>
                        <a:schemeClr val="bg1"/>
                      </a:solidFill>
                      <a:prstDash val="solid"/>
                    </a:lnR>
                    <a:lnT w="12700">
                      <a:solidFill>
                        <a:schemeClr val="bg1"/>
                      </a:solidFill>
                      <a:prstDash val="solid"/>
                    </a:lnT>
                    <a:lnB w="12700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>
                          <a:solidFill>
                            <a:schemeClr val="bg1"/>
                          </a:solidFill>
                        </a:rPr>
                        <a:t>0.9675</a:t>
                      </a:r>
                      <a:endParaRPr lang="en-US" alt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1"/>
                      </a:solidFill>
                      <a:prstDash val="solid"/>
                    </a:lnL>
                    <a:lnR w="12700">
                      <a:solidFill>
                        <a:schemeClr val="bg1"/>
                      </a:solidFill>
                      <a:prstDash val="solid"/>
                    </a:lnR>
                    <a:lnT w="12700">
                      <a:solidFill>
                        <a:schemeClr val="bg1"/>
                      </a:solidFill>
                      <a:prstDash val="solid"/>
                    </a:lnT>
                    <a:lnB w="12700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>
                          <a:solidFill>
                            <a:schemeClr val="bg1"/>
                          </a:solidFill>
                        </a:rPr>
                        <a:t>0.8533</a:t>
                      </a:r>
                      <a:endParaRPr lang="en-US" alt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1"/>
                      </a:solidFill>
                      <a:prstDash val="solid"/>
                    </a:lnL>
                    <a:lnR w="12700">
                      <a:solidFill>
                        <a:schemeClr val="bg1"/>
                      </a:solidFill>
                      <a:prstDash val="solid"/>
                    </a:lnR>
                    <a:lnT w="12700">
                      <a:solidFill>
                        <a:schemeClr val="bg1"/>
                      </a:solidFill>
                      <a:prstDash val="solid"/>
                    </a:lnT>
                    <a:lnB w="12700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>
                          <a:solidFill>
                            <a:schemeClr val="bg1"/>
                          </a:solidFill>
                        </a:rPr>
                        <a:t>0.9649</a:t>
                      </a:r>
                      <a:endParaRPr lang="en-US" alt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1"/>
                      </a:solidFill>
                      <a:prstDash val="solid"/>
                    </a:lnL>
                    <a:lnR w="12700">
                      <a:solidFill>
                        <a:schemeClr val="bg1"/>
                      </a:solidFill>
                      <a:prstDash val="solid"/>
                    </a:lnR>
                    <a:lnT w="12700">
                      <a:solidFill>
                        <a:schemeClr val="bg1"/>
                      </a:solidFill>
                      <a:prstDash val="solid"/>
                    </a:lnT>
                    <a:lnB w="12700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>
                          <a:solidFill>
                            <a:schemeClr val="bg1"/>
                          </a:solidFill>
                        </a:rPr>
                        <a:t>0.7611</a:t>
                      </a:r>
                      <a:endParaRPr lang="en-US" alt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1"/>
                      </a:solidFill>
                      <a:prstDash val="solid"/>
                    </a:lnL>
                    <a:lnR w="12700">
                      <a:solidFill>
                        <a:schemeClr val="bg1"/>
                      </a:solidFill>
                      <a:prstDash val="solid"/>
                    </a:lnR>
                    <a:lnT w="12700">
                      <a:solidFill>
                        <a:schemeClr val="bg1"/>
                      </a:solidFill>
                      <a:prstDash val="solid"/>
                    </a:lnT>
                    <a:lnB w="12700">
                      <a:solidFill>
                        <a:schemeClr val="bg1"/>
                      </a:solidFill>
                      <a:prstDash val="solid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TW">
                          <a:solidFill>
                            <a:schemeClr val="bg1"/>
                          </a:solidFill>
                        </a:rPr>
                        <a:t>Keelung</a:t>
                      </a:r>
                      <a:endParaRPr lang="en-US" altLang="zh-TW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1"/>
                      </a:solidFill>
                      <a:prstDash val="solid"/>
                    </a:lnL>
                    <a:lnR w="12700">
                      <a:solidFill>
                        <a:schemeClr val="bg1"/>
                      </a:solidFill>
                      <a:prstDash val="solid"/>
                    </a:lnR>
                    <a:lnT w="12700">
                      <a:solidFill>
                        <a:schemeClr val="bg1"/>
                      </a:solidFill>
                      <a:prstDash val="solid"/>
                    </a:lnT>
                    <a:lnB w="12700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>
                          <a:solidFill>
                            <a:schemeClr val="bg1"/>
                          </a:solidFill>
                        </a:rPr>
                        <a:t>1854 patient</a:t>
                      </a:r>
                      <a:endParaRPr lang="en-US" alt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1"/>
                      </a:solidFill>
                      <a:prstDash val="solid"/>
                    </a:lnL>
                    <a:lnR w="12700">
                      <a:solidFill>
                        <a:schemeClr val="bg1"/>
                      </a:solidFill>
                      <a:prstDash val="solid"/>
                    </a:lnR>
                    <a:lnT w="12700">
                      <a:solidFill>
                        <a:schemeClr val="bg1"/>
                      </a:solidFill>
                      <a:prstDash val="solid"/>
                    </a:lnT>
                    <a:lnB w="12700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>
                          <a:solidFill>
                            <a:schemeClr val="bg1"/>
                          </a:solidFill>
                        </a:rPr>
                        <a:t>404 patient</a:t>
                      </a:r>
                      <a:endParaRPr lang="en-US" alt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1"/>
                      </a:solidFill>
                      <a:prstDash val="solid"/>
                    </a:lnL>
                    <a:lnR w="12700">
                      <a:solidFill>
                        <a:schemeClr val="bg1"/>
                      </a:solidFill>
                      <a:prstDash val="solid"/>
                    </a:lnR>
                    <a:lnT w="12700">
                      <a:solidFill>
                        <a:schemeClr val="bg1"/>
                      </a:solidFill>
                      <a:prstDash val="solid"/>
                    </a:lnT>
                    <a:lnB w="12700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>
                          <a:solidFill>
                            <a:schemeClr val="bg1"/>
                          </a:solidFill>
                        </a:rPr>
                        <a:t>0.8967</a:t>
                      </a:r>
                      <a:endParaRPr lang="en-US" alt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1"/>
                      </a:solidFill>
                      <a:prstDash val="solid"/>
                    </a:lnL>
                    <a:lnR w="12700">
                      <a:solidFill>
                        <a:schemeClr val="bg1"/>
                      </a:solidFill>
                      <a:prstDash val="solid"/>
                    </a:lnR>
                    <a:lnT w="12700">
                      <a:solidFill>
                        <a:schemeClr val="bg1"/>
                      </a:solidFill>
                      <a:prstDash val="solid"/>
                    </a:lnT>
                    <a:lnB w="12700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>
                          <a:solidFill>
                            <a:schemeClr val="bg1"/>
                          </a:solidFill>
                        </a:rPr>
                        <a:t>0.8962</a:t>
                      </a:r>
                      <a:endParaRPr lang="en-US" alt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1"/>
                      </a:solidFill>
                      <a:prstDash val="solid"/>
                    </a:lnL>
                    <a:lnR w="12700">
                      <a:solidFill>
                        <a:schemeClr val="bg1"/>
                      </a:solidFill>
                      <a:prstDash val="solid"/>
                    </a:lnR>
                    <a:lnT w="12700">
                      <a:solidFill>
                        <a:schemeClr val="bg1"/>
                      </a:solidFill>
                      <a:prstDash val="solid"/>
                    </a:lnT>
                    <a:lnB w="12700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>
                          <a:solidFill>
                            <a:schemeClr val="bg1"/>
                          </a:solidFill>
                        </a:rPr>
                        <a:t>0.8247</a:t>
                      </a:r>
                      <a:endParaRPr lang="en-US" alt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1"/>
                      </a:solidFill>
                      <a:prstDash val="solid"/>
                    </a:lnL>
                    <a:lnR w="12700">
                      <a:solidFill>
                        <a:schemeClr val="bg1"/>
                      </a:solidFill>
                      <a:prstDash val="solid"/>
                    </a:lnR>
                    <a:lnT w="12700">
                      <a:solidFill>
                        <a:schemeClr val="bg1"/>
                      </a:solidFill>
                      <a:prstDash val="solid"/>
                    </a:lnT>
                    <a:lnB w="12700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>
                          <a:solidFill>
                            <a:schemeClr val="bg1"/>
                          </a:solidFill>
                        </a:rPr>
                        <a:t>0.7056</a:t>
                      </a:r>
                      <a:endParaRPr lang="en-US" alt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1"/>
                      </a:solidFill>
                      <a:prstDash val="solid"/>
                    </a:lnL>
                    <a:lnR w="12700">
                      <a:solidFill>
                        <a:schemeClr val="bg1"/>
                      </a:solidFill>
                      <a:prstDash val="solid"/>
                    </a:lnR>
                    <a:lnT w="12700">
                      <a:solidFill>
                        <a:schemeClr val="bg1"/>
                      </a:solidFill>
                      <a:prstDash val="solid"/>
                    </a:lnT>
                    <a:lnB w="12700">
                      <a:solidFill>
                        <a:schemeClr val="bg1"/>
                      </a:solidFill>
                      <a:prstDash val="solid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TW">
                          <a:solidFill>
                            <a:schemeClr val="bg1"/>
                          </a:solidFill>
                        </a:rPr>
                        <a:t>Linkou</a:t>
                      </a:r>
                      <a:endParaRPr lang="en-US" altLang="zh-TW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1"/>
                      </a:solidFill>
                      <a:prstDash val="solid"/>
                    </a:lnL>
                    <a:lnR w="12700">
                      <a:solidFill>
                        <a:schemeClr val="bg1"/>
                      </a:solidFill>
                      <a:prstDash val="solid"/>
                    </a:lnR>
                    <a:lnT w="12700">
                      <a:solidFill>
                        <a:schemeClr val="bg1"/>
                      </a:solidFill>
                      <a:prstDash val="solid"/>
                    </a:lnT>
                    <a:lnB w="12700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>
                          <a:solidFill>
                            <a:schemeClr val="bg1"/>
                          </a:solidFill>
                        </a:rPr>
                        <a:t>10303 patient</a:t>
                      </a:r>
                      <a:endParaRPr lang="en-US" alt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1"/>
                      </a:solidFill>
                      <a:prstDash val="solid"/>
                    </a:lnL>
                    <a:lnR w="12700">
                      <a:solidFill>
                        <a:schemeClr val="bg1"/>
                      </a:solidFill>
                      <a:prstDash val="solid"/>
                    </a:lnR>
                    <a:lnT w="12700">
                      <a:solidFill>
                        <a:schemeClr val="bg1"/>
                      </a:solidFill>
                      <a:prstDash val="solid"/>
                    </a:lnT>
                    <a:lnB w="12700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>
                          <a:solidFill>
                            <a:schemeClr val="bg1"/>
                          </a:solidFill>
                        </a:rPr>
                        <a:t>2491 patient</a:t>
                      </a:r>
                      <a:endParaRPr lang="en-US" alt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1"/>
                      </a:solidFill>
                      <a:prstDash val="solid"/>
                    </a:lnL>
                    <a:lnR w="12700">
                      <a:solidFill>
                        <a:schemeClr val="bg1"/>
                      </a:solidFill>
                      <a:prstDash val="solid"/>
                    </a:lnR>
                    <a:lnT w="12700">
                      <a:solidFill>
                        <a:schemeClr val="bg1"/>
                      </a:solidFill>
                      <a:prstDash val="solid"/>
                    </a:lnT>
                    <a:lnB w="12700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>
                          <a:solidFill>
                            <a:schemeClr val="bg1"/>
                          </a:solidFill>
                        </a:rPr>
                        <a:t>0.8434</a:t>
                      </a:r>
                      <a:endParaRPr lang="en-US" alt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1"/>
                      </a:solidFill>
                      <a:prstDash val="solid"/>
                    </a:lnL>
                    <a:lnR w="12700">
                      <a:solidFill>
                        <a:schemeClr val="bg1"/>
                      </a:solidFill>
                      <a:prstDash val="solid"/>
                    </a:lnR>
                    <a:lnT w="12700">
                      <a:solidFill>
                        <a:schemeClr val="bg1"/>
                      </a:solidFill>
                      <a:prstDash val="solid"/>
                    </a:lnT>
                    <a:lnB w="12700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>
                          <a:solidFill>
                            <a:schemeClr val="bg1"/>
                          </a:solidFill>
                        </a:rPr>
                        <a:t>0.8295</a:t>
                      </a:r>
                      <a:endParaRPr lang="en-US" alt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1"/>
                      </a:solidFill>
                      <a:prstDash val="solid"/>
                    </a:lnL>
                    <a:lnR w="12700">
                      <a:solidFill>
                        <a:schemeClr val="bg1"/>
                      </a:solidFill>
                      <a:prstDash val="solid"/>
                    </a:lnR>
                    <a:lnT w="12700">
                      <a:solidFill>
                        <a:schemeClr val="bg1"/>
                      </a:solidFill>
                      <a:prstDash val="solid"/>
                    </a:lnT>
                    <a:lnB w="12700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>
                          <a:solidFill>
                            <a:schemeClr val="bg1"/>
                          </a:solidFill>
                        </a:rPr>
                        <a:t>0.8343</a:t>
                      </a:r>
                      <a:endParaRPr lang="en-US" alt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1"/>
                      </a:solidFill>
                      <a:prstDash val="solid"/>
                    </a:lnL>
                    <a:lnR w="12700">
                      <a:solidFill>
                        <a:schemeClr val="bg1"/>
                      </a:solidFill>
                      <a:prstDash val="solid"/>
                    </a:lnR>
                    <a:lnT w="12700">
                      <a:solidFill>
                        <a:schemeClr val="bg1"/>
                      </a:solidFill>
                      <a:prstDash val="solid"/>
                    </a:lnT>
                    <a:lnB w="12700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>
                          <a:solidFill>
                            <a:schemeClr val="bg1"/>
                          </a:solidFill>
                        </a:rPr>
                        <a:t>0.8127</a:t>
                      </a:r>
                      <a:endParaRPr lang="en-US" alt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1"/>
                      </a:solidFill>
                      <a:prstDash val="solid"/>
                    </a:lnL>
                    <a:lnR w="12700">
                      <a:solidFill>
                        <a:schemeClr val="bg1"/>
                      </a:solidFill>
                      <a:prstDash val="solid"/>
                    </a:lnR>
                    <a:lnT w="12700">
                      <a:solidFill>
                        <a:schemeClr val="bg1"/>
                      </a:solidFill>
                      <a:prstDash val="solid"/>
                    </a:lnT>
                    <a:lnB w="12700">
                      <a:solidFill>
                        <a:schemeClr val="bg1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true" noChangeAspect="true"/>
          </p:cNvPicPr>
          <p:nvPr>
            <p:ph idx="1"/>
          </p:nvPr>
        </p:nvPicPr>
        <p:blipFill>
          <a:blip r:embed="rId1"/>
          <a:srcRect r="44353"/>
          <a:stretch>
            <a:fillRect/>
          </a:stretch>
        </p:blipFill>
        <p:spPr>
          <a:xfrm>
            <a:off x="609600" y="274955"/>
            <a:ext cx="3726180" cy="426720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true"/>
          </p:cNvPicPr>
          <p:nvPr/>
        </p:nvPicPr>
        <p:blipFill>
          <a:blip r:embed="rId2"/>
          <a:srcRect r="37308"/>
          <a:stretch>
            <a:fillRect/>
          </a:stretch>
        </p:blipFill>
        <p:spPr>
          <a:xfrm>
            <a:off x="4434840" y="274955"/>
            <a:ext cx="4777105" cy="4267200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sym typeface="+mn-ea"/>
              </a:rPr>
              <a:t>TL - </a:t>
            </a:r>
            <a:r>
              <a:rPr lang="en-US" altLang="en-US">
                <a:sym typeface="+mn-ea"/>
              </a:rPr>
              <a:t>Pretrain model</a:t>
            </a:r>
            <a:endParaRPr lang="en-US" altLang="zh-TW"/>
          </a:p>
        </p:txBody>
      </p:sp>
      <p:graphicFrame>
        <p:nvGraphicFramePr>
          <p:cNvPr id="6" name="內容版面配置區 5"/>
          <p:cNvGraphicFramePr>
            <a:graphicFrameLocks noGrp="true"/>
          </p:cNvGraphicFramePr>
          <p:nvPr>
            <p:ph idx="1"/>
          </p:nvPr>
        </p:nvGraphicFramePr>
        <p:xfrm>
          <a:off x="607695" y="1417955"/>
          <a:ext cx="10974705" cy="4191000"/>
        </p:xfrm>
        <a:graphic>
          <a:graphicData uri="http://schemas.openxmlformats.org/drawingml/2006/table">
            <a:tbl>
              <a:tblPr firstRow="true" bandRow="true">
                <a:tableStyleId>{5C22544A-7EE6-4342-B048-85BDC9FD1C3A}</a:tableStyleId>
              </a:tblPr>
              <a:tblGrid>
                <a:gridCol w="1197610"/>
                <a:gridCol w="1811020"/>
                <a:gridCol w="1694815"/>
                <a:gridCol w="1567815"/>
                <a:gridCol w="1567815"/>
                <a:gridCol w="1567815"/>
                <a:gridCol w="1567815"/>
              </a:tblGrid>
              <a:tr h="381000">
                <a:tc gridSpan="7"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US" sz="1800">
                          <a:solidFill>
                            <a:schemeClr val="bg1"/>
                          </a:solidFill>
                          <a:sym typeface="+mn-ea"/>
                        </a:rPr>
                        <a:t>Pretrain model</a:t>
                      </a:r>
                      <a:endParaRPr lang="en-US" altLang="en-US" sz="1800">
                        <a:solidFill>
                          <a:schemeClr val="bg1"/>
                        </a:solidFill>
                        <a:sym typeface="+mn-ea"/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 hMerge="true"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 hMerge="true"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 hMerge="true"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 hMerge="true"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 hMerge="true"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 hMerge="true"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TW" b="1">
                          <a:solidFill>
                            <a:schemeClr val="bg1"/>
                          </a:solidFill>
                        </a:rPr>
                        <a:t>Dataset</a:t>
                      </a:r>
                      <a:endParaRPr lang="en-US" altLang="zh-TW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TW" b="1">
                          <a:solidFill>
                            <a:schemeClr val="bg1"/>
                          </a:solidFill>
                        </a:rPr>
                        <a:t>Sepsis 0</a:t>
                      </a:r>
                      <a:endParaRPr lang="en-US" altLang="zh-TW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TW" b="1">
                          <a:solidFill>
                            <a:schemeClr val="bg1"/>
                          </a:solidFill>
                        </a:rPr>
                        <a:t>Sepsis 1</a:t>
                      </a:r>
                      <a:endParaRPr lang="en-US" altLang="zh-TW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TW" b="1">
                          <a:solidFill>
                            <a:schemeClr val="bg1"/>
                          </a:solidFill>
                        </a:rPr>
                        <a:t>Train ACC</a:t>
                      </a:r>
                      <a:endParaRPr lang="en-US" altLang="zh-TW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TW" b="1">
                          <a:solidFill>
                            <a:schemeClr val="bg1"/>
                          </a:solidFill>
                        </a:rPr>
                        <a:t>Train AUC</a:t>
                      </a:r>
                      <a:endParaRPr lang="en-US" altLang="zh-TW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TW" b="1">
                          <a:solidFill>
                            <a:schemeClr val="bg1"/>
                          </a:solidFill>
                        </a:rPr>
                        <a:t>Test ACC</a:t>
                      </a:r>
                      <a:endParaRPr lang="en-US" altLang="zh-TW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TW" b="1">
                          <a:solidFill>
                            <a:schemeClr val="bg1"/>
                          </a:solidFill>
                        </a:rPr>
                        <a:t>Test AUC</a:t>
                      </a:r>
                      <a:endParaRPr lang="en-US" altLang="zh-TW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TW">
                          <a:solidFill>
                            <a:schemeClr val="bg1"/>
                          </a:solidFill>
                        </a:rPr>
                        <a:t>Original</a:t>
                      </a:r>
                      <a:endParaRPr lang="en-US" altLang="zh-TW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TW">
                          <a:solidFill>
                            <a:schemeClr val="bg1"/>
                          </a:solidFill>
                        </a:rPr>
                        <a:t>514 </a:t>
                      </a:r>
                      <a:r>
                        <a:rPr lang="en-US" altLang="zh-TW" sz="1800">
                          <a:solidFill>
                            <a:schemeClr val="bg1"/>
                          </a:solidFill>
                          <a:sym typeface="+mn-ea"/>
                        </a:rPr>
                        <a:t>patient</a:t>
                      </a:r>
                      <a:endParaRPr lang="en-US" altLang="zh-TW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TW">
                          <a:solidFill>
                            <a:schemeClr val="bg1"/>
                          </a:solidFill>
                        </a:rPr>
                        <a:t>41 patient</a:t>
                      </a:r>
                      <a:endParaRPr lang="en-US" altLang="zh-TW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TW">
                          <a:solidFill>
                            <a:schemeClr val="bg1"/>
                          </a:solidFill>
                        </a:rPr>
                        <a:t>0.9336</a:t>
                      </a:r>
                      <a:endParaRPr lang="en-US" altLang="zh-TW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TW" sz="1800">
                          <a:solidFill>
                            <a:schemeClr val="bg1"/>
                          </a:solidFill>
                          <a:sym typeface="+mn-ea"/>
                        </a:rPr>
                        <a:t>0.9062</a:t>
                      </a:r>
                      <a:endParaRPr lang="zh-TW" alt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TW">
                          <a:solidFill>
                            <a:schemeClr val="bg1"/>
                          </a:solidFill>
                        </a:rPr>
                        <a:t>0.9280</a:t>
                      </a:r>
                      <a:endParaRPr lang="en-US" altLang="zh-TW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TW">
                          <a:solidFill>
                            <a:schemeClr val="bg1"/>
                          </a:solidFill>
                        </a:rPr>
                        <a:t>0.8914</a:t>
                      </a:r>
                      <a:endParaRPr lang="en-US" altLang="zh-TW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</a:tr>
              <a:tr h="381000">
                <a:tc gridSpan="7"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TW" b="1">
                          <a:solidFill>
                            <a:schemeClr val="bg1"/>
                          </a:solidFill>
                        </a:rPr>
                        <a:t>Train 12.14</a:t>
                      </a:r>
                      <a:r>
                        <a:rPr lang="en-US" altLang="en-US" sz="1800" b="1">
                          <a:solidFill>
                            <a:schemeClr val="bg1"/>
                          </a:solidFill>
                          <a:sym typeface="+mn-ea"/>
                        </a:rPr>
                        <a:t> Sample 1000</a:t>
                      </a:r>
                      <a:endParaRPr lang="en-US" altLang="zh-TW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 hMerge="true">
                  <a:tcP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 hMerge="true">
                  <a:tcP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 hMerge="true">
                  <a:tcP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 hMerge="true">
                  <a:tcP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 hMerge="true">
                  <a:tcP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 hMerge="true">
                  <a:tcPr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US" sz="1800">
                          <a:solidFill>
                            <a:schemeClr val="bg1"/>
                          </a:solidFill>
                          <a:sym typeface="+mn-ea"/>
                        </a:rPr>
                        <a:t>Taipei</a:t>
                      </a:r>
                      <a:endParaRPr lang="en-US" alt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TW">
                          <a:solidFill>
                            <a:schemeClr val="bg1"/>
                          </a:solidFill>
                        </a:rPr>
                        <a:t>72 patient</a:t>
                      </a:r>
                      <a:endParaRPr lang="en-US" altLang="zh-TW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TW">
                          <a:solidFill>
                            <a:schemeClr val="bg1"/>
                          </a:solidFill>
                        </a:rPr>
                        <a:t>7 patient</a:t>
                      </a:r>
                      <a:endParaRPr lang="en-US" altLang="zh-TW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>
                          <a:solidFill>
                            <a:schemeClr val="bg1"/>
                          </a:solidFill>
                        </a:rPr>
                        <a:t>0.9152</a:t>
                      </a:r>
                      <a:endParaRPr lang="en-US" alt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>
                          <a:solidFill>
                            <a:schemeClr val="bg1"/>
                          </a:solidFill>
                        </a:rPr>
                        <a:t>0.9851</a:t>
                      </a:r>
                      <a:endParaRPr lang="en-US" alt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>
                          <a:solidFill>
                            <a:schemeClr val="bg1"/>
                          </a:solidFill>
                        </a:rPr>
                        <a:t>0.9000</a:t>
                      </a:r>
                      <a:endParaRPr lang="en-US" alt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>
                          <a:solidFill>
                            <a:schemeClr val="bg1"/>
                          </a:solidFill>
                        </a:rPr>
                        <a:t>0.6666</a:t>
                      </a:r>
                      <a:endParaRPr lang="en-US" alt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TW">
                          <a:solidFill>
                            <a:schemeClr val="bg1"/>
                          </a:solidFill>
                        </a:rPr>
                        <a:t>Keelung</a:t>
                      </a:r>
                      <a:endParaRPr lang="en-US" altLang="zh-TW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TW">
                          <a:solidFill>
                            <a:schemeClr val="bg1"/>
                          </a:solidFill>
                        </a:rPr>
                        <a:t>105 patient</a:t>
                      </a:r>
                      <a:endParaRPr lang="en-US" altLang="zh-TW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TW">
                          <a:solidFill>
                            <a:schemeClr val="bg1"/>
                          </a:solidFill>
                        </a:rPr>
                        <a:t>20 patient</a:t>
                      </a:r>
                      <a:endParaRPr lang="en-US" altLang="zh-TW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>
                          <a:solidFill>
                            <a:schemeClr val="bg1"/>
                          </a:solidFill>
                        </a:rPr>
                        <a:t>1.0000</a:t>
                      </a:r>
                      <a:endParaRPr lang="en-US" alt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>
                          <a:solidFill>
                            <a:schemeClr val="bg1"/>
                          </a:solidFill>
                        </a:rPr>
                        <a:t>1.0000</a:t>
                      </a:r>
                      <a:endParaRPr lang="en-US" alt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>
                          <a:solidFill>
                            <a:schemeClr val="bg1"/>
                          </a:solidFill>
                        </a:rPr>
                        <a:t>0.8529</a:t>
                      </a:r>
                      <a:endParaRPr lang="en-US" alt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>
                          <a:solidFill>
                            <a:schemeClr val="bg1"/>
                          </a:solidFill>
                        </a:rPr>
                        <a:t>0.8344</a:t>
                      </a:r>
                      <a:endParaRPr lang="en-US" alt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TW">
                          <a:solidFill>
                            <a:schemeClr val="bg1"/>
                          </a:solidFill>
                        </a:rPr>
                        <a:t>Linkou</a:t>
                      </a:r>
                      <a:endParaRPr lang="en-US" altLang="zh-TW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TW">
                          <a:solidFill>
                            <a:schemeClr val="bg1"/>
                          </a:solidFill>
                        </a:rPr>
                        <a:t>642 patient</a:t>
                      </a:r>
                      <a:endParaRPr lang="en-US" altLang="zh-TW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TW">
                          <a:solidFill>
                            <a:schemeClr val="bg1"/>
                          </a:solidFill>
                        </a:rPr>
                        <a:t>144 patient</a:t>
                      </a:r>
                      <a:endParaRPr lang="en-US" altLang="zh-TW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>
                          <a:solidFill>
                            <a:schemeClr val="bg1"/>
                          </a:solidFill>
                        </a:rPr>
                        <a:t>0.9595</a:t>
                      </a:r>
                      <a:endParaRPr lang="en-US" alt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>
                          <a:solidFill>
                            <a:schemeClr val="bg1"/>
                          </a:solidFill>
                        </a:rPr>
                        <a:t>0.9906</a:t>
                      </a:r>
                      <a:endParaRPr lang="en-US" alt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>
                          <a:solidFill>
                            <a:schemeClr val="bg1"/>
                          </a:solidFill>
                        </a:rPr>
                        <a:t>0.8984</a:t>
                      </a:r>
                      <a:endParaRPr lang="en-US" alt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>
                          <a:solidFill>
                            <a:schemeClr val="bg1"/>
                          </a:solidFill>
                        </a:rPr>
                        <a:t>0.9508</a:t>
                      </a:r>
                      <a:endParaRPr lang="en-US" alt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</a:tr>
              <a:tr h="381000">
                <a:tc gridSpan="7"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800" b="1">
                          <a:solidFill>
                            <a:schemeClr val="bg1"/>
                          </a:solidFill>
                          <a:sym typeface="+mn-ea"/>
                        </a:rPr>
                        <a:t>Sample 16300</a:t>
                      </a:r>
                      <a:endParaRPr lang="en-US" altLang="zh-TW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 hMerge="true">
                  <a:tcP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 hMerge="true">
                  <a:tcP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 hMerge="true">
                  <a:tcP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 hMerge="true">
                  <a:tcP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 hMerge="true">
                  <a:tcP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 hMerge="true">
                  <a:tcPr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US" sz="1800">
                          <a:solidFill>
                            <a:schemeClr val="bg1"/>
                          </a:solidFill>
                          <a:sym typeface="+mn-ea"/>
                        </a:rPr>
                        <a:t>Taipei</a:t>
                      </a:r>
                      <a:endParaRPr lang="en-US" alt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>
                          <a:solidFill>
                            <a:schemeClr val="bg1"/>
                          </a:solidFill>
                        </a:rPr>
                        <a:t>1212 patient</a:t>
                      </a:r>
                      <a:endParaRPr lang="en-US" alt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TW">
                          <a:solidFill>
                            <a:schemeClr val="bg1"/>
                          </a:solidFill>
                        </a:rPr>
                        <a:t>45 </a:t>
                      </a:r>
                      <a:r>
                        <a:rPr lang="en-US" altLang="en-US">
                          <a:solidFill>
                            <a:schemeClr val="bg1"/>
                          </a:solidFill>
                        </a:rPr>
                        <a:t>patient</a:t>
                      </a:r>
                      <a:endParaRPr lang="en-US" alt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>
                          <a:solidFill>
                            <a:schemeClr val="bg1"/>
                          </a:solidFill>
                        </a:rPr>
                        <a:t>0.9649</a:t>
                      </a:r>
                      <a:endParaRPr lang="en-US" alt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>
                          <a:solidFill>
                            <a:schemeClr val="bg1"/>
                          </a:solidFill>
                        </a:rPr>
                        <a:t>0.8640</a:t>
                      </a:r>
                      <a:endParaRPr lang="en-US" alt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>
                          <a:solidFill>
                            <a:schemeClr val="bg1"/>
                          </a:solidFill>
                        </a:rPr>
                        <a:t>0.9649</a:t>
                      </a:r>
                      <a:endParaRPr lang="en-US" alt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>
                          <a:solidFill>
                            <a:schemeClr val="bg1"/>
                          </a:solidFill>
                        </a:rPr>
                        <a:t>0.7544</a:t>
                      </a:r>
                      <a:endParaRPr lang="en-US" alt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TW">
                          <a:solidFill>
                            <a:schemeClr val="bg1"/>
                          </a:solidFill>
                        </a:rPr>
                        <a:t>Keelung</a:t>
                      </a:r>
                      <a:endParaRPr lang="en-US" altLang="zh-TW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>
                          <a:solidFill>
                            <a:schemeClr val="bg1"/>
                          </a:solidFill>
                        </a:rPr>
                        <a:t>1854 patient</a:t>
                      </a:r>
                      <a:endParaRPr lang="en-US" alt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>
                          <a:solidFill>
                            <a:schemeClr val="bg1"/>
                          </a:solidFill>
                        </a:rPr>
                        <a:t>404 patient</a:t>
                      </a:r>
                      <a:endParaRPr lang="en-US" alt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>
                          <a:solidFill>
                            <a:schemeClr val="bg1"/>
                          </a:solidFill>
                        </a:rPr>
                        <a:t>0.8863</a:t>
                      </a:r>
                      <a:endParaRPr lang="en-US" alt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>
                          <a:solidFill>
                            <a:schemeClr val="bg1"/>
                          </a:solidFill>
                        </a:rPr>
                        <a:t>0.8887</a:t>
                      </a:r>
                      <a:endParaRPr lang="en-US" alt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>
                          <a:solidFill>
                            <a:schemeClr val="bg1"/>
                          </a:solidFill>
                        </a:rPr>
                        <a:t>0.8212</a:t>
                      </a:r>
                      <a:endParaRPr lang="en-US" alt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>
                          <a:solidFill>
                            <a:schemeClr val="bg1"/>
                          </a:solidFill>
                        </a:rPr>
                        <a:t>0.7108</a:t>
                      </a:r>
                      <a:endParaRPr lang="en-US" alt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TW">
                          <a:solidFill>
                            <a:schemeClr val="bg1"/>
                          </a:solidFill>
                        </a:rPr>
                        <a:t>Linkou</a:t>
                      </a:r>
                      <a:endParaRPr lang="en-US" altLang="zh-TW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>
                          <a:solidFill>
                            <a:schemeClr val="bg1"/>
                          </a:solidFill>
                        </a:rPr>
                        <a:t>10303 patient</a:t>
                      </a:r>
                      <a:endParaRPr lang="en-US" alt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>
                          <a:solidFill>
                            <a:schemeClr val="bg1"/>
                          </a:solidFill>
                        </a:rPr>
                        <a:t>2491 patient</a:t>
                      </a:r>
                      <a:endParaRPr lang="en-US" alt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>
                          <a:solidFill>
                            <a:schemeClr val="bg1"/>
                          </a:solidFill>
                        </a:rPr>
                        <a:t>0.8398</a:t>
                      </a:r>
                      <a:endParaRPr lang="en-US" alt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>
                          <a:solidFill>
                            <a:schemeClr val="bg1"/>
                          </a:solidFill>
                        </a:rPr>
                        <a:t>0.8316</a:t>
                      </a:r>
                      <a:endParaRPr lang="en-US" alt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>
                          <a:solidFill>
                            <a:schemeClr val="bg1"/>
                          </a:solidFill>
                        </a:rPr>
                        <a:t>0.8308</a:t>
                      </a:r>
                      <a:endParaRPr lang="en-US" alt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>
                          <a:solidFill>
                            <a:schemeClr val="bg1"/>
                          </a:solidFill>
                        </a:rPr>
                        <a:t>0.8118</a:t>
                      </a:r>
                      <a:endParaRPr lang="en-US" alt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sym typeface="+mn-ea"/>
              </a:rPr>
              <a:t>TL - </a:t>
            </a:r>
            <a:r>
              <a:rPr lang="en-US" altLang="en-US">
                <a:sym typeface="+mn-ea"/>
              </a:rPr>
              <a:t>Freeze model</a:t>
            </a:r>
            <a:endParaRPr lang="en-US" altLang="zh-TW"/>
          </a:p>
        </p:txBody>
      </p:sp>
      <p:graphicFrame>
        <p:nvGraphicFramePr>
          <p:cNvPr id="6" name="內容版面配置區 5"/>
          <p:cNvGraphicFramePr>
            <a:graphicFrameLocks noGrp="true"/>
          </p:cNvGraphicFramePr>
          <p:nvPr>
            <p:ph idx="1"/>
          </p:nvPr>
        </p:nvGraphicFramePr>
        <p:xfrm>
          <a:off x="607695" y="1417955"/>
          <a:ext cx="10974705" cy="4191000"/>
        </p:xfrm>
        <a:graphic>
          <a:graphicData uri="http://schemas.openxmlformats.org/drawingml/2006/table">
            <a:tbl>
              <a:tblPr firstRow="true" bandRow="true">
                <a:tableStyleId>{5C22544A-7EE6-4342-B048-85BDC9FD1C3A}</a:tableStyleId>
              </a:tblPr>
              <a:tblGrid>
                <a:gridCol w="1235710"/>
                <a:gridCol w="1802130"/>
                <a:gridCol w="1665605"/>
                <a:gridCol w="1567815"/>
                <a:gridCol w="1567815"/>
                <a:gridCol w="1567815"/>
                <a:gridCol w="1567815"/>
              </a:tblGrid>
              <a:tr h="381000">
                <a:tc gridSpan="7"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US" sz="1800">
                          <a:solidFill>
                            <a:schemeClr val="bg1"/>
                          </a:solidFill>
                          <a:sym typeface="+mn-ea"/>
                        </a:rPr>
                        <a:t>Freeze model</a:t>
                      </a:r>
                      <a:endParaRPr lang="en-US" altLang="en-US" sz="1800">
                        <a:solidFill>
                          <a:schemeClr val="bg1"/>
                        </a:solidFill>
                        <a:sym typeface="+mn-ea"/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 hMerge="true"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 hMerge="true"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 hMerge="true"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 hMerge="true"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 hMerge="true"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 hMerge="true"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TW">
                          <a:solidFill>
                            <a:schemeClr val="bg1"/>
                          </a:solidFill>
                        </a:rPr>
                        <a:t>Dataset</a:t>
                      </a:r>
                      <a:endParaRPr lang="en-US" altLang="zh-TW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TW">
                          <a:solidFill>
                            <a:schemeClr val="bg1"/>
                          </a:solidFill>
                        </a:rPr>
                        <a:t>Sepsis 0</a:t>
                      </a:r>
                      <a:endParaRPr lang="en-US" altLang="zh-TW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TW">
                          <a:solidFill>
                            <a:schemeClr val="bg1"/>
                          </a:solidFill>
                        </a:rPr>
                        <a:t>Sepsis 1</a:t>
                      </a:r>
                      <a:endParaRPr lang="en-US" altLang="zh-TW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TW">
                          <a:solidFill>
                            <a:schemeClr val="bg1"/>
                          </a:solidFill>
                        </a:rPr>
                        <a:t>Train ACC</a:t>
                      </a:r>
                      <a:endParaRPr lang="en-US" altLang="zh-TW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TW">
                          <a:solidFill>
                            <a:schemeClr val="bg1"/>
                          </a:solidFill>
                        </a:rPr>
                        <a:t>Train AUC</a:t>
                      </a:r>
                      <a:endParaRPr lang="en-US" altLang="zh-TW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TW">
                          <a:solidFill>
                            <a:schemeClr val="bg1"/>
                          </a:solidFill>
                        </a:rPr>
                        <a:t>Test ACC</a:t>
                      </a:r>
                      <a:endParaRPr lang="en-US" altLang="zh-TW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TW">
                          <a:solidFill>
                            <a:schemeClr val="bg1"/>
                          </a:solidFill>
                        </a:rPr>
                        <a:t>Test AUC</a:t>
                      </a:r>
                      <a:endParaRPr lang="en-US" altLang="zh-TW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TW">
                          <a:solidFill>
                            <a:schemeClr val="bg1"/>
                          </a:solidFill>
                        </a:rPr>
                        <a:t>Original</a:t>
                      </a:r>
                      <a:endParaRPr lang="en-US" altLang="zh-TW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TW">
                          <a:solidFill>
                            <a:schemeClr val="bg1"/>
                          </a:solidFill>
                        </a:rPr>
                        <a:t>514 </a:t>
                      </a:r>
                      <a:r>
                        <a:rPr lang="en-US" altLang="zh-TW" sz="1800">
                          <a:solidFill>
                            <a:schemeClr val="bg1"/>
                          </a:solidFill>
                          <a:sym typeface="+mn-ea"/>
                        </a:rPr>
                        <a:t>patient</a:t>
                      </a:r>
                      <a:endParaRPr lang="en-US" altLang="zh-TW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TW">
                          <a:solidFill>
                            <a:schemeClr val="bg1"/>
                          </a:solidFill>
                        </a:rPr>
                        <a:t>41 patient</a:t>
                      </a:r>
                      <a:endParaRPr lang="en-US" altLang="zh-TW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TW">
                          <a:solidFill>
                            <a:schemeClr val="bg1"/>
                          </a:solidFill>
                        </a:rPr>
                        <a:t>0.9336</a:t>
                      </a:r>
                      <a:endParaRPr lang="en-US" altLang="zh-TW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TW" sz="1800">
                          <a:solidFill>
                            <a:schemeClr val="bg1"/>
                          </a:solidFill>
                          <a:sym typeface="+mn-ea"/>
                        </a:rPr>
                        <a:t>0.9062</a:t>
                      </a:r>
                      <a:endParaRPr lang="zh-TW" alt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TW">
                          <a:solidFill>
                            <a:schemeClr val="bg1"/>
                          </a:solidFill>
                        </a:rPr>
                        <a:t>0.9280</a:t>
                      </a:r>
                      <a:endParaRPr lang="en-US" altLang="zh-TW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TW">
                          <a:solidFill>
                            <a:schemeClr val="bg1"/>
                          </a:solidFill>
                        </a:rPr>
                        <a:t>0.8914</a:t>
                      </a:r>
                      <a:endParaRPr lang="en-US" altLang="zh-TW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</a:tr>
              <a:tr h="381000">
                <a:tc gridSpan="7"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TW" b="1">
                          <a:solidFill>
                            <a:schemeClr val="bg1"/>
                          </a:solidFill>
                        </a:rPr>
                        <a:t>Train 12.14</a:t>
                      </a:r>
                      <a:r>
                        <a:rPr lang="en-US" altLang="en-US" sz="1800" b="1">
                          <a:solidFill>
                            <a:schemeClr val="bg1"/>
                          </a:solidFill>
                          <a:sym typeface="+mn-ea"/>
                        </a:rPr>
                        <a:t> Sample 1000</a:t>
                      </a:r>
                      <a:endParaRPr lang="en-US" altLang="zh-TW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 hMerge="true">
                  <a:tcP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 hMerge="true">
                  <a:tcP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 hMerge="true">
                  <a:tcP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 hMerge="true">
                  <a:tcP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 hMerge="true">
                  <a:tcP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 hMerge="true">
                  <a:tcPr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US" sz="1800">
                          <a:solidFill>
                            <a:schemeClr val="bg1"/>
                          </a:solidFill>
                          <a:sym typeface="+mn-ea"/>
                        </a:rPr>
                        <a:t>Taipei</a:t>
                      </a:r>
                      <a:endParaRPr lang="en-US" alt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TW">
                          <a:solidFill>
                            <a:schemeClr val="bg1"/>
                          </a:solidFill>
                        </a:rPr>
                        <a:t>72 patient</a:t>
                      </a:r>
                      <a:endParaRPr lang="en-US" altLang="zh-TW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TW">
                          <a:solidFill>
                            <a:schemeClr val="bg1"/>
                          </a:solidFill>
                        </a:rPr>
                        <a:t>7 patient</a:t>
                      </a:r>
                      <a:endParaRPr lang="en-US" altLang="zh-TW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TW">
                          <a:solidFill>
                            <a:schemeClr val="bg1"/>
                          </a:solidFill>
                        </a:rPr>
                        <a:t>0.9322</a:t>
                      </a:r>
                      <a:endParaRPr lang="en-US" altLang="zh-TW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TW">
                          <a:solidFill>
                            <a:schemeClr val="bg1"/>
                          </a:solidFill>
                        </a:rPr>
                        <a:t>0.8740</a:t>
                      </a:r>
                      <a:endParaRPr lang="en-US" altLang="zh-TW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TW">
                          <a:solidFill>
                            <a:schemeClr val="bg1"/>
                          </a:solidFill>
                        </a:rPr>
                        <a:t>0.9000</a:t>
                      </a:r>
                      <a:endParaRPr lang="en-US" altLang="zh-TW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TW">
                          <a:solidFill>
                            <a:schemeClr val="bg1"/>
                          </a:solidFill>
                        </a:rPr>
                        <a:t>0.6111</a:t>
                      </a:r>
                      <a:endParaRPr lang="en-US" altLang="zh-TW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TW">
                          <a:solidFill>
                            <a:schemeClr val="bg1"/>
                          </a:solidFill>
                        </a:rPr>
                        <a:t>Keelung</a:t>
                      </a:r>
                      <a:endParaRPr lang="en-US" altLang="zh-TW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TW">
                          <a:solidFill>
                            <a:schemeClr val="bg1"/>
                          </a:solidFill>
                        </a:rPr>
                        <a:t>105 patient</a:t>
                      </a:r>
                      <a:endParaRPr lang="en-US" altLang="zh-TW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TW">
                          <a:solidFill>
                            <a:schemeClr val="bg1"/>
                          </a:solidFill>
                        </a:rPr>
                        <a:t>20 patient</a:t>
                      </a:r>
                      <a:endParaRPr lang="en-US" altLang="zh-TW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TW">
                          <a:solidFill>
                            <a:schemeClr val="bg1"/>
                          </a:solidFill>
                        </a:rPr>
                        <a:t>0.9609</a:t>
                      </a:r>
                      <a:endParaRPr lang="en-US" altLang="zh-TW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TW">
                          <a:solidFill>
                            <a:schemeClr val="bg1"/>
                          </a:solidFill>
                        </a:rPr>
                        <a:t>0.9775</a:t>
                      </a:r>
                      <a:endParaRPr lang="en-US" altLang="zh-TW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TW">
                          <a:solidFill>
                            <a:schemeClr val="bg1"/>
                          </a:solidFill>
                        </a:rPr>
                        <a:t>0.8529</a:t>
                      </a:r>
                      <a:endParaRPr lang="en-US" altLang="zh-TW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TW">
                          <a:solidFill>
                            <a:schemeClr val="bg1"/>
                          </a:solidFill>
                        </a:rPr>
                        <a:t>0.8344</a:t>
                      </a:r>
                      <a:endParaRPr lang="en-US" altLang="zh-TW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TW">
                          <a:solidFill>
                            <a:schemeClr val="bg1"/>
                          </a:solidFill>
                        </a:rPr>
                        <a:t>Linkou</a:t>
                      </a:r>
                      <a:endParaRPr lang="en-US" altLang="zh-TW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TW">
                          <a:solidFill>
                            <a:schemeClr val="bg1"/>
                          </a:solidFill>
                        </a:rPr>
                        <a:t>642 patient</a:t>
                      </a:r>
                      <a:endParaRPr lang="en-US" altLang="zh-TW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TW">
                          <a:solidFill>
                            <a:schemeClr val="bg1"/>
                          </a:solidFill>
                        </a:rPr>
                        <a:t>144 patient</a:t>
                      </a:r>
                      <a:endParaRPr lang="en-US" altLang="zh-TW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TW">
                          <a:solidFill>
                            <a:schemeClr val="bg1"/>
                          </a:solidFill>
                        </a:rPr>
                        <a:t>0.9173</a:t>
                      </a:r>
                      <a:endParaRPr lang="en-US" altLang="zh-TW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TW">
                          <a:solidFill>
                            <a:schemeClr val="bg1"/>
                          </a:solidFill>
                        </a:rPr>
                        <a:t>0.9389</a:t>
                      </a:r>
                      <a:endParaRPr lang="en-US" altLang="zh-TW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TW">
                          <a:solidFill>
                            <a:schemeClr val="bg1"/>
                          </a:solidFill>
                        </a:rPr>
                        <a:t>0.8883</a:t>
                      </a:r>
                      <a:endParaRPr lang="en-US" altLang="zh-TW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TW">
                          <a:solidFill>
                            <a:schemeClr val="bg1"/>
                          </a:solidFill>
                        </a:rPr>
                        <a:t>0.9177</a:t>
                      </a:r>
                      <a:endParaRPr lang="en-US" altLang="zh-TW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</a:tr>
              <a:tr h="381000">
                <a:tc gridSpan="7"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800" b="1">
                          <a:solidFill>
                            <a:schemeClr val="bg1"/>
                          </a:solidFill>
                          <a:sym typeface="+mn-ea"/>
                        </a:rPr>
                        <a:t>Sample 16300</a:t>
                      </a:r>
                      <a:endParaRPr lang="en-US" altLang="zh-TW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 hMerge="true">
                  <a:tcP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 hMerge="true">
                  <a:tcP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 hMerge="true">
                  <a:tcP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 hMerge="true">
                  <a:tcP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 hMerge="true">
                  <a:tcP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 hMerge="true">
                  <a:tcPr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US" sz="1800">
                          <a:solidFill>
                            <a:schemeClr val="bg1"/>
                          </a:solidFill>
                          <a:sym typeface="+mn-ea"/>
                        </a:rPr>
                        <a:t>Taipei</a:t>
                      </a:r>
                      <a:endParaRPr lang="en-US" alt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>
                          <a:solidFill>
                            <a:schemeClr val="bg1"/>
                          </a:solidFill>
                        </a:rPr>
                        <a:t>1212 patient</a:t>
                      </a:r>
                      <a:endParaRPr lang="en-US" alt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TW">
                          <a:solidFill>
                            <a:schemeClr val="bg1"/>
                          </a:solidFill>
                        </a:rPr>
                        <a:t>45 </a:t>
                      </a:r>
                      <a:r>
                        <a:rPr lang="en-US" altLang="en-US">
                          <a:solidFill>
                            <a:schemeClr val="bg1"/>
                          </a:solidFill>
                        </a:rPr>
                        <a:t>patient</a:t>
                      </a:r>
                      <a:endParaRPr lang="en-US" alt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>
                          <a:solidFill>
                            <a:schemeClr val="bg1"/>
                          </a:solidFill>
                        </a:rPr>
                        <a:t>0.9656</a:t>
                      </a:r>
                      <a:endParaRPr lang="en-US" alt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>
                          <a:solidFill>
                            <a:schemeClr val="bg1"/>
                          </a:solidFill>
                        </a:rPr>
                        <a:t>0.8385</a:t>
                      </a:r>
                      <a:endParaRPr lang="en-US" alt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>
                          <a:solidFill>
                            <a:schemeClr val="bg1"/>
                          </a:solidFill>
                        </a:rPr>
                        <a:t>0.9649</a:t>
                      </a:r>
                      <a:endParaRPr lang="en-US" alt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>
                          <a:solidFill>
                            <a:schemeClr val="bg1"/>
                          </a:solidFill>
                        </a:rPr>
                        <a:t>0.8066</a:t>
                      </a:r>
                      <a:endParaRPr lang="en-US" alt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TW">
                          <a:solidFill>
                            <a:schemeClr val="bg1"/>
                          </a:solidFill>
                        </a:rPr>
                        <a:t>Keelung</a:t>
                      </a:r>
                      <a:endParaRPr lang="en-US" altLang="zh-TW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>
                          <a:solidFill>
                            <a:schemeClr val="bg1"/>
                          </a:solidFill>
                        </a:rPr>
                        <a:t>1854 patient</a:t>
                      </a:r>
                      <a:endParaRPr lang="en-US" alt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>
                          <a:solidFill>
                            <a:schemeClr val="bg1"/>
                          </a:solidFill>
                        </a:rPr>
                        <a:t>404 patient</a:t>
                      </a:r>
                      <a:endParaRPr lang="en-US" alt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>
                          <a:solidFill>
                            <a:schemeClr val="bg1"/>
                          </a:solidFill>
                        </a:rPr>
                        <a:t>0.8452</a:t>
                      </a:r>
                      <a:endParaRPr lang="en-US" alt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>
                          <a:solidFill>
                            <a:schemeClr val="bg1"/>
                          </a:solidFill>
                        </a:rPr>
                        <a:t>0.7702</a:t>
                      </a:r>
                      <a:endParaRPr lang="en-US" alt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>
                          <a:solidFill>
                            <a:schemeClr val="bg1"/>
                          </a:solidFill>
                        </a:rPr>
                        <a:t>0.8230</a:t>
                      </a:r>
                      <a:endParaRPr lang="en-US" alt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>
                          <a:solidFill>
                            <a:schemeClr val="bg1"/>
                          </a:solidFill>
                        </a:rPr>
                        <a:t>0.7198</a:t>
                      </a:r>
                      <a:endParaRPr lang="en-US" alt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TW">
                          <a:solidFill>
                            <a:schemeClr val="bg1"/>
                          </a:solidFill>
                        </a:rPr>
                        <a:t>Linkou</a:t>
                      </a:r>
                      <a:endParaRPr lang="en-US" altLang="zh-TW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>
                          <a:solidFill>
                            <a:schemeClr val="bg1"/>
                          </a:solidFill>
                        </a:rPr>
                        <a:t>10303 patient</a:t>
                      </a:r>
                      <a:endParaRPr lang="en-US" alt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>
                          <a:solidFill>
                            <a:schemeClr val="bg1"/>
                          </a:solidFill>
                        </a:rPr>
                        <a:t>2491 patient</a:t>
                      </a:r>
                      <a:endParaRPr lang="en-US" alt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>
                          <a:solidFill>
                            <a:schemeClr val="bg1"/>
                          </a:solidFill>
                        </a:rPr>
                        <a:t>0.8226</a:t>
                      </a:r>
                      <a:endParaRPr lang="en-US" alt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>
                          <a:solidFill>
                            <a:schemeClr val="bg1"/>
                          </a:solidFill>
                        </a:rPr>
                        <a:t>0.7480</a:t>
                      </a:r>
                      <a:endParaRPr lang="en-US" alt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>
                          <a:solidFill>
                            <a:schemeClr val="bg1"/>
                          </a:solidFill>
                        </a:rPr>
                        <a:t>0.8199</a:t>
                      </a:r>
                      <a:endParaRPr lang="en-US" alt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>
                          <a:solidFill>
                            <a:schemeClr val="bg1"/>
                          </a:solidFill>
                        </a:rPr>
                        <a:t>0.7575</a:t>
                      </a:r>
                      <a:endParaRPr lang="en-US" alt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FL - </a:t>
            </a:r>
            <a:r>
              <a:rPr lang="en-US" altLang="en-US"/>
              <a:t>16300 </a:t>
            </a:r>
            <a:r>
              <a:rPr lang="en-US" altLang="zh-TW"/>
              <a:t>Sample (Federated Learning)</a:t>
            </a:r>
            <a:endParaRPr lang="en-US" altLang="zh-TW"/>
          </a:p>
        </p:txBody>
      </p:sp>
      <p:graphicFrame>
        <p:nvGraphicFramePr>
          <p:cNvPr id="6" name="內容版面配置區 5"/>
          <p:cNvGraphicFramePr>
            <a:graphicFrameLocks noGrp="true"/>
          </p:cNvGraphicFramePr>
          <p:nvPr>
            <p:ph idx="1"/>
          </p:nvPr>
        </p:nvGraphicFramePr>
        <p:xfrm>
          <a:off x="609600" y="1417955"/>
          <a:ext cx="10974705" cy="4191000"/>
        </p:xfrm>
        <a:graphic>
          <a:graphicData uri="http://schemas.openxmlformats.org/drawingml/2006/table">
            <a:tbl>
              <a:tblPr firstRow="true" bandRow="true">
                <a:tableStyleId>{5C22544A-7EE6-4342-B048-85BDC9FD1C3A}</a:tableStyleId>
              </a:tblPr>
              <a:tblGrid>
                <a:gridCol w="1206500"/>
                <a:gridCol w="1831975"/>
                <a:gridCol w="1664970"/>
                <a:gridCol w="1567815"/>
                <a:gridCol w="1567815"/>
                <a:gridCol w="1567815"/>
                <a:gridCol w="1567815"/>
              </a:tblGrid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TW">
                          <a:solidFill>
                            <a:schemeClr val="bg1"/>
                          </a:solidFill>
                        </a:rPr>
                        <a:t>Dataset</a:t>
                      </a:r>
                      <a:endParaRPr lang="en-US" altLang="zh-TW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TW">
                          <a:solidFill>
                            <a:schemeClr val="bg1"/>
                          </a:solidFill>
                        </a:rPr>
                        <a:t>Sepsis 0</a:t>
                      </a:r>
                      <a:endParaRPr lang="en-US" altLang="zh-TW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TW">
                          <a:solidFill>
                            <a:schemeClr val="bg1"/>
                          </a:solidFill>
                        </a:rPr>
                        <a:t>Sepsis 1</a:t>
                      </a:r>
                      <a:endParaRPr lang="en-US" altLang="zh-TW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TW">
                          <a:solidFill>
                            <a:schemeClr val="bg1"/>
                          </a:solidFill>
                        </a:rPr>
                        <a:t>Train ACC</a:t>
                      </a:r>
                      <a:endParaRPr lang="en-US" altLang="zh-TW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TW">
                          <a:solidFill>
                            <a:schemeClr val="bg1"/>
                          </a:solidFill>
                        </a:rPr>
                        <a:t>Train AUC</a:t>
                      </a:r>
                      <a:endParaRPr lang="en-US" altLang="zh-TW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TW">
                          <a:solidFill>
                            <a:schemeClr val="bg1"/>
                          </a:solidFill>
                        </a:rPr>
                        <a:t>Test ACC</a:t>
                      </a:r>
                      <a:endParaRPr lang="en-US" altLang="zh-TW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TW">
                          <a:solidFill>
                            <a:schemeClr val="bg1"/>
                          </a:solidFill>
                        </a:rPr>
                        <a:t>Test AUC</a:t>
                      </a:r>
                      <a:endParaRPr lang="en-US" altLang="zh-TW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</a:tr>
              <a:tr h="381000">
                <a:tc gridSpan="7"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800" b="1">
                          <a:solidFill>
                            <a:schemeClr val="bg1"/>
                          </a:solidFill>
                          <a:sym typeface="+mn-ea"/>
                        </a:rPr>
                        <a:t>Federated Learning - 3 LOC (Feature Extracte)</a:t>
                      </a:r>
                      <a:endParaRPr lang="en-US" altLang="en-US" sz="1800" b="1">
                        <a:solidFill>
                          <a:schemeClr val="bg1"/>
                        </a:solidFill>
                        <a:sym typeface="+mn-ea"/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 hMerge="true">
                  <a:tcP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 hMerge="true">
                  <a:tcP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 hMerge="true">
                  <a:tcP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 hMerge="true">
                  <a:tcP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 hMerge="true">
                  <a:tcP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 hMerge="true">
                  <a:tcPr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TW">
                          <a:solidFill>
                            <a:schemeClr val="bg1"/>
                          </a:solidFill>
                        </a:rPr>
                        <a:t>Original</a:t>
                      </a:r>
                      <a:endParaRPr lang="en-US" altLang="zh-TW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TW">
                          <a:solidFill>
                            <a:schemeClr val="bg1"/>
                          </a:solidFill>
                        </a:rPr>
                        <a:t>514 </a:t>
                      </a:r>
                      <a:r>
                        <a:rPr lang="en-US" altLang="zh-TW" sz="1800">
                          <a:solidFill>
                            <a:schemeClr val="bg1"/>
                          </a:solidFill>
                          <a:sym typeface="+mn-ea"/>
                        </a:rPr>
                        <a:t>patient</a:t>
                      </a:r>
                      <a:endParaRPr lang="en-US" altLang="zh-TW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TW">
                          <a:solidFill>
                            <a:schemeClr val="bg1"/>
                          </a:solidFill>
                        </a:rPr>
                        <a:t>41 patient</a:t>
                      </a:r>
                      <a:endParaRPr lang="en-US" altLang="zh-TW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>
                          <a:solidFill>
                            <a:schemeClr val="bg1"/>
                          </a:solidFill>
                        </a:rPr>
                        <a:t>-</a:t>
                      </a:r>
                      <a:endParaRPr lang="en-US" alt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TW">
                          <a:solidFill>
                            <a:schemeClr val="bg1"/>
                          </a:solidFill>
                        </a:rPr>
                        <a:t>-</a:t>
                      </a:r>
                      <a:endParaRPr lang="en-US" altLang="zh-TW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>
                          <a:solidFill>
                            <a:schemeClr val="bg1"/>
                          </a:solidFill>
                        </a:rPr>
                        <a:t>0.9999</a:t>
                      </a:r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>
                          <a:solidFill>
                            <a:schemeClr val="bg1"/>
                          </a:solidFill>
                        </a:rPr>
                        <a:t>0.9999</a:t>
                      </a:r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US" sz="1800">
                          <a:solidFill>
                            <a:schemeClr val="bg1"/>
                          </a:solidFill>
                          <a:sym typeface="+mn-ea"/>
                        </a:rPr>
                        <a:t>Taipei</a:t>
                      </a:r>
                      <a:endParaRPr lang="en-US" alt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>
                          <a:solidFill>
                            <a:schemeClr val="bg1"/>
                          </a:solidFill>
                        </a:rPr>
                        <a:t>1212 patient</a:t>
                      </a:r>
                      <a:endParaRPr lang="en-US" alt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TW">
                          <a:solidFill>
                            <a:schemeClr val="bg1"/>
                          </a:solidFill>
                        </a:rPr>
                        <a:t>45 </a:t>
                      </a:r>
                      <a:r>
                        <a:rPr lang="en-US" altLang="en-US">
                          <a:solidFill>
                            <a:schemeClr val="bg1"/>
                          </a:solidFill>
                        </a:rPr>
                        <a:t>patient</a:t>
                      </a:r>
                      <a:endParaRPr lang="en-US" alt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>
                          <a:solidFill>
                            <a:schemeClr val="bg1"/>
                          </a:solidFill>
                        </a:rPr>
                        <a:t>-</a:t>
                      </a:r>
                      <a:endParaRPr lang="en-US" alt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>
                          <a:solidFill>
                            <a:schemeClr val="bg1"/>
                          </a:solidFill>
                        </a:rPr>
                        <a:t>-</a:t>
                      </a:r>
                      <a:endParaRPr lang="en-US" alt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>
                          <a:solidFill>
                            <a:schemeClr val="bg1"/>
                          </a:solidFill>
                        </a:rPr>
                        <a:t>0.9394</a:t>
                      </a:r>
                      <a:endParaRPr lang="en-US" alt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>
                          <a:solidFill>
                            <a:schemeClr val="bg1"/>
                          </a:solidFill>
                        </a:rPr>
                        <a:t>0.7422</a:t>
                      </a:r>
                      <a:endParaRPr lang="en-US" alt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TW">
                          <a:solidFill>
                            <a:schemeClr val="bg1"/>
                          </a:solidFill>
                        </a:rPr>
                        <a:t>Keelung</a:t>
                      </a:r>
                      <a:endParaRPr lang="en-US" altLang="zh-TW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>
                          <a:solidFill>
                            <a:schemeClr val="bg1"/>
                          </a:solidFill>
                        </a:rPr>
                        <a:t>1854 patient</a:t>
                      </a:r>
                      <a:endParaRPr lang="en-US" alt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>
                          <a:solidFill>
                            <a:schemeClr val="bg1"/>
                          </a:solidFill>
                        </a:rPr>
                        <a:t>404 patient</a:t>
                      </a:r>
                      <a:endParaRPr lang="en-US" alt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>
                          <a:solidFill>
                            <a:schemeClr val="bg1"/>
                          </a:solidFill>
                        </a:rPr>
                        <a:t>-</a:t>
                      </a:r>
                      <a:endParaRPr lang="en-US" alt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>
                          <a:solidFill>
                            <a:schemeClr val="bg1"/>
                          </a:solidFill>
                        </a:rPr>
                        <a:t>-</a:t>
                      </a:r>
                      <a:endParaRPr lang="en-US" alt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>
                          <a:solidFill>
                            <a:schemeClr val="bg1"/>
                          </a:solidFill>
                        </a:rPr>
                        <a:t>0.8424</a:t>
                      </a:r>
                      <a:endParaRPr lang="en-US" alt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>
                          <a:solidFill>
                            <a:schemeClr val="bg1"/>
                          </a:solidFill>
                        </a:rPr>
                        <a:t>0.7770</a:t>
                      </a:r>
                      <a:endParaRPr lang="en-US" alt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TW">
                          <a:solidFill>
                            <a:schemeClr val="bg1"/>
                          </a:solidFill>
                        </a:rPr>
                        <a:t>Linkou</a:t>
                      </a:r>
                      <a:endParaRPr lang="en-US" altLang="zh-TW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>
                          <a:solidFill>
                            <a:schemeClr val="bg1"/>
                          </a:solidFill>
                        </a:rPr>
                        <a:t>10303 patient</a:t>
                      </a:r>
                      <a:endParaRPr lang="en-US" alt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>
                          <a:solidFill>
                            <a:schemeClr val="bg1"/>
                          </a:solidFill>
                        </a:rPr>
                        <a:t>2491 patient</a:t>
                      </a:r>
                      <a:endParaRPr lang="en-US" alt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>
                          <a:solidFill>
                            <a:schemeClr val="bg1"/>
                          </a:solidFill>
                        </a:rPr>
                        <a:t>-</a:t>
                      </a:r>
                      <a:endParaRPr lang="en-US" alt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>
                          <a:solidFill>
                            <a:schemeClr val="bg1"/>
                          </a:solidFill>
                        </a:rPr>
                        <a:t>-</a:t>
                      </a:r>
                      <a:endParaRPr lang="en-US" alt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>
                          <a:solidFill>
                            <a:schemeClr val="bg1"/>
                          </a:solidFill>
                        </a:rPr>
                        <a:t>0.8318</a:t>
                      </a:r>
                      <a:endParaRPr lang="en-US" alt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>
                          <a:solidFill>
                            <a:schemeClr val="bg1"/>
                          </a:solidFill>
                        </a:rPr>
                        <a:t>0.8108</a:t>
                      </a:r>
                      <a:endParaRPr lang="en-US" alt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</a:tr>
              <a:tr h="381000">
                <a:tc gridSpan="7"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b="1">
                          <a:solidFill>
                            <a:schemeClr val="bg1"/>
                          </a:solidFill>
                        </a:rPr>
                        <a:t>Federated Learning - 2 LOC</a:t>
                      </a:r>
                      <a:r>
                        <a:rPr lang="en-US" altLang="en-US" sz="1800" b="1">
                          <a:solidFill>
                            <a:schemeClr val="bg1"/>
                          </a:solidFill>
                          <a:sym typeface="+mn-ea"/>
                        </a:rPr>
                        <a:t> (Feature Extracte)</a:t>
                      </a:r>
                      <a:endParaRPr lang="en-US" altLang="en-US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 hMerge="true">
                  <a:tcP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 hMerge="true">
                  <a:tcP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 hMerge="true">
                  <a:tcP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 hMerge="true">
                  <a:tcP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 hMerge="true">
                  <a:tcP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 hMerge="true">
                  <a:tcPr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TW">
                          <a:solidFill>
                            <a:schemeClr val="bg1"/>
                          </a:solidFill>
                        </a:rPr>
                        <a:t>Original</a:t>
                      </a:r>
                      <a:endParaRPr lang="en-US" altLang="zh-TW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TW">
                          <a:solidFill>
                            <a:schemeClr val="bg1"/>
                          </a:solidFill>
                        </a:rPr>
                        <a:t>514 </a:t>
                      </a:r>
                      <a:r>
                        <a:rPr lang="en-US" altLang="zh-TW" sz="1800">
                          <a:solidFill>
                            <a:schemeClr val="bg1"/>
                          </a:solidFill>
                          <a:sym typeface="+mn-ea"/>
                        </a:rPr>
                        <a:t>patient</a:t>
                      </a:r>
                      <a:endParaRPr lang="en-US" altLang="zh-TW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TW">
                          <a:solidFill>
                            <a:schemeClr val="bg1"/>
                          </a:solidFill>
                        </a:rPr>
                        <a:t>41 patient</a:t>
                      </a:r>
                      <a:endParaRPr lang="en-US" altLang="zh-TW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>
                          <a:solidFill>
                            <a:schemeClr val="bg1"/>
                          </a:solidFill>
                        </a:rPr>
                        <a:t>-</a:t>
                      </a:r>
                      <a:endParaRPr lang="en-US" alt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TW">
                          <a:solidFill>
                            <a:schemeClr val="bg1"/>
                          </a:solidFill>
                        </a:rPr>
                        <a:t>-</a:t>
                      </a:r>
                      <a:endParaRPr lang="en-US" altLang="zh-TW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>
                          <a:solidFill>
                            <a:schemeClr val="bg1"/>
                          </a:solidFill>
                        </a:rPr>
                        <a:t>0.9999</a:t>
                      </a:r>
                      <a:endParaRPr lang="en-US" alt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>
                          <a:solidFill>
                            <a:schemeClr val="bg1"/>
                          </a:solidFill>
                        </a:rPr>
                        <a:t>0.9999</a:t>
                      </a:r>
                      <a:endParaRPr lang="en-US" alt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US" sz="1800">
                          <a:solidFill>
                            <a:schemeClr val="bg1"/>
                          </a:solidFill>
                          <a:sym typeface="+mn-ea"/>
                        </a:rPr>
                        <a:t>Taipei</a:t>
                      </a:r>
                      <a:endParaRPr lang="en-US" alt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>
                          <a:solidFill>
                            <a:schemeClr val="bg1"/>
                          </a:solidFill>
                        </a:rPr>
                        <a:t>-</a:t>
                      </a:r>
                      <a:endParaRPr lang="en-US" alt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>
                          <a:solidFill>
                            <a:schemeClr val="bg1"/>
                          </a:solidFill>
                        </a:rPr>
                        <a:t>-</a:t>
                      </a:r>
                      <a:endParaRPr lang="en-US" alt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>
                          <a:solidFill>
                            <a:schemeClr val="bg1"/>
                          </a:solidFill>
                        </a:rPr>
                        <a:t>-</a:t>
                      </a:r>
                      <a:endParaRPr lang="en-US" alt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>
                          <a:solidFill>
                            <a:schemeClr val="bg1"/>
                          </a:solidFill>
                        </a:rPr>
                        <a:t>-</a:t>
                      </a:r>
                      <a:endParaRPr lang="en-US" alt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>
                          <a:solidFill>
                            <a:schemeClr val="bg1"/>
                          </a:solidFill>
                        </a:rPr>
                        <a:t>-</a:t>
                      </a:r>
                      <a:endParaRPr lang="en-US" alt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>
                          <a:solidFill>
                            <a:schemeClr val="bg1"/>
                          </a:solidFill>
                        </a:rPr>
                        <a:t>-</a:t>
                      </a:r>
                      <a:endParaRPr lang="en-US" alt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TW">
                          <a:solidFill>
                            <a:schemeClr val="bg1"/>
                          </a:solidFill>
                        </a:rPr>
                        <a:t>Keelung</a:t>
                      </a:r>
                      <a:endParaRPr lang="en-US" altLang="zh-TW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>
                          <a:solidFill>
                            <a:schemeClr val="bg1"/>
                          </a:solidFill>
                        </a:rPr>
                        <a:t>1854 patient</a:t>
                      </a:r>
                      <a:endParaRPr lang="en-US" alt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>
                          <a:solidFill>
                            <a:schemeClr val="bg1"/>
                          </a:solidFill>
                        </a:rPr>
                        <a:t>404 patient</a:t>
                      </a:r>
                      <a:endParaRPr lang="en-US" alt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>
                          <a:solidFill>
                            <a:schemeClr val="bg1"/>
                          </a:solidFill>
                        </a:rPr>
                        <a:t>-</a:t>
                      </a:r>
                      <a:endParaRPr lang="en-US" alt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>
                          <a:solidFill>
                            <a:schemeClr val="bg1"/>
                          </a:solidFill>
                        </a:rPr>
                        <a:t>-</a:t>
                      </a:r>
                      <a:endParaRPr lang="en-US" alt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>
                          <a:solidFill>
                            <a:schemeClr val="bg1"/>
                          </a:solidFill>
                        </a:rPr>
                        <a:t>0.8389</a:t>
                      </a:r>
                      <a:endParaRPr lang="en-US" alt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>
                          <a:solidFill>
                            <a:schemeClr val="bg1"/>
                          </a:solidFill>
                        </a:rPr>
                        <a:t>0.7842</a:t>
                      </a:r>
                      <a:endParaRPr lang="en-US" alt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TW">
                          <a:solidFill>
                            <a:schemeClr val="bg1"/>
                          </a:solidFill>
                        </a:rPr>
                        <a:t>Linkou</a:t>
                      </a:r>
                      <a:endParaRPr lang="en-US" altLang="zh-TW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>
                          <a:solidFill>
                            <a:schemeClr val="bg1"/>
                          </a:solidFill>
                        </a:rPr>
                        <a:t>10303 patient</a:t>
                      </a:r>
                      <a:endParaRPr lang="en-US" alt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>
                          <a:solidFill>
                            <a:schemeClr val="bg1"/>
                          </a:solidFill>
                        </a:rPr>
                        <a:t>2491 patient</a:t>
                      </a:r>
                      <a:endParaRPr lang="en-US" alt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>
                          <a:solidFill>
                            <a:schemeClr val="bg1"/>
                          </a:solidFill>
                        </a:rPr>
                        <a:t>-</a:t>
                      </a:r>
                      <a:endParaRPr lang="en-US" alt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>
                          <a:solidFill>
                            <a:schemeClr val="bg1"/>
                          </a:solidFill>
                        </a:rPr>
                        <a:t>-</a:t>
                      </a:r>
                      <a:endParaRPr lang="en-US" alt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>
                          <a:solidFill>
                            <a:schemeClr val="bg1"/>
                          </a:solidFill>
                        </a:rPr>
                        <a:t>0.8289</a:t>
                      </a:r>
                      <a:endParaRPr lang="en-US" alt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>
                          <a:solidFill>
                            <a:schemeClr val="bg1"/>
                          </a:solidFill>
                        </a:rPr>
                        <a:t>0.8145</a:t>
                      </a:r>
                      <a:endParaRPr lang="en-US" alt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BaseLine - 16300 Sample</a:t>
            </a:r>
            <a:endParaRPr lang="en-US" altLang="en-US"/>
          </a:p>
        </p:txBody>
      </p:sp>
      <p:graphicFrame>
        <p:nvGraphicFramePr>
          <p:cNvPr id="6" name="內容版面配置區 5"/>
          <p:cNvGraphicFramePr>
            <a:graphicFrameLocks noGrp="true"/>
          </p:cNvGraphicFramePr>
          <p:nvPr>
            <p:ph idx="1"/>
          </p:nvPr>
        </p:nvGraphicFramePr>
        <p:xfrm>
          <a:off x="609600" y="1600200"/>
          <a:ext cx="10972800" cy="4191000"/>
        </p:xfrm>
        <a:graphic>
          <a:graphicData uri="http://schemas.openxmlformats.org/drawingml/2006/table">
            <a:tbl>
              <a:tblPr firstRow="true" bandRow="true">
                <a:tableStyleId>{5C22544A-7EE6-4342-B048-85BDC9FD1C3A}</a:tableStyleId>
              </a:tblPr>
              <a:tblGrid>
                <a:gridCol w="1206500"/>
                <a:gridCol w="1831340"/>
                <a:gridCol w="1664970"/>
                <a:gridCol w="1567180"/>
                <a:gridCol w="1567815"/>
                <a:gridCol w="1567180"/>
                <a:gridCol w="1567815"/>
              </a:tblGrid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TW">
                          <a:solidFill>
                            <a:schemeClr val="bg1"/>
                          </a:solidFill>
                        </a:rPr>
                        <a:t>Dataset</a:t>
                      </a:r>
                      <a:endParaRPr lang="en-US" altLang="zh-TW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>
                          <a:solidFill>
                            <a:schemeClr val="bg1"/>
                          </a:solidFill>
                        </a:rPr>
                        <a:t>Survival</a:t>
                      </a:r>
                      <a:endParaRPr lang="en-US" alt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>
                          <a:solidFill>
                            <a:schemeClr val="bg1"/>
                          </a:solidFill>
                        </a:rPr>
                        <a:t>M</a:t>
                      </a:r>
                      <a:r>
                        <a:rPr lang="en-US" altLang="zh-TW">
                          <a:solidFill>
                            <a:schemeClr val="bg1"/>
                          </a:solidFill>
                        </a:rPr>
                        <a:t>ortality</a:t>
                      </a:r>
                      <a:endParaRPr lang="en-US" altLang="zh-TW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TW">
                          <a:solidFill>
                            <a:schemeClr val="bg1"/>
                          </a:solidFill>
                        </a:rPr>
                        <a:t>Train ACC</a:t>
                      </a:r>
                      <a:endParaRPr lang="en-US" altLang="zh-TW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TW">
                          <a:solidFill>
                            <a:schemeClr val="bg1"/>
                          </a:solidFill>
                        </a:rPr>
                        <a:t>Train AUC</a:t>
                      </a:r>
                      <a:endParaRPr lang="en-US" altLang="zh-TW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TW">
                          <a:solidFill>
                            <a:schemeClr val="bg1"/>
                          </a:solidFill>
                        </a:rPr>
                        <a:t>Test ACC</a:t>
                      </a:r>
                      <a:endParaRPr lang="en-US" altLang="zh-TW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TW">
                          <a:solidFill>
                            <a:schemeClr val="bg1"/>
                          </a:solidFill>
                        </a:rPr>
                        <a:t>Test AUC</a:t>
                      </a:r>
                      <a:endParaRPr lang="en-US" altLang="zh-TW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</a:tr>
              <a:tr h="381000">
                <a:tc gridSpan="7"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800" b="1">
                          <a:solidFill>
                            <a:schemeClr val="bg1"/>
                          </a:solidFill>
                          <a:sym typeface="+mn-ea"/>
                        </a:rPr>
                        <a:t>BaseLine - Loading 555 patient best model weight</a:t>
                      </a:r>
                      <a:endParaRPr lang="en-US" altLang="en-US" sz="1800" b="1">
                        <a:solidFill>
                          <a:schemeClr val="bg1"/>
                        </a:solidFill>
                        <a:sym typeface="+mn-ea"/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 hMerge="true">
                  <a:tcP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 hMerge="true">
                  <a:tcP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 hMerge="true">
                  <a:tcP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 hMerge="true">
                  <a:tcP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 hMerge="true">
                  <a:tcP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 hMerge="true">
                  <a:tcPr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TW">
                          <a:solidFill>
                            <a:schemeClr val="bg1"/>
                          </a:solidFill>
                        </a:rPr>
                        <a:t>Original</a:t>
                      </a:r>
                      <a:endParaRPr lang="en-US" altLang="zh-TW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TW">
                          <a:solidFill>
                            <a:schemeClr val="bg1"/>
                          </a:solidFill>
                        </a:rPr>
                        <a:t>514 </a:t>
                      </a:r>
                      <a:r>
                        <a:rPr lang="en-US" altLang="zh-TW" sz="1800">
                          <a:solidFill>
                            <a:schemeClr val="bg1"/>
                          </a:solidFill>
                          <a:sym typeface="+mn-ea"/>
                        </a:rPr>
                        <a:t>patient</a:t>
                      </a:r>
                      <a:endParaRPr lang="en-US" altLang="zh-TW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TW">
                          <a:solidFill>
                            <a:schemeClr val="bg1"/>
                          </a:solidFill>
                        </a:rPr>
                        <a:t>41 patient</a:t>
                      </a:r>
                      <a:endParaRPr lang="en-US" altLang="zh-TW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TW">
                          <a:solidFill>
                            <a:schemeClr val="bg1"/>
                          </a:solidFill>
                        </a:rPr>
                        <a:t>0.9336</a:t>
                      </a:r>
                      <a:endParaRPr lang="en-US" altLang="zh-TW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TW" sz="1800">
                          <a:solidFill>
                            <a:schemeClr val="bg1"/>
                          </a:solidFill>
                          <a:sym typeface="+mn-ea"/>
                        </a:rPr>
                        <a:t>0.9062</a:t>
                      </a:r>
                      <a:endParaRPr lang="zh-TW" alt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TW">
                          <a:solidFill>
                            <a:schemeClr val="bg1"/>
                          </a:solidFill>
                        </a:rPr>
                        <a:t>0.9280</a:t>
                      </a:r>
                      <a:endParaRPr lang="en-US" altLang="zh-TW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TW">
                          <a:solidFill>
                            <a:schemeClr val="bg1"/>
                          </a:solidFill>
                        </a:rPr>
                        <a:t>0.8914</a:t>
                      </a:r>
                      <a:endParaRPr lang="en-US" altLang="zh-TW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US" sz="1800">
                          <a:solidFill>
                            <a:schemeClr val="bg1"/>
                          </a:solidFill>
                          <a:sym typeface="+mn-ea"/>
                        </a:rPr>
                        <a:t>Taipei</a:t>
                      </a:r>
                      <a:endParaRPr lang="en-US" alt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>
                          <a:solidFill>
                            <a:schemeClr val="bg1"/>
                          </a:solidFill>
                        </a:rPr>
                        <a:t>1212 patient</a:t>
                      </a:r>
                      <a:endParaRPr lang="en-US" alt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TW">
                          <a:solidFill>
                            <a:schemeClr val="bg1"/>
                          </a:solidFill>
                        </a:rPr>
                        <a:t>45 </a:t>
                      </a:r>
                      <a:r>
                        <a:rPr lang="en-US" altLang="en-US">
                          <a:solidFill>
                            <a:schemeClr val="bg1"/>
                          </a:solidFill>
                        </a:rPr>
                        <a:t>patient</a:t>
                      </a:r>
                      <a:endParaRPr lang="en-US" alt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>
                          <a:solidFill>
                            <a:schemeClr val="bg1"/>
                          </a:solidFill>
                        </a:rPr>
                        <a:t>-</a:t>
                      </a:r>
                      <a:endParaRPr lang="en-US" alt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>
                          <a:solidFill>
                            <a:schemeClr val="bg1"/>
                          </a:solidFill>
                        </a:rPr>
                        <a:t>-</a:t>
                      </a:r>
                      <a:endParaRPr lang="en-US" alt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>
                          <a:solidFill>
                            <a:schemeClr val="bg1"/>
                          </a:solidFill>
                        </a:rPr>
                        <a:t>0.9649</a:t>
                      </a:r>
                      <a:endParaRPr lang="en-US" alt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>
                          <a:solidFill>
                            <a:schemeClr val="bg1"/>
                          </a:solidFill>
                        </a:rPr>
                        <a:t>0.7518</a:t>
                      </a:r>
                      <a:endParaRPr lang="en-US" alt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TW">
                          <a:solidFill>
                            <a:schemeClr val="bg1"/>
                          </a:solidFill>
                        </a:rPr>
                        <a:t>Keelung</a:t>
                      </a:r>
                      <a:endParaRPr lang="en-US" altLang="zh-TW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>
                          <a:solidFill>
                            <a:schemeClr val="bg1"/>
                          </a:solidFill>
                        </a:rPr>
                        <a:t>1854 patient</a:t>
                      </a:r>
                      <a:endParaRPr lang="en-US" alt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>
                          <a:solidFill>
                            <a:schemeClr val="bg1"/>
                          </a:solidFill>
                        </a:rPr>
                        <a:t>404 patient</a:t>
                      </a:r>
                      <a:endParaRPr lang="en-US" alt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>
                          <a:solidFill>
                            <a:schemeClr val="bg1"/>
                          </a:solidFill>
                        </a:rPr>
                        <a:t>-</a:t>
                      </a:r>
                      <a:endParaRPr lang="en-US" alt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>
                          <a:solidFill>
                            <a:schemeClr val="bg1"/>
                          </a:solidFill>
                        </a:rPr>
                        <a:t>-</a:t>
                      </a:r>
                      <a:endParaRPr lang="en-US" alt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>
                          <a:solidFill>
                            <a:schemeClr val="bg1"/>
                          </a:solidFill>
                        </a:rPr>
                        <a:t>0.8212</a:t>
                      </a:r>
                      <a:endParaRPr lang="en-US" alt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>
                          <a:solidFill>
                            <a:schemeClr val="bg1"/>
                          </a:solidFill>
                        </a:rPr>
                        <a:t>0.5769</a:t>
                      </a:r>
                      <a:endParaRPr lang="en-US" alt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TW">
                          <a:solidFill>
                            <a:schemeClr val="bg1"/>
                          </a:solidFill>
                        </a:rPr>
                        <a:t>Linkou</a:t>
                      </a:r>
                      <a:endParaRPr lang="en-US" altLang="zh-TW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>
                          <a:solidFill>
                            <a:schemeClr val="bg1"/>
                          </a:solidFill>
                        </a:rPr>
                        <a:t>10303 patient</a:t>
                      </a:r>
                      <a:endParaRPr lang="en-US" alt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>
                          <a:solidFill>
                            <a:schemeClr val="bg1"/>
                          </a:solidFill>
                        </a:rPr>
                        <a:t>2491 patient</a:t>
                      </a:r>
                      <a:endParaRPr lang="en-US" alt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>
                          <a:solidFill>
                            <a:schemeClr val="bg1"/>
                          </a:solidFill>
                        </a:rPr>
                        <a:t>-</a:t>
                      </a:r>
                      <a:endParaRPr lang="en-US" alt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>
                          <a:solidFill>
                            <a:schemeClr val="bg1"/>
                          </a:solidFill>
                        </a:rPr>
                        <a:t>-</a:t>
                      </a:r>
                      <a:endParaRPr lang="en-US" alt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>
                          <a:solidFill>
                            <a:schemeClr val="bg1"/>
                          </a:solidFill>
                        </a:rPr>
                        <a:t>0.8052</a:t>
                      </a:r>
                      <a:endParaRPr lang="en-US" alt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>
                          <a:solidFill>
                            <a:schemeClr val="bg1"/>
                          </a:solidFill>
                        </a:rPr>
                        <a:t>0.5606</a:t>
                      </a:r>
                      <a:endParaRPr lang="en-US" alt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FL - </a:t>
            </a:r>
            <a:r>
              <a:rPr lang="en-US" altLang="en-US"/>
              <a:t>16300 </a:t>
            </a:r>
            <a:r>
              <a:rPr lang="en-US" altLang="zh-TW"/>
              <a:t>Sample (Federated Learning)</a:t>
            </a:r>
            <a:endParaRPr lang="en-US" altLang="zh-TW"/>
          </a:p>
        </p:txBody>
      </p:sp>
      <p:graphicFrame>
        <p:nvGraphicFramePr>
          <p:cNvPr id="6" name="內容版面配置區 5"/>
          <p:cNvGraphicFramePr>
            <a:graphicFrameLocks noGrp="true"/>
          </p:cNvGraphicFramePr>
          <p:nvPr>
            <p:ph idx="1"/>
          </p:nvPr>
        </p:nvGraphicFramePr>
        <p:xfrm>
          <a:off x="609600" y="1417955"/>
          <a:ext cx="10974705" cy="4191000"/>
        </p:xfrm>
        <a:graphic>
          <a:graphicData uri="http://schemas.openxmlformats.org/drawingml/2006/table">
            <a:tbl>
              <a:tblPr firstRow="true" bandRow="true">
                <a:tableStyleId>{5C22544A-7EE6-4342-B048-85BDC9FD1C3A}</a:tableStyleId>
              </a:tblPr>
              <a:tblGrid>
                <a:gridCol w="1206500"/>
                <a:gridCol w="1831975"/>
                <a:gridCol w="1664970"/>
                <a:gridCol w="1567815"/>
                <a:gridCol w="1567815"/>
                <a:gridCol w="1567815"/>
                <a:gridCol w="1567815"/>
              </a:tblGrid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TW">
                          <a:solidFill>
                            <a:schemeClr val="bg1"/>
                          </a:solidFill>
                        </a:rPr>
                        <a:t>Dataset</a:t>
                      </a:r>
                      <a:endParaRPr lang="en-US" altLang="zh-TW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>
                          <a:solidFill>
                            <a:schemeClr val="bg1"/>
                          </a:solidFill>
                        </a:rPr>
                        <a:t>Survival</a:t>
                      </a:r>
                      <a:endParaRPr lang="en-US" alt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>
                          <a:solidFill>
                            <a:schemeClr val="bg1"/>
                          </a:solidFill>
                        </a:rPr>
                        <a:t>M</a:t>
                      </a:r>
                      <a:r>
                        <a:rPr lang="en-US" altLang="zh-TW">
                          <a:solidFill>
                            <a:schemeClr val="bg1"/>
                          </a:solidFill>
                        </a:rPr>
                        <a:t>ortality</a:t>
                      </a:r>
                      <a:endParaRPr lang="en-US" altLang="zh-TW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TW">
                          <a:solidFill>
                            <a:schemeClr val="bg1"/>
                          </a:solidFill>
                        </a:rPr>
                        <a:t>Train ACC</a:t>
                      </a:r>
                      <a:endParaRPr lang="en-US" altLang="zh-TW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TW">
                          <a:solidFill>
                            <a:schemeClr val="bg1"/>
                          </a:solidFill>
                        </a:rPr>
                        <a:t>Train AUC</a:t>
                      </a:r>
                      <a:endParaRPr lang="en-US" altLang="zh-TW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TW">
                          <a:solidFill>
                            <a:schemeClr val="bg1"/>
                          </a:solidFill>
                        </a:rPr>
                        <a:t>Test ACC</a:t>
                      </a:r>
                      <a:endParaRPr lang="en-US" altLang="zh-TW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TW">
                          <a:solidFill>
                            <a:schemeClr val="bg1"/>
                          </a:solidFill>
                        </a:rPr>
                        <a:t>Test AUC</a:t>
                      </a:r>
                      <a:endParaRPr lang="en-US" altLang="zh-TW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</a:tr>
              <a:tr h="381000">
                <a:tc gridSpan="7"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800" b="1">
                          <a:solidFill>
                            <a:schemeClr val="bg1"/>
                          </a:solidFill>
                          <a:sym typeface="+mn-ea"/>
                        </a:rPr>
                        <a:t>Federated Learning - 3 LOC (Feature Extracte)</a:t>
                      </a:r>
                      <a:endParaRPr lang="en-US" altLang="en-US" sz="1800" b="1">
                        <a:solidFill>
                          <a:schemeClr val="bg1"/>
                        </a:solidFill>
                        <a:sym typeface="+mn-ea"/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 hMerge="true">
                  <a:tcP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 hMerge="true">
                  <a:tcP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 hMerge="true">
                  <a:tcP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 hMerge="true">
                  <a:tcP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 hMerge="true">
                  <a:tcP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 hMerge="true">
                  <a:tcPr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US">
                          <a:solidFill>
                            <a:schemeClr val="bg1"/>
                          </a:solidFill>
                        </a:rPr>
                        <a:t>Server</a:t>
                      </a:r>
                      <a:endParaRPr lang="en-US" alt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TW">
                          <a:solidFill>
                            <a:schemeClr val="bg1"/>
                          </a:solidFill>
                        </a:rPr>
                        <a:t>514 </a:t>
                      </a:r>
                      <a:r>
                        <a:rPr lang="en-US" altLang="zh-TW" sz="1800">
                          <a:solidFill>
                            <a:schemeClr val="bg1"/>
                          </a:solidFill>
                          <a:sym typeface="+mn-ea"/>
                        </a:rPr>
                        <a:t>patient</a:t>
                      </a:r>
                      <a:endParaRPr lang="en-US" altLang="zh-TW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TW">
                          <a:solidFill>
                            <a:schemeClr val="bg1"/>
                          </a:solidFill>
                        </a:rPr>
                        <a:t>41 patient</a:t>
                      </a:r>
                      <a:endParaRPr lang="en-US" altLang="zh-TW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>
                          <a:solidFill>
                            <a:schemeClr val="bg1"/>
                          </a:solidFill>
                        </a:rPr>
                        <a:t>0.9976</a:t>
                      </a:r>
                      <a:endParaRPr lang="en-US" alt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>
                          <a:solidFill>
                            <a:schemeClr val="bg1"/>
                          </a:solidFill>
                        </a:rPr>
                        <a:t>0.9999</a:t>
                      </a:r>
                      <a:endParaRPr lang="en-US" alt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>
                          <a:solidFill>
                            <a:schemeClr val="bg1"/>
                          </a:solidFill>
                        </a:rPr>
                        <a:t>0.9496</a:t>
                      </a:r>
                      <a:endParaRPr lang="en-US" alt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>
                          <a:solidFill>
                            <a:schemeClr val="bg1"/>
                          </a:solidFill>
                        </a:rPr>
                        <a:t>0.9364</a:t>
                      </a:r>
                      <a:endParaRPr lang="en-US" alt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US" sz="1800">
                          <a:solidFill>
                            <a:schemeClr val="bg1"/>
                          </a:solidFill>
                          <a:sym typeface="+mn-ea"/>
                        </a:rPr>
                        <a:t>Taipei</a:t>
                      </a:r>
                      <a:endParaRPr lang="en-US" alt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>
                          <a:solidFill>
                            <a:schemeClr val="bg1"/>
                          </a:solidFill>
                        </a:rPr>
                        <a:t>1212 patient</a:t>
                      </a:r>
                      <a:endParaRPr lang="en-US" alt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TW">
                          <a:solidFill>
                            <a:schemeClr val="bg1"/>
                          </a:solidFill>
                        </a:rPr>
                        <a:t>45 </a:t>
                      </a:r>
                      <a:r>
                        <a:rPr lang="en-US" altLang="en-US">
                          <a:solidFill>
                            <a:schemeClr val="bg1"/>
                          </a:solidFill>
                        </a:rPr>
                        <a:t>patient</a:t>
                      </a:r>
                      <a:endParaRPr lang="en-US" alt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>
                          <a:solidFill>
                            <a:schemeClr val="bg1"/>
                          </a:solidFill>
                        </a:rPr>
                        <a:t>0.9639</a:t>
                      </a:r>
                      <a:endParaRPr lang="en-US" alt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>
                          <a:solidFill>
                            <a:schemeClr val="bg1"/>
                          </a:solidFill>
                        </a:rPr>
                        <a:t>0.8221</a:t>
                      </a:r>
                      <a:endParaRPr lang="en-US" alt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>
                          <a:solidFill>
                            <a:schemeClr val="bg1"/>
                          </a:solidFill>
                        </a:rPr>
                        <a:t>0.9649</a:t>
                      </a:r>
                      <a:endParaRPr lang="en-US" alt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>
                          <a:solidFill>
                            <a:schemeClr val="bg1"/>
                          </a:solidFill>
                        </a:rPr>
                        <a:t>0.7026</a:t>
                      </a:r>
                      <a:endParaRPr lang="en-US" alt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TW">
                          <a:solidFill>
                            <a:schemeClr val="bg1"/>
                          </a:solidFill>
                        </a:rPr>
                        <a:t>Keelung</a:t>
                      </a:r>
                      <a:endParaRPr lang="en-US" altLang="zh-TW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>
                          <a:solidFill>
                            <a:schemeClr val="bg1"/>
                          </a:solidFill>
                        </a:rPr>
                        <a:t>1854 patient</a:t>
                      </a:r>
                      <a:endParaRPr lang="en-US" alt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>
                          <a:solidFill>
                            <a:schemeClr val="bg1"/>
                          </a:solidFill>
                        </a:rPr>
                        <a:t>404 patient</a:t>
                      </a:r>
                      <a:endParaRPr lang="en-US" alt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>
                          <a:solidFill>
                            <a:schemeClr val="bg1"/>
                          </a:solidFill>
                        </a:rPr>
                        <a:t>0.8600</a:t>
                      </a:r>
                      <a:endParaRPr lang="en-US" alt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>
                          <a:solidFill>
                            <a:schemeClr val="bg1"/>
                          </a:solidFill>
                        </a:rPr>
                        <a:t>0.8337</a:t>
                      </a:r>
                      <a:endParaRPr lang="en-US" alt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>
                          <a:solidFill>
                            <a:schemeClr val="bg1"/>
                          </a:solidFill>
                        </a:rPr>
                        <a:t>0.8442</a:t>
                      </a:r>
                      <a:endParaRPr lang="en-US" alt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>
                          <a:solidFill>
                            <a:schemeClr val="bg1"/>
                          </a:solidFill>
                        </a:rPr>
                        <a:t>0.7881</a:t>
                      </a:r>
                      <a:endParaRPr lang="en-US" alt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TW">
                          <a:solidFill>
                            <a:schemeClr val="bg1"/>
                          </a:solidFill>
                        </a:rPr>
                        <a:t>Linkou</a:t>
                      </a:r>
                      <a:endParaRPr lang="en-US" altLang="zh-TW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>
                          <a:solidFill>
                            <a:schemeClr val="bg1"/>
                          </a:solidFill>
                        </a:rPr>
                        <a:t>10303 patient</a:t>
                      </a:r>
                      <a:endParaRPr lang="en-US" alt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>
                          <a:solidFill>
                            <a:schemeClr val="bg1"/>
                          </a:solidFill>
                        </a:rPr>
                        <a:t>2491 patient</a:t>
                      </a:r>
                      <a:endParaRPr lang="en-US" alt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>
                          <a:solidFill>
                            <a:schemeClr val="bg1"/>
                          </a:solidFill>
                        </a:rPr>
                        <a:t>0.8053</a:t>
                      </a:r>
                      <a:endParaRPr lang="en-US" alt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>
                          <a:solidFill>
                            <a:schemeClr val="bg1"/>
                          </a:solidFill>
                        </a:rPr>
                        <a:t>0.8209</a:t>
                      </a:r>
                      <a:endParaRPr lang="en-US" alt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>
                          <a:solidFill>
                            <a:schemeClr val="bg1"/>
                          </a:solidFill>
                        </a:rPr>
                        <a:t>0.8052</a:t>
                      </a:r>
                      <a:endParaRPr lang="en-US" alt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>
                          <a:solidFill>
                            <a:schemeClr val="bg1"/>
                          </a:solidFill>
                        </a:rPr>
                        <a:t>0.8088</a:t>
                      </a:r>
                      <a:endParaRPr lang="en-US" alt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</a:tr>
              <a:tr h="381000">
                <a:tc gridSpan="7"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b="1">
                          <a:solidFill>
                            <a:schemeClr val="bg1"/>
                          </a:solidFill>
                        </a:rPr>
                        <a:t>Federated Learning - 3 LOC</a:t>
                      </a:r>
                      <a:r>
                        <a:rPr lang="en-US" altLang="en-US" sz="1800" b="1">
                          <a:solidFill>
                            <a:schemeClr val="bg1"/>
                          </a:solidFill>
                          <a:sym typeface="+mn-ea"/>
                        </a:rPr>
                        <a:t> (Freeze model)</a:t>
                      </a:r>
                      <a:endParaRPr lang="en-US" altLang="en-US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 hMerge="true">
                  <a:tcP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 hMerge="true">
                  <a:tcP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 hMerge="true">
                  <a:tcP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 hMerge="true">
                  <a:tcP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 hMerge="true">
                  <a:tcP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 hMerge="true">
                  <a:tcPr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US">
                          <a:solidFill>
                            <a:schemeClr val="bg1"/>
                          </a:solidFill>
                        </a:rPr>
                        <a:t>Server</a:t>
                      </a:r>
                      <a:endParaRPr lang="en-US" alt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TW">
                          <a:solidFill>
                            <a:schemeClr val="bg1"/>
                          </a:solidFill>
                        </a:rPr>
                        <a:t>514 </a:t>
                      </a:r>
                      <a:r>
                        <a:rPr lang="en-US" altLang="zh-TW" sz="1800">
                          <a:solidFill>
                            <a:schemeClr val="bg1"/>
                          </a:solidFill>
                          <a:sym typeface="+mn-ea"/>
                        </a:rPr>
                        <a:t>patient</a:t>
                      </a:r>
                      <a:endParaRPr lang="en-US" altLang="zh-TW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TW">
                          <a:solidFill>
                            <a:schemeClr val="bg1"/>
                          </a:solidFill>
                        </a:rPr>
                        <a:t>41 patient</a:t>
                      </a:r>
                      <a:endParaRPr lang="en-US" altLang="zh-TW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>
                          <a:solidFill>
                            <a:schemeClr val="bg1"/>
                          </a:solidFill>
                        </a:rPr>
                        <a:t>0.9831</a:t>
                      </a:r>
                      <a:endParaRPr lang="en-US" alt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TW">
                          <a:solidFill>
                            <a:schemeClr val="bg1"/>
                          </a:solidFill>
                        </a:rPr>
                        <a:t>0.9999</a:t>
                      </a:r>
                      <a:endParaRPr lang="en-US" altLang="zh-TW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>
                          <a:solidFill>
                            <a:schemeClr val="bg1"/>
                          </a:solidFill>
                        </a:rPr>
                        <a:t>0.9424</a:t>
                      </a:r>
                      <a:endParaRPr lang="en-US" alt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>
                          <a:solidFill>
                            <a:schemeClr val="bg1"/>
                          </a:solidFill>
                        </a:rPr>
                        <a:t>0.7717</a:t>
                      </a:r>
                      <a:endParaRPr lang="en-US" alt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US">
                          <a:solidFill>
                            <a:schemeClr val="bg1"/>
                          </a:solidFill>
                        </a:rPr>
                        <a:t>Taipei</a:t>
                      </a:r>
                      <a:endParaRPr lang="en-US" alt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>
                          <a:solidFill>
                            <a:schemeClr val="bg1"/>
                          </a:solidFill>
                        </a:rPr>
                        <a:t>1212 patient</a:t>
                      </a:r>
                      <a:endParaRPr lang="en-US" alt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TW">
                          <a:solidFill>
                            <a:schemeClr val="bg1"/>
                          </a:solidFill>
                        </a:rPr>
                        <a:t>45 </a:t>
                      </a:r>
                      <a:r>
                        <a:rPr lang="en-US" altLang="en-US">
                          <a:solidFill>
                            <a:schemeClr val="bg1"/>
                          </a:solidFill>
                        </a:rPr>
                        <a:t>patient</a:t>
                      </a:r>
                      <a:endParaRPr lang="en-US" alt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>
                          <a:solidFill>
                            <a:schemeClr val="bg1"/>
                          </a:solidFill>
                        </a:rPr>
                        <a:t>0.9639</a:t>
                      </a:r>
                      <a:endParaRPr lang="en-US" alt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>
                          <a:solidFill>
                            <a:schemeClr val="bg1"/>
                          </a:solidFill>
                        </a:rPr>
                        <a:t>0.7852</a:t>
                      </a:r>
                      <a:endParaRPr lang="en-US" alt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>
                          <a:solidFill>
                            <a:schemeClr val="bg1"/>
                          </a:solidFill>
                        </a:rPr>
                        <a:t>0.9649</a:t>
                      </a:r>
                      <a:endParaRPr lang="en-US" alt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>
                          <a:solidFill>
                            <a:schemeClr val="bg1"/>
                          </a:solidFill>
                        </a:rPr>
                        <a:t>0.7883</a:t>
                      </a:r>
                      <a:endParaRPr lang="en-US" alt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TW">
                          <a:solidFill>
                            <a:schemeClr val="bg1"/>
                          </a:solidFill>
                        </a:rPr>
                        <a:t>Keelung</a:t>
                      </a:r>
                      <a:endParaRPr lang="en-US" altLang="zh-TW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>
                          <a:solidFill>
                            <a:schemeClr val="bg1"/>
                          </a:solidFill>
                        </a:rPr>
                        <a:t>1854 patient</a:t>
                      </a:r>
                      <a:endParaRPr lang="en-US" alt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>
                          <a:solidFill>
                            <a:schemeClr val="bg1"/>
                          </a:solidFill>
                        </a:rPr>
                        <a:t>404 patient</a:t>
                      </a:r>
                      <a:endParaRPr lang="en-US" alt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>
                          <a:solidFill>
                            <a:schemeClr val="bg1"/>
                          </a:solidFill>
                        </a:rPr>
                        <a:t>0.8210</a:t>
                      </a:r>
                      <a:endParaRPr lang="en-US" alt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>
                          <a:solidFill>
                            <a:schemeClr val="bg1"/>
                          </a:solidFill>
                        </a:rPr>
                        <a:t>0.7420</a:t>
                      </a:r>
                      <a:endParaRPr lang="en-US" alt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>
                          <a:solidFill>
                            <a:schemeClr val="bg1"/>
                          </a:solidFill>
                        </a:rPr>
                        <a:t>0.8212</a:t>
                      </a:r>
                      <a:endParaRPr lang="en-US" alt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>
                          <a:solidFill>
                            <a:schemeClr val="bg1"/>
                          </a:solidFill>
                        </a:rPr>
                        <a:t>0.7441</a:t>
                      </a:r>
                      <a:endParaRPr lang="en-US" alt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TW">
                          <a:solidFill>
                            <a:schemeClr val="bg1"/>
                          </a:solidFill>
                        </a:rPr>
                        <a:t>Linkou</a:t>
                      </a:r>
                      <a:endParaRPr lang="en-US" altLang="zh-TW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>
                          <a:solidFill>
                            <a:schemeClr val="bg1"/>
                          </a:solidFill>
                        </a:rPr>
                        <a:t>10303 patient</a:t>
                      </a:r>
                      <a:endParaRPr lang="en-US" alt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>
                          <a:solidFill>
                            <a:schemeClr val="bg1"/>
                          </a:solidFill>
                        </a:rPr>
                        <a:t>2491 patient</a:t>
                      </a:r>
                      <a:endParaRPr lang="en-US" alt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>
                          <a:solidFill>
                            <a:schemeClr val="bg1"/>
                          </a:solidFill>
                        </a:rPr>
                        <a:t>0.8185</a:t>
                      </a:r>
                      <a:endParaRPr lang="en-US" alt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>
                          <a:solidFill>
                            <a:schemeClr val="bg1"/>
                          </a:solidFill>
                        </a:rPr>
                        <a:t>0.7482</a:t>
                      </a:r>
                      <a:endParaRPr lang="en-US" alt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>
                          <a:solidFill>
                            <a:schemeClr val="bg1"/>
                          </a:solidFill>
                        </a:rPr>
                        <a:t>0.8121</a:t>
                      </a:r>
                      <a:endParaRPr lang="en-US" alt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>
                          <a:solidFill>
                            <a:schemeClr val="bg1"/>
                          </a:solidFill>
                        </a:rPr>
                        <a:t>0.7539</a:t>
                      </a:r>
                      <a:endParaRPr lang="en-US" alt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Average weight (Tensorflow TFF)</a:t>
            </a:r>
            <a:endParaRPr lang="en-US" altLang="zh-TW"/>
          </a:p>
        </p:txBody>
      </p:sp>
      <p:pic>
        <p:nvPicPr>
          <p:cNvPr id="6" name="內容版面配置區 5"/>
          <p:cNvPicPr>
            <a:picLocks noGrp="true" noChangeAspect="true"/>
          </p:cNvPicPr>
          <p:nvPr>
            <p:ph idx="1"/>
          </p:nvPr>
        </p:nvPicPr>
        <p:blipFill>
          <a:blip r:embed="rId1"/>
          <a:srcRect r="25700"/>
          <a:stretch>
            <a:fillRect/>
          </a:stretch>
        </p:blipFill>
        <p:spPr>
          <a:xfrm>
            <a:off x="609600" y="1417955"/>
            <a:ext cx="6588760" cy="3086100"/>
          </a:xfrm>
          <a:prstGeom prst="rect">
            <a:avLst/>
          </a:prstGeom>
        </p:spPr>
      </p:pic>
      <p:sp>
        <p:nvSpPr>
          <p:cNvPr id="3" name="文字方塊 2"/>
          <p:cNvSpPr txBox="true"/>
          <p:nvPr/>
        </p:nvSpPr>
        <p:spPr>
          <a:xfrm>
            <a:off x="609600" y="4575810"/>
            <a:ext cx="886841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TW"/>
              <a:t>A</a:t>
            </a:r>
            <a:r>
              <a:rPr lang="zh-TW" altLang="en-US"/>
              <a:t>veraging the weights by the inverse variance</a:t>
            </a:r>
            <a:endParaRPr lang="zh-TW" altLang="en-US"/>
          </a:p>
          <a:p>
            <a:endParaRPr lang="zh-TW" altLang="en-US"/>
          </a:p>
          <a:p>
            <a:r>
              <a:rPr lang="en-US" altLang="zh-TW"/>
              <a:t>Balance Dataset: IID % No-IID</a:t>
            </a:r>
            <a:endParaRPr lang="en-US" altLang="zh-TW"/>
          </a:p>
        </p:txBody>
      </p:sp>
      <p:pic>
        <p:nvPicPr>
          <p:cNvPr id="4" name="圖片 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7879715" y="1417955"/>
            <a:ext cx="3702685" cy="5183505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Federated Learning - Server Side Weight</a:t>
            </a:r>
            <a:endParaRPr lang="en-US" altLang="zh-TW"/>
          </a:p>
        </p:txBody>
      </p:sp>
      <p:sp>
        <p:nvSpPr>
          <p:cNvPr id="5" name="文字方塊 4"/>
          <p:cNvSpPr txBox="true"/>
          <p:nvPr/>
        </p:nvSpPr>
        <p:spPr>
          <a:xfrm>
            <a:off x="609600" y="1325880"/>
            <a:ext cx="222250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/>
              <a:t>Feature Extracted</a:t>
            </a:r>
            <a:endParaRPr lang="en-US" altLang="zh-TW"/>
          </a:p>
        </p:txBody>
      </p:sp>
      <p:sp>
        <p:nvSpPr>
          <p:cNvPr id="6" name="文字方塊 5"/>
          <p:cNvSpPr txBox="true"/>
          <p:nvPr/>
        </p:nvSpPr>
        <p:spPr>
          <a:xfrm>
            <a:off x="4275455" y="1325880"/>
            <a:ext cx="168592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/>
              <a:t>Freeze Model</a:t>
            </a:r>
            <a:endParaRPr lang="en-US" altLang="en-US"/>
          </a:p>
        </p:txBody>
      </p:sp>
      <p:pic>
        <p:nvPicPr>
          <p:cNvPr id="9" name="圖片 8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4275455" y="1694180"/>
            <a:ext cx="1894840" cy="5058410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694180"/>
            <a:ext cx="1871980" cy="5059045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Sample Weight </a:t>
            </a:r>
            <a:endParaRPr lang="en-US" altLang="zh-TW"/>
          </a:p>
        </p:txBody>
      </p:sp>
      <p:pic>
        <p:nvPicPr>
          <p:cNvPr id="7" name="內容版面配置區 6"/>
          <p:cNvPicPr>
            <a:picLocks noGrp="true" noChangeAspect="true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09600" y="1417955"/>
            <a:ext cx="8772525" cy="3429000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Federated Learning - Sample Weight</a:t>
            </a:r>
            <a:endParaRPr lang="en-US" altLang="en-US"/>
          </a:p>
        </p:txBody>
      </p:sp>
      <p:graphicFrame>
        <p:nvGraphicFramePr>
          <p:cNvPr id="6" name="內容版面配置區 5"/>
          <p:cNvGraphicFramePr>
            <a:graphicFrameLocks noGrp="true"/>
          </p:cNvGraphicFramePr>
          <p:nvPr>
            <p:ph idx="1"/>
          </p:nvPr>
        </p:nvGraphicFramePr>
        <p:xfrm>
          <a:off x="609600" y="1600200"/>
          <a:ext cx="10972800" cy="4191000"/>
        </p:xfrm>
        <a:graphic>
          <a:graphicData uri="http://schemas.openxmlformats.org/drawingml/2006/table">
            <a:tbl>
              <a:tblPr firstRow="true" bandRow="true">
                <a:tableStyleId>{5C22544A-7EE6-4342-B048-85BDC9FD1C3A}</a:tableStyleId>
              </a:tblPr>
              <a:tblGrid>
                <a:gridCol w="1206500"/>
                <a:gridCol w="1831340"/>
                <a:gridCol w="1664970"/>
                <a:gridCol w="1567180"/>
                <a:gridCol w="1567815"/>
                <a:gridCol w="1567180"/>
                <a:gridCol w="1567815"/>
              </a:tblGrid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TW">
                          <a:solidFill>
                            <a:schemeClr val="bg1"/>
                          </a:solidFill>
                        </a:rPr>
                        <a:t>Dataset</a:t>
                      </a:r>
                      <a:endParaRPr lang="en-US" altLang="zh-TW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>
                          <a:solidFill>
                            <a:schemeClr val="bg1"/>
                          </a:solidFill>
                        </a:rPr>
                        <a:t>Survival</a:t>
                      </a:r>
                      <a:endParaRPr lang="en-US" alt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>
                          <a:solidFill>
                            <a:schemeClr val="bg1"/>
                          </a:solidFill>
                        </a:rPr>
                        <a:t>M</a:t>
                      </a:r>
                      <a:r>
                        <a:rPr lang="en-US" altLang="zh-TW">
                          <a:solidFill>
                            <a:schemeClr val="bg1"/>
                          </a:solidFill>
                        </a:rPr>
                        <a:t>ortality</a:t>
                      </a:r>
                      <a:endParaRPr lang="en-US" altLang="zh-TW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TW">
                          <a:solidFill>
                            <a:schemeClr val="bg1"/>
                          </a:solidFill>
                        </a:rPr>
                        <a:t>Train ACC</a:t>
                      </a:r>
                      <a:endParaRPr lang="en-US" altLang="zh-TW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TW">
                          <a:solidFill>
                            <a:schemeClr val="bg1"/>
                          </a:solidFill>
                        </a:rPr>
                        <a:t>Train AUC</a:t>
                      </a:r>
                      <a:endParaRPr lang="en-US" altLang="zh-TW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TW">
                          <a:solidFill>
                            <a:schemeClr val="bg1"/>
                          </a:solidFill>
                        </a:rPr>
                        <a:t>Test ACC</a:t>
                      </a:r>
                      <a:endParaRPr lang="en-US" altLang="zh-TW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TW">
                          <a:solidFill>
                            <a:schemeClr val="bg1"/>
                          </a:solidFill>
                        </a:rPr>
                        <a:t>Test AUC</a:t>
                      </a:r>
                      <a:endParaRPr lang="en-US" altLang="zh-TW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</a:tr>
              <a:tr h="381000">
                <a:tc gridSpan="7"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800" b="1">
                          <a:solidFill>
                            <a:schemeClr val="bg1"/>
                          </a:solidFill>
                          <a:sym typeface="+mn-ea"/>
                        </a:rPr>
                        <a:t>Federated Learning - 3 LOC (Feature Extracte) [Average Weight]</a:t>
                      </a:r>
                      <a:endParaRPr lang="en-US" altLang="en-US" sz="1800" b="1">
                        <a:solidFill>
                          <a:schemeClr val="bg1"/>
                        </a:solidFill>
                        <a:sym typeface="+mn-ea"/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 hMerge="true">
                  <a:tcP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 hMerge="true">
                  <a:tcP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 hMerge="true">
                  <a:tcP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 hMerge="true">
                  <a:tcP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 hMerge="true">
                  <a:tcP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 hMerge="true">
                  <a:tcPr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US">
                          <a:solidFill>
                            <a:schemeClr val="bg1"/>
                          </a:solidFill>
                        </a:rPr>
                        <a:t>Server</a:t>
                      </a:r>
                      <a:endParaRPr lang="en-US" alt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TW">
                          <a:solidFill>
                            <a:schemeClr val="bg1"/>
                          </a:solidFill>
                        </a:rPr>
                        <a:t>514 </a:t>
                      </a:r>
                      <a:r>
                        <a:rPr lang="en-US" altLang="zh-TW" sz="1800">
                          <a:solidFill>
                            <a:schemeClr val="bg1"/>
                          </a:solidFill>
                          <a:sym typeface="+mn-ea"/>
                        </a:rPr>
                        <a:t>patient</a:t>
                      </a:r>
                      <a:endParaRPr lang="en-US" altLang="zh-TW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TW">
                          <a:solidFill>
                            <a:schemeClr val="bg1"/>
                          </a:solidFill>
                        </a:rPr>
                        <a:t>41 patient</a:t>
                      </a:r>
                      <a:endParaRPr lang="en-US" altLang="zh-TW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>
                          <a:solidFill>
                            <a:schemeClr val="bg1"/>
                          </a:solidFill>
                        </a:rPr>
                        <a:t>0.9976</a:t>
                      </a:r>
                      <a:endParaRPr lang="en-US" alt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>
                          <a:solidFill>
                            <a:schemeClr val="bg1"/>
                          </a:solidFill>
                        </a:rPr>
                        <a:t>0.9999</a:t>
                      </a:r>
                      <a:endParaRPr lang="en-US" alt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>
                          <a:solidFill>
                            <a:schemeClr val="bg1"/>
                          </a:solidFill>
                        </a:rPr>
                        <a:t>0.9496</a:t>
                      </a:r>
                      <a:endParaRPr lang="en-US" alt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>
                          <a:solidFill>
                            <a:schemeClr val="bg1"/>
                          </a:solidFill>
                        </a:rPr>
                        <a:t>0.9364</a:t>
                      </a:r>
                      <a:endParaRPr lang="en-US" alt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US" sz="1800">
                          <a:solidFill>
                            <a:schemeClr val="bg1"/>
                          </a:solidFill>
                          <a:sym typeface="+mn-ea"/>
                        </a:rPr>
                        <a:t>Taipei</a:t>
                      </a:r>
                      <a:endParaRPr lang="en-US" alt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>
                          <a:solidFill>
                            <a:schemeClr val="bg1"/>
                          </a:solidFill>
                        </a:rPr>
                        <a:t>1212 patient</a:t>
                      </a:r>
                      <a:endParaRPr lang="en-US" alt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TW">
                          <a:solidFill>
                            <a:schemeClr val="bg1"/>
                          </a:solidFill>
                        </a:rPr>
                        <a:t>45 </a:t>
                      </a:r>
                      <a:r>
                        <a:rPr lang="en-US" altLang="en-US">
                          <a:solidFill>
                            <a:schemeClr val="bg1"/>
                          </a:solidFill>
                        </a:rPr>
                        <a:t>patient</a:t>
                      </a:r>
                      <a:endParaRPr lang="en-US" alt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>
                          <a:solidFill>
                            <a:schemeClr val="bg1"/>
                          </a:solidFill>
                        </a:rPr>
                        <a:t>0.9639</a:t>
                      </a:r>
                      <a:endParaRPr lang="en-US" alt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>
                          <a:solidFill>
                            <a:schemeClr val="bg1"/>
                          </a:solidFill>
                        </a:rPr>
                        <a:t>0.8221</a:t>
                      </a:r>
                      <a:endParaRPr lang="en-US" alt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>
                          <a:solidFill>
                            <a:schemeClr val="bg1"/>
                          </a:solidFill>
                        </a:rPr>
                        <a:t>0.9649</a:t>
                      </a:r>
                      <a:endParaRPr lang="en-US" alt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>
                          <a:solidFill>
                            <a:schemeClr val="bg1"/>
                          </a:solidFill>
                        </a:rPr>
                        <a:t>0.7026</a:t>
                      </a:r>
                      <a:endParaRPr lang="en-US" alt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TW">
                          <a:solidFill>
                            <a:schemeClr val="bg1"/>
                          </a:solidFill>
                        </a:rPr>
                        <a:t>Keelung</a:t>
                      </a:r>
                      <a:endParaRPr lang="en-US" altLang="zh-TW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>
                          <a:solidFill>
                            <a:schemeClr val="bg1"/>
                          </a:solidFill>
                        </a:rPr>
                        <a:t>1854 patient</a:t>
                      </a:r>
                      <a:endParaRPr lang="en-US" alt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>
                          <a:solidFill>
                            <a:schemeClr val="bg1"/>
                          </a:solidFill>
                        </a:rPr>
                        <a:t>404 patient</a:t>
                      </a:r>
                      <a:endParaRPr lang="en-US" alt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>
                          <a:solidFill>
                            <a:schemeClr val="bg1"/>
                          </a:solidFill>
                        </a:rPr>
                        <a:t>0.8600</a:t>
                      </a:r>
                      <a:endParaRPr lang="en-US" alt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>
                          <a:solidFill>
                            <a:schemeClr val="bg1"/>
                          </a:solidFill>
                        </a:rPr>
                        <a:t>0.8337</a:t>
                      </a:r>
                      <a:endParaRPr lang="en-US" alt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>
                          <a:solidFill>
                            <a:schemeClr val="bg1"/>
                          </a:solidFill>
                        </a:rPr>
                        <a:t>0.8442</a:t>
                      </a:r>
                      <a:endParaRPr lang="en-US" alt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>
                          <a:solidFill>
                            <a:schemeClr val="bg1"/>
                          </a:solidFill>
                        </a:rPr>
                        <a:t>0.7881</a:t>
                      </a:r>
                      <a:endParaRPr lang="en-US" alt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TW">
                          <a:solidFill>
                            <a:schemeClr val="bg1"/>
                          </a:solidFill>
                        </a:rPr>
                        <a:t>Linkou</a:t>
                      </a:r>
                      <a:endParaRPr lang="en-US" altLang="zh-TW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>
                          <a:solidFill>
                            <a:schemeClr val="bg1"/>
                          </a:solidFill>
                        </a:rPr>
                        <a:t>10303 patient</a:t>
                      </a:r>
                      <a:endParaRPr lang="en-US" alt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>
                          <a:solidFill>
                            <a:schemeClr val="bg1"/>
                          </a:solidFill>
                        </a:rPr>
                        <a:t>2491 patient</a:t>
                      </a:r>
                      <a:endParaRPr lang="en-US" alt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>
                          <a:solidFill>
                            <a:schemeClr val="bg1"/>
                          </a:solidFill>
                        </a:rPr>
                        <a:t>0.8053</a:t>
                      </a:r>
                      <a:endParaRPr lang="en-US" alt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>
                          <a:solidFill>
                            <a:schemeClr val="bg1"/>
                          </a:solidFill>
                        </a:rPr>
                        <a:t>0.8209</a:t>
                      </a:r>
                      <a:endParaRPr lang="en-US" alt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>
                          <a:solidFill>
                            <a:schemeClr val="bg1"/>
                          </a:solidFill>
                        </a:rPr>
                        <a:t>0.8052</a:t>
                      </a:r>
                      <a:endParaRPr lang="en-US" alt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>
                          <a:solidFill>
                            <a:schemeClr val="bg1"/>
                          </a:solidFill>
                        </a:rPr>
                        <a:t>0.8088</a:t>
                      </a:r>
                      <a:endParaRPr lang="en-US" alt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</a:tr>
              <a:tr h="381000">
                <a:tc gridSpan="7"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b="1">
                          <a:solidFill>
                            <a:schemeClr val="bg1"/>
                          </a:solidFill>
                        </a:rPr>
                        <a:t>Federated Learning - 3 LOC</a:t>
                      </a:r>
                      <a:r>
                        <a:rPr lang="en-US" altLang="en-US" sz="1800" b="1">
                          <a:solidFill>
                            <a:schemeClr val="bg1"/>
                          </a:solidFill>
                          <a:sym typeface="+mn-ea"/>
                        </a:rPr>
                        <a:t> (Feature Extracte) [SampleWeight]</a:t>
                      </a:r>
                      <a:endParaRPr lang="en-US" altLang="en-US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 hMerge="true">
                  <a:tcP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 hMerge="true">
                  <a:tcP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 hMerge="true">
                  <a:tcP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 hMerge="true">
                  <a:tcP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 hMerge="true">
                  <a:tcP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 hMerge="true">
                  <a:tcPr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US">
                          <a:solidFill>
                            <a:schemeClr val="bg1"/>
                          </a:solidFill>
                        </a:rPr>
                        <a:t>Server</a:t>
                      </a:r>
                      <a:endParaRPr lang="en-US" alt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TW">
                          <a:solidFill>
                            <a:schemeClr val="bg1"/>
                          </a:solidFill>
                        </a:rPr>
                        <a:t>514 </a:t>
                      </a:r>
                      <a:r>
                        <a:rPr lang="en-US" altLang="zh-TW" sz="1800">
                          <a:solidFill>
                            <a:schemeClr val="bg1"/>
                          </a:solidFill>
                          <a:sym typeface="+mn-ea"/>
                        </a:rPr>
                        <a:t>patient</a:t>
                      </a:r>
                      <a:endParaRPr lang="en-US" altLang="zh-TW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TW">
                          <a:solidFill>
                            <a:schemeClr val="bg1"/>
                          </a:solidFill>
                        </a:rPr>
                        <a:t>41 patient</a:t>
                      </a:r>
                      <a:endParaRPr lang="en-US" altLang="zh-TW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>
                          <a:solidFill>
                            <a:schemeClr val="bg1"/>
                          </a:solidFill>
                        </a:rPr>
                        <a:t>0.9254</a:t>
                      </a:r>
                      <a:endParaRPr lang="en-US" alt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>
                          <a:solidFill>
                            <a:schemeClr val="bg1"/>
                          </a:solidFill>
                        </a:rPr>
                        <a:t>0.9274</a:t>
                      </a:r>
                      <a:endParaRPr lang="en-US" alt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>
                          <a:solidFill>
                            <a:schemeClr val="bg1"/>
                          </a:solidFill>
                        </a:rPr>
                        <a:t>0.9280</a:t>
                      </a:r>
                      <a:endParaRPr lang="en-US" alt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>
                          <a:solidFill>
                            <a:schemeClr val="bg1"/>
                          </a:solidFill>
                        </a:rPr>
                        <a:t>0.8883</a:t>
                      </a:r>
                      <a:endParaRPr lang="en-US" alt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US">
                          <a:solidFill>
                            <a:schemeClr val="bg1"/>
                          </a:solidFill>
                        </a:rPr>
                        <a:t>Taipei</a:t>
                      </a:r>
                      <a:endParaRPr lang="en-US" alt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>
                          <a:solidFill>
                            <a:schemeClr val="bg1"/>
                          </a:solidFill>
                        </a:rPr>
                        <a:t>1212 patient</a:t>
                      </a:r>
                      <a:endParaRPr lang="en-US" alt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TW">
                          <a:solidFill>
                            <a:schemeClr val="bg1"/>
                          </a:solidFill>
                        </a:rPr>
                        <a:t>45 </a:t>
                      </a:r>
                      <a:r>
                        <a:rPr lang="en-US" altLang="en-US">
                          <a:solidFill>
                            <a:schemeClr val="bg1"/>
                          </a:solidFill>
                        </a:rPr>
                        <a:t>patient</a:t>
                      </a:r>
                      <a:endParaRPr lang="en-US" alt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>
                          <a:solidFill>
                            <a:schemeClr val="bg1"/>
                          </a:solidFill>
                        </a:rPr>
                        <a:t>0.9639</a:t>
                      </a:r>
                      <a:endParaRPr lang="en-US" alt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>
                          <a:solidFill>
                            <a:schemeClr val="bg1"/>
                          </a:solidFill>
                        </a:rPr>
                        <a:t>0.8073</a:t>
                      </a:r>
                      <a:endParaRPr lang="en-US" alt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>
                          <a:solidFill>
                            <a:schemeClr val="bg1"/>
                          </a:solidFill>
                        </a:rPr>
                        <a:t>0.9649</a:t>
                      </a:r>
                      <a:endParaRPr lang="en-US" alt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>
                          <a:solidFill>
                            <a:schemeClr val="bg1"/>
                          </a:solidFill>
                        </a:rPr>
                        <a:t>0.7830</a:t>
                      </a:r>
                      <a:endParaRPr lang="en-US" alt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TW">
                          <a:solidFill>
                            <a:schemeClr val="bg1"/>
                          </a:solidFill>
                        </a:rPr>
                        <a:t>Keelung</a:t>
                      </a:r>
                      <a:endParaRPr lang="en-US" altLang="zh-TW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>
                          <a:solidFill>
                            <a:schemeClr val="bg1"/>
                          </a:solidFill>
                        </a:rPr>
                        <a:t>1854 patient</a:t>
                      </a:r>
                      <a:endParaRPr lang="en-US" alt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>
                          <a:solidFill>
                            <a:schemeClr val="bg1"/>
                          </a:solidFill>
                        </a:rPr>
                        <a:t>404 patient</a:t>
                      </a:r>
                      <a:endParaRPr lang="en-US" alt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>
                          <a:solidFill>
                            <a:schemeClr val="bg1"/>
                          </a:solidFill>
                        </a:rPr>
                        <a:t>0.8210</a:t>
                      </a:r>
                      <a:endParaRPr lang="en-US" alt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>
                          <a:solidFill>
                            <a:schemeClr val="bg1"/>
                          </a:solidFill>
                        </a:rPr>
                        <a:t>0.7931</a:t>
                      </a:r>
                      <a:endParaRPr lang="en-US" alt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>
                          <a:solidFill>
                            <a:schemeClr val="bg1"/>
                          </a:solidFill>
                        </a:rPr>
                        <a:t>0.8212</a:t>
                      </a:r>
                      <a:endParaRPr lang="en-US" alt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>
                          <a:solidFill>
                            <a:schemeClr val="bg1"/>
                          </a:solidFill>
                        </a:rPr>
                        <a:t>0.7743</a:t>
                      </a:r>
                      <a:endParaRPr lang="en-US" alt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TW">
                          <a:solidFill>
                            <a:schemeClr val="bg1"/>
                          </a:solidFill>
                        </a:rPr>
                        <a:t>Linkou</a:t>
                      </a:r>
                      <a:endParaRPr lang="en-US" altLang="zh-TW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>
                          <a:solidFill>
                            <a:schemeClr val="bg1"/>
                          </a:solidFill>
                        </a:rPr>
                        <a:t>10303 patient</a:t>
                      </a:r>
                      <a:endParaRPr lang="en-US" alt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>
                          <a:solidFill>
                            <a:schemeClr val="bg1"/>
                          </a:solidFill>
                        </a:rPr>
                        <a:t>2491 patient</a:t>
                      </a:r>
                      <a:endParaRPr lang="en-US" alt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>
                          <a:solidFill>
                            <a:schemeClr val="bg1"/>
                          </a:solidFill>
                        </a:rPr>
                        <a:t>0.8053</a:t>
                      </a:r>
                      <a:endParaRPr lang="en-US" alt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>
                          <a:solidFill>
                            <a:schemeClr val="bg1"/>
                          </a:solidFill>
                        </a:rPr>
                        <a:t>0.8206</a:t>
                      </a:r>
                      <a:endParaRPr lang="en-US" alt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>
                          <a:solidFill>
                            <a:schemeClr val="bg1"/>
                          </a:solidFill>
                        </a:rPr>
                        <a:t>0.8052</a:t>
                      </a:r>
                      <a:endParaRPr lang="en-US" alt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>
                          <a:solidFill>
                            <a:schemeClr val="bg1"/>
                          </a:solidFill>
                        </a:rPr>
                        <a:t>0.8150</a:t>
                      </a:r>
                      <a:endParaRPr lang="en-US" alt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Fusion Model - mRS</a:t>
            </a:r>
            <a:endParaRPr lang="en-US" altLang="en-US"/>
          </a:p>
        </p:txBody>
      </p:sp>
      <p:graphicFrame>
        <p:nvGraphicFramePr>
          <p:cNvPr id="4" name="內容版面配置區 3"/>
          <p:cNvGraphicFramePr>
            <a:graphicFrameLocks noGrp="true"/>
          </p:cNvGraphicFramePr>
          <p:nvPr>
            <p:ph idx="1"/>
          </p:nvPr>
        </p:nvGraphicFramePr>
        <p:xfrm>
          <a:off x="609600" y="1600200"/>
          <a:ext cx="10972800" cy="1905000"/>
        </p:xfrm>
        <a:graphic>
          <a:graphicData uri="http://schemas.openxmlformats.org/drawingml/2006/table">
            <a:tbl>
              <a:tblPr firstRow="true" bandRow="true">
                <a:tableStyleId>{5C22544A-7EE6-4342-B048-85BDC9FD1C3A}</a:tableStyleId>
              </a:tblPr>
              <a:tblGrid>
                <a:gridCol w="2743200"/>
                <a:gridCol w="2743200"/>
                <a:gridCol w="2743200"/>
                <a:gridCol w="2743200"/>
              </a:tblGrid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TW">
                          <a:solidFill>
                            <a:schemeClr val="bg1"/>
                          </a:solidFill>
                        </a:rPr>
                        <a:t>model Type</a:t>
                      </a:r>
                      <a:endParaRPr lang="en-US" altLang="zh-TW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TW">
                          <a:solidFill>
                            <a:schemeClr val="bg1"/>
                          </a:solidFill>
                        </a:rPr>
                        <a:t>Valid Accuracy</a:t>
                      </a:r>
                      <a:endParaRPr lang="en-US" altLang="zh-TW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TW">
                          <a:solidFill>
                            <a:schemeClr val="bg1"/>
                          </a:solidFill>
                        </a:rPr>
                        <a:t>Valid </a:t>
                      </a:r>
                      <a:r>
                        <a:rPr lang="zh-TW" altLang="en-US">
                          <a:solidFill>
                            <a:schemeClr val="bg1"/>
                          </a:solidFill>
                        </a:rPr>
                        <a:t>Sensitivity</a:t>
                      </a:r>
                      <a:endParaRPr lang="zh-TW" altLang="en-US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TW">
                          <a:solidFill>
                            <a:schemeClr val="bg1"/>
                          </a:solidFill>
                        </a:rPr>
                        <a:t>Valid </a:t>
                      </a:r>
                      <a:r>
                        <a:rPr lang="zh-TW" altLang="en-US">
                          <a:solidFill>
                            <a:schemeClr val="bg1"/>
                          </a:solidFill>
                        </a:rPr>
                        <a:t>Specificity</a:t>
                      </a:r>
                      <a:endParaRPr lang="zh-TW" altLang="en-US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TW">
                          <a:solidFill>
                            <a:schemeClr val="bg1"/>
                          </a:solidFill>
                        </a:rPr>
                        <a:t>Fusion Model(Seg)</a:t>
                      </a:r>
                      <a:endParaRPr lang="en-US" altLang="zh-TW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TW">
                          <a:solidFill>
                            <a:schemeClr val="bg1"/>
                          </a:solidFill>
                        </a:rPr>
                        <a:t>0.8800</a:t>
                      </a:r>
                      <a:endParaRPr lang="en-US" altLang="zh-TW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TW">
                          <a:solidFill>
                            <a:schemeClr val="bg1"/>
                          </a:solidFill>
                        </a:rPr>
                        <a:t>0.8076</a:t>
                      </a:r>
                      <a:endParaRPr lang="en-US" altLang="zh-TW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TW">
                          <a:solidFill>
                            <a:schemeClr val="bg1"/>
                          </a:solidFill>
                        </a:rPr>
                        <a:t>0.9333</a:t>
                      </a:r>
                      <a:endParaRPr lang="en-US" altLang="zh-TW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TW" sz="1800">
                          <a:solidFill>
                            <a:schemeClr val="bg1"/>
                          </a:solidFill>
                          <a:sym typeface="+mn-ea"/>
                        </a:rPr>
                        <a:t>Fusion Model(</a:t>
                      </a:r>
                      <a:r>
                        <a:rPr lang="en-US" altLang="en-US" sz="1800">
                          <a:solidFill>
                            <a:schemeClr val="bg1"/>
                          </a:solidFill>
                          <a:sym typeface="+mn-ea"/>
                        </a:rPr>
                        <a:t>Non-</a:t>
                      </a:r>
                      <a:r>
                        <a:rPr lang="en-US" altLang="zh-TW" sz="1800">
                          <a:solidFill>
                            <a:schemeClr val="bg1"/>
                          </a:solidFill>
                          <a:sym typeface="+mn-ea"/>
                        </a:rPr>
                        <a:t>Seg)</a:t>
                      </a:r>
                      <a:endParaRPr lang="en-US" altLang="zh-TW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>
                          <a:solidFill>
                            <a:schemeClr val="bg1"/>
                          </a:solidFill>
                        </a:rPr>
                        <a:t>0.8800</a:t>
                      </a:r>
                      <a:endParaRPr lang="en-US" altLang="en-US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>
                          <a:solidFill>
                            <a:schemeClr val="bg1"/>
                          </a:solidFill>
                        </a:rPr>
                        <a:t>0.8461</a:t>
                      </a:r>
                      <a:endParaRPr lang="en-US" altLang="en-US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>
                          <a:solidFill>
                            <a:schemeClr val="bg1"/>
                          </a:solidFill>
                        </a:rPr>
                        <a:t>0.9000</a:t>
                      </a:r>
                      <a:endParaRPr lang="en-US" altLang="en-US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TW">
                          <a:solidFill>
                            <a:schemeClr val="bg1"/>
                          </a:solidFill>
                        </a:rPr>
                        <a:t>DWI Image</a:t>
                      </a:r>
                      <a:endParaRPr lang="en-US" altLang="zh-TW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TW">
                          <a:solidFill>
                            <a:schemeClr val="bg1"/>
                          </a:solidFill>
                        </a:rPr>
                        <a:t>0.6800</a:t>
                      </a:r>
                      <a:endParaRPr lang="en-US" altLang="zh-TW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TW">
                          <a:solidFill>
                            <a:schemeClr val="bg1"/>
                          </a:solidFill>
                        </a:rPr>
                        <a:t>0.3461</a:t>
                      </a:r>
                      <a:endParaRPr lang="en-US" altLang="zh-TW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TW">
                          <a:solidFill>
                            <a:schemeClr val="bg1"/>
                          </a:solidFill>
                        </a:rPr>
                        <a:t>0.9666</a:t>
                      </a:r>
                      <a:endParaRPr lang="en-US" altLang="zh-TW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TW">
                          <a:solidFill>
                            <a:schemeClr val="bg1"/>
                          </a:solidFill>
                        </a:rPr>
                        <a:t>Nihss Score</a:t>
                      </a:r>
                      <a:endParaRPr lang="en-US" altLang="zh-TW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TW">
                          <a:solidFill>
                            <a:schemeClr val="bg1"/>
                          </a:solidFill>
                        </a:rPr>
                        <a:t>0.8600</a:t>
                      </a:r>
                      <a:endParaRPr lang="en-US" altLang="zh-TW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TW">
                          <a:solidFill>
                            <a:schemeClr val="bg1"/>
                          </a:solidFill>
                        </a:rPr>
                        <a:t>0.8461</a:t>
                      </a:r>
                      <a:endParaRPr lang="en-US" altLang="zh-TW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TW">
                          <a:solidFill>
                            <a:schemeClr val="bg1"/>
                          </a:solidFill>
                        </a:rPr>
                        <a:t>0.8666</a:t>
                      </a:r>
                      <a:endParaRPr lang="en-US" altLang="zh-TW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true" noChangeAspect="true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09600" y="274955"/>
            <a:ext cx="6765925" cy="4526280"/>
          </a:xfrm>
          <a:prstGeom prst="rect">
            <a:avLst/>
          </a:prstGeom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Fusion Model</a:t>
            </a:r>
            <a:endParaRPr lang="en-US" altLang="zh-TW"/>
          </a:p>
        </p:txBody>
      </p:sp>
      <p:sp>
        <p:nvSpPr>
          <p:cNvPr id="3" name="內容版面配置區 2"/>
          <p:cNvSpPr>
            <a:spLocks noGrp="true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/>
              <a:t>Fusion Model - 3D ResNet + 1 Layer Linear</a:t>
            </a:r>
            <a:endParaRPr lang="en-US" altLang="zh-TW"/>
          </a:p>
          <a:p>
            <a:endParaRPr lang="en-US" altLang="zh-TW"/>
          </a:p>
          <a:p>
            <a:r>
              <a:rPr lang="en-US" altLang="zh-TW"/>
              <a:t>Image Model - 3D ResNet</a:t>
            </a:r>
            <a:endParaRPr lang="en-US" altLang="zh-TW"/>
          </a:p>
          <a:p>
            <a:endParaRPr lang="en-US" altLang="zh-TW"/>
          </a:p>
          <a:p>
            <a:r>
              <a:rPr lang="en-US" altLang="zh-TW"/>
              <a:t>Nihss Model - 2 Layer Linear</a:t>
            </a:r>
            <a:endParaRPr lang="en-US" altLang="zh-TW"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Fusion Model - Accuracy Result</a:t>
            </a:r>
            <a:endParaRPr lang="en-US" altLang="zh-TW"/>
          </a:p>
        </p:txBody>
      </p:sp>
      <p:pic>
        <p:nvPicPr>
          <p:cNvPr id="9" name="內容版面配置區 8"/>
          <p:cNvPicPr>
            <a:picLocks noGrp="true" noChangeAspect="true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09600" y="1417955"/>
            <a:ext cx="6772275" cy="3390900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11" name="圖片 10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40" y="5117465"/>
            <a:ext cx="4686300" cy="933450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5295265" y="3307080"/>
            <a:ext cx="6781800" cy="3429000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true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000"/>
              <a:t>To Do</a:t>
            </a:r>
            <a:endParaRPr lang="en-US" altLang="en-US" sz="2000"/>
          </a:p>
          <a:p>
            <a:pPr lvl="1"/>
            <a:r>
              <a:rPr lang="en-US" altLang="en-US" sz="2000"/>
              <a:t>NIHSS+MRI Image - Fusion model</a:t>
            </a:r>
            <a:endParaRPr lang="en-US" altLang="en-US" sz="2000"/>
          </a:p>
          <a:p>
            <a:pPr lvl="1"/>
            <a:r>
              <a:rPr lang="en-US" altLang="en-US" sz="2000"/>
              <a:t>CGRD trial</a:t>
            </a:r>
            <a:endParaRPr lang="en-US" altLang="en-US" sz="2000"/>
          </a:p>
          <a:p>
            <a:pPr lvl="1"/>
            <a:endParaRPr lang="en-US" altLang="en-US" sz="2000"/>
          </a:p>
          <a:p>
            <a:r>
              <a:rPr lang="en-US" altLang="en-US" sz="2000"/>
              <a:t>Done (Push on Github)</a:t>
            </a:r>
            <a:endParaRPr lang="en-US" altLang="en-US" sz="2000"/>
          </a:p>
          <a:p>
            <a:pPr lvl="1"/>
            <a:r>
              <a:rPr lang="en-US" altLang="en-US" sz="2000"/>
              <a:t>SGD-Net</a:t>
            </a:r>
            <a:endParaRPr lang="en-US" altLang="en-US" sz="2000"/>
          </a:p>
          <a:p>
            <a:pPr lvl="1"/>
            <a:r>
              <a:rPr lang="en-US" altLang="en-US" sz="2000"/>
              <a:t>SGD-Net Plus (70%)</a:t>
            </a:r>
            <a:endParaRPr lang="en-US" altLang="en-US" sz="2000"/>
          </a:p>
          <a:p>
            <a:pPr lvl="1"/>
            <a:r>
              <a:rPr lang="en-US" altLang="en-US" sz="2000"/>
              <a:t>Pytorch SGD-Net</a:t>
            </a:r>
            <a:endParaRPr lang="en-US" altLang="en-US" sz="2000"/>
          </a:p>
          <a:p>
            <a:pPr lvl="1"/>
            <a:r>
              <a:rPr lang="en-US" altLang="en-US" sz="2000"/>
              <a:t>Pytorch 1.5T+3.0T SGD-Net</a:t>
            </a:r>
            <a:endParaRPr lang="en-US" altLang="en-US" sz="2000"/>
          </a:p>
          <a:p>
            <a:pPr lvl="1"/>
            <a:r>
              <a:rPr lang="en-US" altLang="en-US" sz="2000"/>
              <a:t>Transfer Learning - Freeze Model, Feature Extracte, Pre-trained Model</a:t>
            </a:r>
            <a:endParaRPr lang="en-US" altLang="en-US" sz="2000"/>
          </a:p>
          <a:p>
            <a:pPr lvl="1"/>
            <a:r>
              <a:rPr lang="en-US" altLang="en-US" sz="2000">
                <a:solidFill>
                  <a:schemeClr val="tx1"/>
                </a:solidFill>
              </a:rPr>
              <a:t>Federated Learning - Sepsis Survival, </a:t>
            </a:r>
            <a:r>
              <a:rPr lang="en-US" altLang="en-US" sz="2000">
                <a:solidFill>
                  <a:schemeClr val="tx1"/>
                </a:solidFill>
                <a:sym typeface="+mn-ea"/>
              </a:rPr>
              <a:t>M</a:t>
            </a:r>
            <a:r>
              <a:rPr lang="en-US" altLang="zh-TW" sz="2000">
                <a:solidFill>
                  <a:schemeClr val="tx1"/>
                </a:solidFill>
                <a:sym typeface="+mn-ea"/>
              </a:rPr>
              <a:t>ortality</a:t>
            </a:r>
            <a:r>
              <a:rPr lang="en-US" altLang="en-US" sz="2000">
                <a:solidFill>
                  <a:schemeClr val="tx1"/>
                </a:solidFill>
                <a:sym typeface="+mn-ea"/>
              </a:rPr>
              <a:t>(555 + 16300 patient)</a:t>
            </a:r>
            <a:endParaRPr lang="en-US" altLang="en-US" sz="2000"/>
          </a:p>
          <a:p>
            <a:endParaRPr lang="en-US" altLang="en-US" sz="2000"/>
          </a:p>
          <a:p>
            <a:endParaRPr lang="en-US" altLang="en-US" sz="2000"/>
          </a:p>
          <a:p>
            <a:endParaRPr lang="en-US" altLang="en-US" sz="2000"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Fusion Model - mRS</a:t>
            </a:r>
            <a:endParaRPr lang="en-US" altLang="en-US"/>
          </a:p>
        </p:txBody>
      </p:sp>
      <p:graphicFrame>
        <p:nvGraphicFramePr>
          <p:cNvPr id="4" name="內容版面配置區 3"/>
          <p:cNvGraphicFramePr>
            <a:graphicFrameLocks noGrp="true"/>
          </p:cNvGraphicFramePr>
          <p:nvPr>
            <p:ph idx="1"/>
          </p:nvPr>
        </p:nvGraphicFramePr>
        <p:xfrm>
          <a:off x="609600" y="1859280"/>
          <a:ext cx="10975975" cy="2667000"/>
        </p:xfrm>
        <a:graphic>
          <a:graphicData uri="http://schemas.openxmlformats.org/drawingml/2006/table">
            <a:tbl>
              <a:tblPr firstRow="true" bandRow="true">
                <a:tableStyleId>{5C22544A-7EE6-4342-B048-85BDC9FD1C3A}</a:tableStyleId>
              </a:tblPr>
              <a:tblGrid>
                <a:gridCol w="2971800"/>
                <a:gridCol w="2001043"/>
                <a:gridCol w="2001043"/>
                <a:gridCol w="2001043"/>
                <a:gridCol w="2001043"/>
              </a:tblGrid>
              <a:tr h="381000">
                <a:tc rowSpan="2"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TW">
                          <a:solidFill>
                            <a:schemeClr val="bg1"/>
                          </a:solidFill>
                        </a:rPr>
                        <a:t>model Type</a:t>
                      </a:r>
                      <a:endParaRPr lang="en-US" altLang="zh-TW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 gridSpan="4"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>
                          <a:solidFill>
                            <a:schemeClr val="bg1"/>
                          </a:solidFill>
                        </a:rPr>
                        <a:t>Validation</a:t>
                      </a:r>
                      <a:endParaRPr lang="en-US" altLang="en-US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 hMerge="true">
                  <a:tcPr/>
                </a:tc>
                <a:tc hMerge="true">
                  <a:tcPr/>
                </a:tc>
                <a:tc hMerge="true">
                  <a:tcPr/>
                </a:tc>
              </a:tr>
              <a:tr h="381000">
                <a:tc vMerge="true"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TW">
                          <a:solidFill>
                            <a:schemeClr val="bg1"/>
                          </a:solidFill>
                        </a:rPr>
                        <a:t>Accuracy</a:t>
                      </a:r>
                      <a:endParaRPr lang="en-US" altLang="zh-TW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TW" altLang="en-US">
                          <a:solidFill>
                            <a:schemeClr val="bg1"/>
                          </a:solidFill>
                        </a:rPr>
                        <a:t>Sensitivity</a:t>
                      </a:r>
                      <a:endParaRPr lang="zh-TW" altLang="en-US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TW" altLang="en-US">
                          <a:solidFill>
                            <a:schemeClr val="bg1"/>
                          </a:solidFill>
                        </a:rPr>
                        <a:t>Specificity</a:t>
                      </a:r>
                      <a:endParaRPr lang="zh-TW" altLang="en-US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TW">
                          <a:solidFill>
                            <a:schemeClr val="bg1"/>
                          </a:solidFill>
                        </a:rPr>
                        <a:t>AUC</a:t>
                      </a:r>
                      <a:endParaRPr lang="en-US" altLang="zh-TW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TW">
                          <a:solidFill>
                            <a:schemeClr val="bg1"/>
                          </a:solidFill>
                        </a:rPr>
                        <a:t>Fusion Model(Seg)</a:t>
                      </a:r>
                      <a:endParaRPr lang="en-US" altLang="zh-TW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TW">
                          <a:solidFill>
                            <a:schemeClr val="bg1"/>
                          </a:solidFill>
                        </a:rPr>
                        <a:t>0.8800</a:t>
                      </a:r>
                      <a:endParaRPr lang="en-US" altLang="zh-TW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TW">
                          <a:solidFill>
                            <a:schemeClr val="bg1"/>
                          </a:solidFill>
                        </a:rPr>
                        <a:t>0.8076</a:t>
                      </a:r>
                      <a:endParaRPr lang="en-US" altLang="zh-TW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TW">
                          <a:solidFill>
                            <a:schemeClr val="bg1"/>
                          </a:solidFill>
                        </a:rPr>
                        <a:t>0.9333</a:t>
                      </a:r>
                      <a:endParaRPr lang="en-US" altLang="zh-TW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>
                          <a:solidFill>
                            <a:schemeClr val="bg1"/>
                          </a:solidFill>
                        </a:rPr>
                        <a:t>0.9141</a:t>
                      </a:r>
                      <a:endParaRPr lang="en-US" altLang="en-US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TW" sz="1800">
                          <a:solidFill>
                            <a:schemeClr val="bg1"/>
                          </a:solidFill>
                          <a:sym typeface="+mn-ea"/>
                        </a:rPr>
                        <a:t>Fusion Model(</a:t>
                      </a:r>
                      <a:r>
                        <a:rPr lang="en-US" altLang="en-US" sz="1800">
                          <a:solidFill>
                            <a:schemeClr val="bg1"/>
                          </a:solidFill>
                          <a:sym typeface="+mn-ea"/>
                        </a:rPr>
                        <a:t>Non-</a:t>
                      </a:r>
                      <a:r>
                        <a:rPr lang="en-US" altLang="zh-TW" sz="1800">
                          <a:solidFill>
                            <a:schemeClr val="bg1"/>
                          </a:solidFill>
                          <a:sym typeface="+mn-ea"/>
                        </a:rPr>
                        <a:t>Seg)</a:t>
                      </a:r>
                      <a:endParaRPr lang="en-US" altLang="zh-TW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>
                          <a:solidFill>
                            <a:schemeClr val="bg1"/>
                          </a:solidFill>
                        </a:rPr>
                        <a:t>0.8800</a:t>
                      </a:r>
                      <a:endParaRPr lang="en-US" altLang="en-US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>
                          <a:solidFill>
                            <a:schemeClr val="bg1"/>
                          </a:solidFill>
                        </a:rPr>
                        <a:t>0.8461</a:t>
                      </a:r>
                      <a:endParaRPr lang="en-US" altLang="en-US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>
                          <a:solidFill>
                            <a:schemeClr val="bg1"/>
                          </a:solidFill>
                        </a:rPr>
                        <a:t>0.9000</a:t>
                      </a:r>
                      <a:endParaRPr lang="en-US" altLang="en-US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>
                          <a:solidFill>
                            <a:schemeClr val="bg1"/>
                          </a:solidFill>
                        </a:rPr>
                        <a:t>0.9089</a:t>
                      </a:r>
                      <a:endParaRPr lang="en-US" altLang="en-US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TW">
                          <a:solidFill>
                            <a:schemeClr val="bg1"/>
                          </a:solidFill>
                        </a:rPr>
                        <a:t>DWI Image</a:t>
                      </a:r>
                      <a:r>
                        <a:rPr lang="en-US" altLang="zh-TW" sz="1800">
                          <a:solidFill>
                            <a:schemeClr val="bg1"/>
                          </a:solidFill>
                          <a:sym typeface="+mn-ea"/>
                        </a:rPr>
                        <a:t>(Seg)</a:t>
                      </a:r>
                      <a:endParaRPr lang="en-US" altLang="zh-TW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TW">
                          <a:solidFill>
                            <a:schemeClr val="bg1"/>
                          </a:solidFill>
                        </a:rPr>
                        <a:t>0.6800</a:t>
                      </a:r>
                      <a:endParaRPr lang="en-US" altLang="zh-TW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TW">
                          <a:solidFill>
                            <a:schemeClr val="bg1"/>
                          </a:solidFill>
                        </a:rPr>
                        <a:t>0.3461</a:t>
                      </a:r>
                      <a:endParaRPr lang="en-US" altLang="zh-TW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TW">
                          <a:solidFill>
                            <a:schemeClr val="bg1"/>
                          </a:solidFill>
                        </a:rPr>
                        <a:t>0.9666</a:t>
                      </a:r>
                      <a:endParaRPr lang="en-US" altLang="zh-TW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>
                          <a:solidFill>
                            <a:schemeClr val="bg1"/>
                          </a:solidFill>
                        </a:rPr>
                        <a:t>0.7230</a:t>
                      </a:r>
                      <a:endParaRPr lang="en-US" altLang="en-US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TW" sz="1800">
                          <a:solidFill>
                            <a:schemeClr val="bg1"/>
                          </a:solidFill>
                          <a:sym typeface="+mn-ea"/>
                        </a:rPr>
                        <a:t>DWI Image(</a:t>
                      </a:r>
                      <a:r>
                        <a:rPr lang="en-US" altLang="en-US" sz="1800">
                          <a:solidFill>
                            <a:schemeClr val="bg1"/>
                          </a:solidFill>
                          <a:sym typeface="+mn-ea"/>
                        </a:rPr>
                        <a:t>Non-</a:t>
                      </a:r>
                      <a:r>
                        <a:rPr lang="en-US" altLang="zh-TW" sz="1800">
                          <a:solidFill>
                            <a:schemeClr val="bg1"/>
                          </a:solidFill>
                          <a:sym typeface="+mn-ea"/>
                        </a:rPr>
                        <a:t>Seg)</a:t>
                      </a:r>
                      <a:endParaRPr lang="en-US" altLang="zh-TW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>
                          <a:solidFill>
                            <a:schemeClr val="bg1"/>
                          </a:solidFill>
                        </a:rPr>
                        <a:t>0.6800</a:t>
                      </a:r>
                      <a:endParaRPr lang="en-US" altLang="en-US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>
                          <a:solidFill>
                            <a:schemeClr val="bg1"/>
                          </a:solidFill>
                        </a:rPr>
                        <a:t>0.5384</a:t>
                      </a:r>
                      <a:endParaRPr lang="en-US" altLang="en-US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>
                          <a:solidFill>
                            <a:schemeClr val="bg1"/>
                          </a:solidFill>
                        </a:rPr>
                        <a:t>0.8000</a:t>
                      </a:r>
                      <a:endParaRPr lang="en-US" altLang="en-US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>
                          <a:solidFill>
                            <a:schemeClr val="bg1"/>
                          </a:solidFill>
                        </a:rPr>
                        <a:t>0.6628</a:t>
                      </a:r>
                      <a:endParaRPr lang="en-US" altLang="en-US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TW">
                          <a:solidFill>
                            <a:schemeClr val="bg1"/>
                          </a:solidFill>
                        </a:rPr>
                        <a:t>Nihss Score</a:t>
                      </a:r>
                      <a:endParaRPr lang="en-US" altLang="zh-TW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TW">
                          <a:solidFill>
                            <a:schemeClr val="bg1"/>
                          </a:solidFill>
                        </a:rPr>
                        <a:t>0.8600</a:t>
                      </a:r>
                      <a:endParaRPr lang="en-US" altLang="zh-TW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TW">
                          <a:solidFill>
                            <a:schemeClr val="bg1"/>
                          </a:solidFill>
                        </a:rPr>
                        <a:t>0.8461</a:t>
                      </a:r>
                      <a:endParaRPr lang="en-US" altLang="zh-TW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TW">
                          <a:solidFill>
                            <a:schemeClr val="bg1"/>
                          </a:solidFill>
                        </a:rPr>
                        <a:t>0.8666</a:t>
                      </a:r>
                      <a:endParaRPr lang="en-US" altLang="zh-TW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>
                          <a:solidFill>
                            <a:schemeClr val="bg1"/>
                          </a:solidFill>
                        </a:rPr>
                        <a:t>0.9153</a:t>
                      </a:r>
                      <a:endParaRPr lang="en-US" altLang="en-US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Fusion Model - Classification</a:t>
            </a:r>
            <a:endParaRPr lang="en-US" altLang="zh-TW"/>
          </a:p>
        </p:txBody>
      </p:sp>
      <p:pic>
        <p:nvPicPr>
          <p:cNvPr id="4" name="內容版面配置區 3"/>
          <p:cNvPicPr>
            <a:picLocks noGrp="true" noChangeAspect="true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09600" y="1417955"/>
            <a:ext cx="7734300" cy="2124075"/>
          </a:xfrm>
          <a:prstGeom prst="rect">
            <a:avLst/>
          </a:prstGeom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-17780" y="1064260"/>
            <a:ext cx="12228195" cy="5779135"/>
          </a:xfrm>
          <a:prstGeom prst="rect">
            <a:avLst/>
          </a:prstGeom>
          <a:gradFill rotWithShape="false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true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false" compatLnSpc="true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80604020202020204" pitchFamily="34" charset="0"/>
              <a:ea typeface="SimSun" pitchFamily="2" charset="-122"/>
            </a:endParaRPr>
          </a:p>
        </p:txBody>
      </p:sp>
      <p:sp>
        <p:nvSpPr>
          <p:cNvPr id="2" name="標題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sym typeface="+mn-ea"/>
              </a:rPr>
              <a:t>Fusion Model - mRS Plot</a:t>
            </a:r>
            <a:endParaRPr lang="en-US" altLang="en-US">
              <a:sym typeface="+mn-ea"/>
            </a:endParaRPr>
          </a:p>
        </p:txBody>
      </p:sp>
      <p:pic>
        <p:nvPicPr>
          <p:cNvPr id="4" name="圖片 3" descr="Fusion model (mRS) - Seg DWI Image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4126230" y="1064260"/>
            <a:ext cx="3998849" cy="2880000"/>
          </a:xfrm>
          <a:prstGeom prst="rect">
            <a:avLst/>
          </a:prstGeom>
        </p:spPr>
      </p:pic>
      <p:pic>
        <p:nvPicPr>
          <p:cNvPr id="5" name="圖片 4" descr="Fusion model (mRS) - Non-Seg DWI Image + NIHSS Score 20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-17780" y="3963670"/>
            <a:ext cx="4143885" cy="2880000"/>
          </a:xfrm>
          <a:prstGeom prst="rect">
            <a:avLst/>
          </a:prstGeom>
        </p:spPr>
      </p:pic>
      <p:pic>
        <p:nvPicPr>
          <p:cNvPr id="6" name="圖片 5" descr="Fusion model (mRS) - Seg DWI Image + NIHSS Score 20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-17780" y="1064260"/>
            <a:ext cx="3998849" cy="2880000"/>
          </a:xfrm>
          <a:prstGeom prst="rect">
            <a:avLst/>
          </a:prstGeom>
        </p:spPr>
      </p:pic>
      <p:pic>
        <p:nvPicPr>
          <p:cNvPr id="7" name="圖片 6" descr="Fusion model (mRS) - NIHSS Score 20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>
            <a:off x="8211820" y="2513965"/>
            <a:ext cx="3998849" cy="2880000"/>
          </a:xfrm>
          <a:prstGeom prst="rect">
            <a:avLst/>
          </a:prstGeom>
        </p:spPr>
      </p:pic>
      <p:pic>
        <p:nvPicPr>
          <p:cNvPr id="11" name="圖片 10" descr="Fusion model (mRS) - Non-Seg DWI Image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>
            <a:off x="4126230" y="3943985"/>
            <a:ext cx="3998849" cy="2880000"/>
          </a:xfrm>
          <a:prstGeom prst="rect">
            <a:avLst/>
          </a:prstGeom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sym typeface="+mn-ea"/>
              </a:rPr>
              <a:t>Multimodel </a:t>
            </a:r>
            <a:r>
              <a:rPr lang="en-US" altLang="zh-TW">
                <a:sym typeface="+mn-ea"/>
              </a:rPr>
              <a:t>Fusion Model </a:t>
            </a:r>
            <a:r>
              <a:rPr lang="en-US" altLang="en-US">
                <a:sym typeface="+mn-ea"/>
              </a:rPr>
              <a:t>- RNN</a:t>
            </a:r>
            <a:endParaRPr lang="en-US" altLang="en-US">
              <a:sym typeface="+mn-ea"/>
            </a:endParaRPr>
          </a:p>
        </p:txBody>
      </p:sp>
      <p:pic>
        <p:nvPicPr>
          <p:cNvPr id="4" name="內容版面配置區 3"/>
          <p:cNvPicPr>
            <a:picLocks noGrp="true" noChangeAspect="true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09600" y="1417955"/>
            <a:ext cx="8677275" cy="2124075"/>
          </a:xfrm>
          <a:prstGeom prst="rect">
            <a:avLst/>
          </a:prstGeom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Python - IC</a:t>
            </a:r>
            <a:endParaRPr lang="en-US" altLang="zh-TW"/>
          </a:p>
        </p:txBody>
      </p:sp>
      <p:pic>
        <p:nvPicPr>
          <p:cNvPr id="4" name="內容版面配置區 3"/>
          <p:cNvPicPr>
            <a:picLocks noGrp="true" noChangeAspect="true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09600" y="1417955"/>
            <a:ext cx="4762500" cy="3533775"/>
          </a:xfrm>
          <a:prstGeom prst="rect">
            <a:avLst/>
          </a:prstGeom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Fusion Model - mRS </a:t>
            </a:r>
            <a:r>
              <a:rPr lang="zh-TW" altLang="en-US"/>
              <a:t>（</a:t>
            </a:r>
            <a:r>
              <a:rPr lang="en-US" altLang="zh-TW"/>
              <a:t>IC)</a:t>
            </a:r>
            <a:endParaRPr lang="en-US" altLang="zh-TW"/>
          </a:p>
        </p:txBody>
      </p:sp>
      <p:graphicFrame>
        <p:nvGraphicFramePr>
          <p:cNvPr id="4" name="內容版面配置區 3"/>
          <p:cNvGraphicFramePr>
            <a:graphicFrameLocks noGrp="true"/>
          </p:cNvGraphicFramePr>
          <p:nvPr>
            <p:ph idx="1"/>
          </p:nvPr>
        </p:nvGraphicFramePr>
        <p:xfrm>
          <a:off x="609600" y="1859280"/>
          <a:ext cx="10975972" cy="2667000"/>
        </p:xfrm>
        <a:graphic>
          <a:graphicData uri="http://schemas.openxmlformats.org/drawingml/2006/table">
            <a:tbl>
              <a:tblPr firstRow="true" bandRow="true">
                <a:tableStyleId>{5C22544A-7EE6-4342-B048-85BDC9FD1C3A}</a:tableStyleId>
              </a:tblPr>
              <a:tblGrid>
                <a:gridCol w="2971800"/>
                <a:gridCol w="1535430"/>
                <a:gridCol w="1535430"/>
                <a:gridCol w="1535430"/>
                <a:gridCol w="3397882"/>
              </a:tblGrid>
              <a:tr h="381000">
                <a:tc rowSpan="2"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TW">
                          <a:solidFill>
                            <a:schemeClr val="bg1"/>
                          </a:solidFill>
                        </a:rPr>
                        <a:t>model Type</a:t>
                      </a:r>
                      <a:r>
                        <a:rPr lang="en-US" altLang="en-US">
                          <a:solidFill>
                            <a:schemeClr val="bg1"/>
                          </a:solidFill>
                        </a:rPr>
                        <a:t>(DWI’nihss)</a:t>
                      </a:r>
                      <a:endParaRPr lang="en-US" altLang="en-US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 gridSpan="4"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>
                          <a:solidFill>
                            <a:schemeClr val="bg1"/>
                          </a:solidFill>
                        </a:rPr>
                        <a:t>Validation</a:t>
                      </a:r>
                      <a:endParaRPr lang="en-US" altLang="en-US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 hMerge="true">
                  <a:tcPr/>
                </a:tc>
                <a:tc hMerge="true">
                  <a:tcPr/>
                </a:tc>
                <a:tc hMerge="true">
                  <a:tcPr/>
                </a:tc>
              </a:tr>
              <a:tr h="381000">
                <a:tc vMerge="true"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TW">
                          <a:solidFill>
                            <a:schemeClr val="bg1"/>
                          </a:solidFill>
                        </a:rPr>
                        <a:t>Accuracy</a:t>
                      </a:r>
                      <a:endParaRPr lang="en-US" altLang="zh-TW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TW" altLang="en-US">
                          <a:solidFill>
                            <a:schemeClr val="bg1"/>
                          </a:solidFill>
                        </a:rPr>
                        <a:t>Sensitivity</a:t>
                      </a:r>
                      <a:endParaRPr lang="zh-TW" altLang="en-US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TW" altLang="en-US">
                          <a:solidFill>
                            <a:schemeClr val="bg1"/>
                          </a:solidFill>
                        </a:rPr>
                        <a:t>Specificity</a:t>
                      </a:r>
                      <a:endParaRPr lang="zh-TW" altLang="en-US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TW">
                          <a:solidFill>
                            <a:schemeClr val="bg1"/>
                          </a:solidFill>
                        </a:rPr>
                        <a:t>AUC</a:t>
                      </a:r>
                      <a:r>
                        <a:rPr lang="en-US" altLang="en-US">
                          <a:solidFill>
                            <a:schemeClr val="bg1"/>
                          </a:solidFill>
                        </a:rPr>
                        <a:t> (IC)</a:t>
                      </a:r>
                      <a:endParaRPr lang="en-US" altLang="en-US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TW">
                          <a:solidFill>
                            <a:schemeClr val="bg1"/>
                          </a:solidFill>
                        </a:rPr>
                        <a:t>Fusion Model(Seg)</a:t>
                      </a:r>
                      <a:endParaRPr lang="en-US" altLang="zh-TW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TW">
                          <a:solidFill>
                            <a:schemeClr val="bg1"/>
                          </a:solidFill>
                        </a:rPr>
                        <a:t>0.8800</a:t>
                      </a:r>
                      <a:endParaRPr lang="en-US" altLang="zh-TW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TW">
                          <a:solidFill>
                            <a:schemeClr val="bg1"/>
                          </a:solidFill>
                        </a:rPr>
                        <a:t>0.8076</a:t>
                      </a:r>
                      <a:endParaRPr lang="en-US" altLang="zh-TW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TW">
                          <a:solidFill>
                            <a:schemeClr val="bg1"/>
                          </a:solidFill>
                        </a:rPr>
                        <a:t>0.9333</a:t>
                      </a:r>
                      <a:endParaRPr lang="en-US" altLang="zh-TW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>
                          <a:solidFill>
                            <a:schemeClr val="bg1"/>
                          </a:solidFill>
                        </a:rPr>
                        <a:t>0.9141 [0.8343-0.9833]</a:t>
                      </a:r>
                      <a:endParaRPr lang="en-US" altLang="en-US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TW" sz="1800">
                          <a:solidFill>
                            <a:schemeClr val="bg1"/>
                          </a:solidFill>
                          <a:sym typeface="+mn-ea"/>
                        </a:rPr>
                        <a:t>Fusion Model(</a:t>
                      </a:r>
                      <a:r>
                        <a:rPr lang="en-US" altLang="en-US" sz="1800">
                          <a:solidFill>
                            <a:schemeClr val="bg1"/>
                          </a:solidFill>
                          <a:sym typeface="+mn-ea"/>
                        </a:rPr>
                        <a:t>Non-</a:t>
                      </a:r>
                      <a:r>
                        <a:rPr lang="en-US" altLang="zh-TW" sz="1800">
                          <a:solidFill>
                            <a:schemeClr val="bg1"/>
                          </a:solidFill>
                          <a:sym typeface="+mn-ea"/>
                        </a:rPr>
                        <a:t>Seg)</a:t>
                      </a:r>
                      <a:endParaRPr lang="en-US" altLang="zh-TW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>
                          <a:solidFill>
                            <a:schemeClr val="bg1"/>
                          </a:solidFill>
                        </a:rPr>
                        <a:t>0.8800</a:t>
                      </a:r>
                      <a:endParaRPr lang="en-US" altLang="en-US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>
                          <a:solidFill>
                            <a:schemeClr val="bg1"/>
                          </a:solidFill>
                        </a:rPr>
                        <a:t>0.8461</a:t>
                      </a:r>
                      <a:endParaRPr lang="en-US" altLang="en-US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>
                          <a:solidFill>
                            <a:schemeClr val="bg1"/>
                          </a:solidFill>
                        </a:rPr>
                        <a:t>0.9000</a:t>
                      </a:r>
                      <a:endParaRPr lang="en-US" altLang="en-US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>
                          <a:solidFill>
                            <a:schemeClr val="bg1"/>
                          </a:solidFill>
                        </a:rPr>
                        <a:t>0.9089 [0.8307-0.9789]</a:t>
                      </a:r>
                      <a:endParaRPr lang="en-US" altLang="en-US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TW">
                          <a:solidFill>
                            <a:schemeClr val="bg1"/>
                          </a:solidFill>
                        </a:rPr>
                        <a:t>DWI Image</a:t>
                      </a:r>
                      <a:r>
                        <a:rPr lang="en-US" altLang="zh-TW" sz="1800">
                          <a:solidFill>
                            <a:schemeClr val="bg1"/>
                          </a:solidFill>
                          <a:sym typeface="+mn-ea"/>
                        </a:rPr>
                        <a:t>(Seg)</a:t>
                      </a:r>
                      <a:endParaRPr lang="en-US" altLang="zh-TW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TW">
                          <a:solidFill>
                            <a:schemeClr val="bg1"/>
                          </a:solidFill>
                        </a:rPr>
                        <a:t>0.6800</a:t>
                      </a:r>
                      <a:endParaRPr lang="en-US" altLang="zh-TW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TW">
                          <a:solidFill>
                            <a:schemeClr val="bg1"/>
                          </a:solidFill>
                        </a:rPr>
                        <a:t>0.3461</a:t>
                      </a:r>
                      <a:endParaRPr lang="en-US" altLang="zh-TW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TW">
                          <a:solidFill>
                            <a:schemeClr val="bg1"/>
                          </a:solidFill>
                        </a:rPr>
                        <a:t>0.9666</a:t>
                      </a:r>
                      <a:endParaRPr lang="en-US" altLang="zh-TW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>
                          <a:solidFill>
                            <a:schemeClr val="bg1"/>
                          </a:solidFill>
                        </a:rPr>
                        <a:t>0.7230 </a:t>
                      </a:r>
                      <a:r>
                        <a:rPr lang="en-US" altLang="en-US" sz="1800">
                          <a:solidFill>
                            <a:schemeClr val="bg1"/>
                          </a:solidFill>
                          <a:sym typeface="+mn-ea"/>
                        </a:rPr>
                        <a:t>[0.5882-0.8625]</a:t>
                      </a:r>
                      <a:endParaRPr lang="en-US" altLang="en-US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TW" sz="1800">
                          <a:solidFill>
                            <a:schemeClr val="bg1"/>
                          </a:solidFill>
                          <a:sym typeface="+mn-ea"/>
                        </a:rPr>
                        <a:t>DWI Image(</a:t>
                      </a:r>
                      <a:r>
                        <a:rPr lang="en-US" altLang="en-US" sz="1800">
                          <a:solidFill>
                            <a:schemeClr val="bg1"/>
                          </a:solidFill>
                          <a:sym typeface="+mn-ea"/>
                        </a:rPr>
                        <a:t>Non-</a:t>
                      </a:r>
                      <a:r>
                        <a:rPr lang="en-US" altLang="zh-TW" sz="1800">
                          <a:solidFill>
                            <a:schemeClr val="bg1"/>
                          </a:solidFill>
                          <a:sym typeface="+mn-ea"/>
                        </a:rPr>
                        <a:t>Seg)</a:t>
                      </a:r>
                      <a:endParaRPr lang="en-US" altLang="zh-TW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>
                          <a:solidFill>
                            <a:schemeClr val="bg1"/>
                          </a:solidFill>
                        </a:rPr>
                        <a:t>0.6800</a:t>
                      </a:r>
                      <a:endParaRPr lang="en-US" altLang="en-US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>
                          <a:solidFill>
                            <a:schemeClr val="bg1"/>
                          </a:solidFill>
                        </a:rPr>
                        <a:t>0.5384</a:t>
                      </a:r>
                      <a:endParaRPr lang="en-US" altLang="en-US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>
                          <a:solidFill>
                            <a:schemeClr val="bg1"/>
                          </a:solidFill>
                        </a:rPr>
                        <a:t>0.8000</a:t>
                      </a:r>
                      <a:endParaRPr lang="en-US" altLang="en-US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>
                          <a:solidFill>
                            <a:schemeClr val="bg1"/>
                          </a:solidFill>
                        </a:rPr>
                        <a:t>0.6628 [0.5070-0.8089]</a:t>
                      </a:r>
                      <a:endParaRPr lang="en-US" altLang="en-US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TW">
                          <a:solidFill>
                            <a:schemeClr val="bg1"/>
                          </a:solidFill>
                        </a:rPr>
                        <a:t>Nihss Score</a:t>
                      </a:r>
                      <a:endParaRPr lang="en-US" altLang="zh-TW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TW">
                          <a:solidFill>
                            <a:schemeClr val="bg1"/>
                          </a:solidFill>
                        </a:rPr>
                        <a:t>0.8600</a:t>
                      </a:r>
                      <a:endParaRPr lang="en-US" altLang="zh-TW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TW">
                          <a:solidFill>
                            <a:schemeClr val="bg1"/>
                          </a:solidFill>
                        </a:rPr>
                        <a:t>0.8461</a:t>
                      </a:r>
                      <a:endParaRPr lang="en-US" altLang="zh-TW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TW">
                          <a:solidFill>
                            <a:schemeClr val="bg1"/>
                          </a:solidFill>
                        </a:rPr>
                        <a:t>0.8666</a:t>
                      </a:r>
                      <a:endParaRPr lang="en-US" altLang="zh-TW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>
                          <a:solidFill>
                            <a:schemeClr val="bg1"/>
                          </a:solidFill>
                        </a:rPr>
                        <a:t>0.9153 [0.8424-0.9795]</a:t>
                      </a:r>
                      <a:endParaRPr lang="en-US" altLang="en-US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NIHSS Score</a:t>
            </a:r>
            <a:endParaRPr lang="en-US" altLang="zh-TW"/>
          </a:p>
        </p:txBody>
      </p:sp>
      <p:pic>
        <p:nvPicPr>
          <p:cNvPr id="4" name="內容版面配置區 3"/>
          <p:cNvPicPr>
            <a:picLocks noGrp="true" noChangeAspect="true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32435" y="2858135"/>
            <a:ext cx="10972800" cy="48387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120" y="1429385"/>
            <a:ext cx="8353425" cy="47498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9558020" y="1419860"/>
            <a:ext cx="907415" cy="48641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>
            <a:off x="81915" y="1417955"/>
            <a:ext cx="1132205" cy="474980"/>
          </a:xfrm>
          <a:prstGeom prst="rect">
            <a:avLst/>
          </a:prstGeom>
        </p:spPr>
      </p:pic>
      <p:sp>
        <p:nvSpPr>
          <p:cNvPr id="8" name="向下箭號 7"/>
          <p:cNvSpPr/>
          <p:nvPr/>
        </p:nvSpPr>
        <p:spPr>
          <a:xfrm>
            <a:off x="5728335" y="2083435"/>
            <a:ext cx="381000" cy="694055"/>
          </a:xfrm>
          <a:prstGeom prst="downArrow">
            <a:avLst/>
          </a:prstGeom>
          <a:gradFill rotWithShape="false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true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false" compatLnSpc="true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80604020202020204" pitchFamily="34" charset="0"/>
              <a:ea typeface="SimSun" pitchFamily="2" charset="-122"/>
            </a:endParaRPr>
          </a:p>
        </p:txBody>
      </p:sp>
      <p:pic>
        <p:nvPicPr>
          <p:cNvPr id="9" name="圖片 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>
            <a:off x="10465435" y="1429385"/>
            <a:ext cx="1067435" cy="470535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1223645" y="4490720"/>
            <a:ext cx="8353425" cy="474980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9567545" y="4481195"/>
            <a:ext cx="907415" cy="486410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" y="4479290"/>
            <a:ext cx="1132205" cy="474980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>
            <a:off x="10474960" y="4490720"/>
            <a:ext cx="1067435" cy="470535"/>
          </a:xfrm>
          <a:prstGeom prst="rect">
            <a:avLst/>
          </a:prstGeom>
        </p:spPr>
      </p:pic>
      <p:sp>
        <p:nvSpPr>
          <p:cNvPr id="15" name="向下箭號 14"/>
          <p:cNvSpPr/>
          <p:nvPr/>
        </p:nvSpPr>
        <p:spPr>
          <a:xfrm>
            <a:off x="5747385" y="5135880"/>
            <a:ext cx="381000" cy="694055"/>
          </a:xfrm>
          <a:prstGeom prst="downArrow">
            <a:avLst/>
          </a:prstGeom>
          <a:gradFill rotWithShape="false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true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false" compatLnSpc="true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80604020202020204" pitchFamily="34" charset="0"/>
              <a:ea typeface="SimSun" pitchFamily="2" charset="-122"/>
            </a:endParaRPr>
          </a:p>
        </p:txBody>
      </p:sp>
      <p:pic>
        <p:nvPicPr>
          <p:cNvPr id="16" name="圖片 15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>
            <a:off x="3861435" y="5927090"/>
            <a:ext cx="4152900" cy="619125"/>
          </a:xfrm>
          <a:prstGeom prst="rect">
            <a:avLst/>
          </a:prstGeom>
        </p:spPr>
      </p:pic>
      <p:cxnSp>
        <p:nvCxnSpPr>
          <p:cNvPr id="17" name="直線接點 16"/>
          <p:cNvCxnSpPr/>
          <p:nvPr/>
        </p:nvCxnSpPr>
        <p:spPr>
          <a:xfrm>
            <a:off x="511175" y="3916680"/>
            <a:ext cx="11169015" cy="0"/>
          </a:xfrm>
          <a:prstGeom prst="line">
            <a:avLst/>
          </a:prstGeom>
          <a:gradFill rotWithShape="false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true"/>
          </a:gra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name="Art_mountaineering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Art_mountaineering">
      <a:majorFont>
        <a:latin typeface="Arial"/>
        <a:ea typeface="SimSun"/>
        <a:cs typeface=""/>
      </a:majorFont>
      <a:minorFont>
        <a:latin typeface="Arial"/>
        <a:ea typeface="SimSun"/>
        <a:cs typeface=""/>
      </a:minorFont>
    </a:fontScheme>
    <a:fmtScheme name="Office">
      <a:fillStyleLst>
        <a:solidFill>
          <a:schemeClr val="phClr"/>
        </a:solidFill>
        <a:gradFill rotWithShape="true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false"/>
        </a:gradFill>
        <a:gradFill rotWithShape="true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false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true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false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false">
          <a:gsLst>
            <a:gs pos="0">
              <a:schemeClr val="accent1"/>
            </a:gs>
            <a:gs pos="100000">
              <a:schemeClr val="accent2"/>
            </a:gs>
          </a:gsLst>
          <a:lin ang="5400000" scaled="true"/>
        </a:gra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false" compatLnSpc="true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80604020202020204" pitchFamily="34" charset="0"/>
            <a:ea typeface="SimSun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false">
          <a:gsLst>
            <a:gs pos="0">
              <a:schemeClr val="accent1"/>
            </a:gs>
            <a:gs pos="100000">
              <a:schemeClr val="accent2"/>
            </a:gs>
          </a:gsLst>
          <a:lin ang="5400000" scaled="true"/>
        </a:gra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false" compatLnSpc="true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80604020202020204" pitchFamily="34" charset="0"/>
            <a:ea typeface="SimSun" pitchFamily="2" charset="-122"/>
          </a:defRPr>
        </a:defPPr>
      </a:lstStyle>
    </a:lnDef>
  </a:objectDefaults>
  <a:extraClrSchemeLst>
    <a:extraClrScheme>
      <a:clrScheme name="Art_mountaineering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rt_mountaineering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rt_mountaineering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rt_mountaineering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rt_mountaineering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rt_mountaineering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rt_mountaineering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rt_mountaineering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rt_mountaineering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rt_mountaineering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rt_mountaineering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rt_mountaineering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true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false"/>
        </a:gradFill>
        <a:gradFill rotWithShape="true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false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true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false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true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false"/>
        </a:gradFill>
        <a:gradFill rotWithShape="true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false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true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false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22775</Words>
  <Application>WPS Presentation</Application>
  <PresentationFormat>寬螢幕</PresentationFormat>
  <Paragraphs>2719</Paragraphs>
  <Slides>185</Slides>
  <Notes>30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185</vt:i4>
      </vt:variant>
    </vt:vector>
  </HeadingPairs>
  <TitlesOfParts>
    <vt:vector size="198" baseType="lpstr">
      <vt:lpstr>Arial</vt:lpstr>
      <vt:lpstr>新細明體</vt:lpstr>
      <vt:lpstr>Wingdings</vt:lpstr>
      <vt:lpstr>DejaVu Sans</vt:lpstr>
      <vt:lpstr>SimSun</vt:lpstr>
      <vt:lpstr>Droid Sans Fallback</vt:lpstr>
      <vt:lpstr>东文宋体</vt:lpstr>
      <vt:lpstr>AR PL UKai CN</vt:lpstr>
      <vt:lpstr>微软雅黑</vt:lpstr>
      <vt:lpstr>SimSun</vt:lpstr>
      <vt:lpstr>Arial Unicode MS</vt:lpstr>
      <vt:lpstr>OpenSymbol</vt:lpstr>
      <vt:lpstr>Art_mountaineering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Problem</vt:lpstr>
      <vt:lpstr>T1 Mprage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PreTrain - SGDNet</vt:lpstr>
      <vt:lpstr>error CUPTI_ERROR_NOT_INITIALIZED</vt:lpstr>
      <vt:lpstr>PowerPoint 演示文稿</vt:lpstr>
      <vt:lpstr>SGD-Net GUI</vt:lpstr>
      <vt:lpstr>model adjust</vt:lpstr>
      <vt:lpstr>focal tversky loss initialization adjust - False Negative</vt:lpstr>
      <vt:lpstr>focal tversky loss initialization adjust - False Negative</vt:lpstr>
      <vt:lpstr>PowerPoint 演示文稿</vt:lpstr>
      <vt:lpstr>磐石平台 (大學)</vt:lpstr>
      <vt:lpstr>Z-Score Normalization for single slice</vt:lpstr>
      <vt:lpstr>Fuzzy C-means (FCM)-based tissue-based mean normalization</vt:lpstr>
      <vt:lpstr>fcm - lr 0.03 - focal gamma 2.0 - threshold 0.5</vt:lpstr>
      <vt:lpstr>Data augmentation techniques for medical image?</vt:lpstr>
      <vt:lpstr>Pytorch S1 SGD - memory used</vt:lpstr>
      <vt:lpstr>PowerPoint 演示文稿</vt:lpstr>
      <vt:lpstr>HarDNet-MSEG - Data Augmentation and Data Input</vt:lpstr>
      <vt:lpstr>Gradient Clipping</vt:lpstr>
      <vt:lpstr>Adam and AdamW decay weight are different</vt:lpstr>
      <vt:lpstr>Multi Scale Training</vt:lpstr>
      <vt:lpstr>Affine transform</vt:lpstr>
      <vt:lpstr>transform in model class</vt:lpstr>
      <vt:lpstr>transform affine for Pytorch.io</vt:lpstr>
      <vt:lpstr>PowerPoint 演示文稿</vt:lpstr>
      <vt:lpstr>Multi layer conate</vt:lpstr>
      <vt:lpstr>To DO</vt:lpstr>
      <vt:lpstr>To DO</vt:lpstr>
      <vt:lpstr>S2 3DResNet Valiataoin&amp;Train</vt:lpstr>
      <vt:lpstr>List</vt:lpstr>
      <vt:lpstr>S2 3DResNet Valiataoin&amp;Train (3.0T + 1.5T)</vt:lpstr>
      <vt:lpstr>Predict error</vt:lpstr>
      <vt:lpstr>dwi header normalized failed - (bitpix)</vt:lpstr>
      <vt:lpstr>PowerPoint 演示文稿</vt:lpstr>
      <vt:lpstr>PowerPoint 演示文稿</vt:lpstr>
      <vt:lpstr>S1 Problem</vt:lpstr>
      <vt:lpstr>Cosine weight decay - max reply step</vt:lpstr>
      <vt:lpstr>Multiclass Program</vt:lpstr>
      <vt:lpstr>MultiModel Architecture</vt:lpstr>
      <vt:lpstr>PowerPoint 演示文稿</vt:lpstr>
      <vt:lpstr>PowerPoint 演示文稿</vt:lpstr>
      <vt:lpstr>AI中心 User Login</vt:lpstr>
      <vt:lpstr>GraphVQA - Install API error</vt:lpstr>
      <vt:lpstr>GraphVQA - Dataset</vt:lpstr>
      <vt:lpstr>EMR Process - ElasticNet(L1+L2)</vt:lpstr>
      <vt:lpstr>CT Process - PENet</vt:lpstr>
      <vt:lpstr>Model block componse</vt:lpstr>
      <vt:lpstr>PowerPoint 演示文稿</vt:lpstr>
      <vt:lpstr>PowerPoint 演示文稿</vt:lpstr>
      <vt:lpstr>VPN - putty ERROR</vt:lpstr>
      <vt:lpstr>MultiGPU - Torch DistributedDataParallel(DDP)</vt:lpstr>
      <vt:lpstr>Fusion Model</vt:lpstr>
      <vt:lpstr>Transfer Learning</vt:lpstr>
      <vt:lpstr>Transfer Learning - Freeze Layer</vt:lpstr>
      <vt:lpstr>Transfer Learning</vt:lpstr>
      <vt:lpstr>Fusion model </vt:lpstr>
      <vt:lpstr>TL - 1000Sample (Feature Extracter)</vt:lpstr>
      <vt:lpstr>TL - 1000Sample (Pretrain model)</vt:lpstr>
      <vt:lpstr>TL - 1000Sample (Freeze model)</vt:lpstr>
      <vt:lpstr>FL - 1000Sample (Federated Learning)</vt:lpstr>
      <vt:lpstr>PowerPoint 演示文稿</vt:lpstr>
      <vt:lpstr>Keras - S1 Result</vt:lpstr>
      <vt:lpstr>TL - Feature Extracter</vt:lpstr>
      <vt:lpstr>TL - Pretrain model</vt:lpstr>
      <vt:lpstr>TL - Freeze model</vt:lpstr>
      <vt:lpstr>FL - 16300 Sample (Federated Learning)</vt:lpstr>
      <vt:lpstr>BaseLine - 16300 Sample</vt:lpstr>
      <vt:lpstr>FL - 16300 Sample (Federated Learning)</vt:lpstr>
      <vt:lpstr>Average weight (Tensorflow TFF)</vt:lpstr>
      <vt:lpstr>Federated Learning - Server Side Weight</vt:lpstr>
      <vt:lpstr>Sample Weight </vt:lpstr>
      <vt:lpstr>Federated Learning - Sample Weight</vt:lpstr>
      <vt:lpstr>Fusion Model - mRS</vt:lpstr>
      <vt:lpstr>Fusion Model</vt:lpstr>
      <vt:lpstr>Fusion Model - Accuracy Result</vt:lpstr>
      <vt:lpstr>PowerPoint 演示文稿</vt:lpstr>
      <vt:lpstr>Fusion Model - mRS</vt:lpstr>
      <vt:lpstr>Fusion Model - Classification</vt:lpstr>
      <vt:lpstr>Fusion Model - mRS Plot</vt:lpstr>
      <vt:lpstr>Multimodel Fusion Model - RNN</vt:lpstr>
      <vt:lpstr>Python - IC</vt:lpstr>
      <vt:lpstr>Fusion Model - mRS （IC)</vt:lpstr>
      <vt:lpstr>NIHSS Score</vt:lpstr>
      <vt:lpstr>LSTM Many Feature to One</vt:lpstr>
      <vt:lpstr>bug - jupyter version error</vt:lpstr>
      <vt:lpstr>bug - tqdm version error</vt:lpstr>
      <vt:lpstr>R &amp; Python - IC</vt:lpstr>
      <vt:lpstr>Out_Nihss - In_Nihss</vt:lpstr>
      <vt:lpstr>Model adjust</vt:lpstr>
      <vt:lpstr>Regression Result- only NIHSS Score</vt:lpstr>
      <vt:lpstr>DWI+NIHSS (out-in)  Result</vt:lpstr>
      <vt:lpstr>DWI+NIHSS Regression Result</vt:lpstr>
      <vt:lpstr>Bert Stroke</vt:lpstr>
      <vt:lpstr>Bert - GELU</vt:lpstr>
      <vt:lpstr>dicom to nii type</vt:lpstr>
      <vt:lpstr>problem</vt:lpstr>
      <vt:lpstr>crash</vt:lpstr>
      <vt:lpstr>crash</vt:lpstr>
      <vt:lpstr>dicom to nii type</vt:lpstr>
      <vt:lpstr>MutiModel - T1&amp;DWI (ResNet10)</vt:lpstr>
      <vt:lpstr>dicom to nii type</vt:lpstr>
      <vt:lpstr>Bug - shape error</vt:lpstr>
      <vt:lpstr>Transfrom crash - debug</vt:lpstr>
      <vt:lpstr>MONAI - DataLoader Transformer Build</vt:lpstr>
      <vt:lpstr>List</vt:lpstr>
      <vt:lpstr>MONAI - Dataloader &amp; Transform</vt:lpstr>
      <vt:lpstr>T1w Process</vt:lpstr>
      <vt:lpstr>PowerPoint 演示文稿</vt:lpstr>
      <vt:lpstr>Fusion model (Non-augmenation)</vt:lpstr>
      <vt:lpstr>DWI+T1w - Results</vt:lpstr>
      <vt:lpstr>Fusion architecture</vt:lpstr>
      <vt:lpstr>3D ResNext</vt:lpstr>
      <vt:lpstr>PowerPoint 演示文稿</vt:lpstr>
      <vt:lpstr>Normalized</vt:lpstr>
      <vt:lpstr>Attention architecture</vt:lpstr>
      <vt:lpstr>Residual Attention Network for Image Classification</vt:lpstr>
      <vt:lpstr>Residual Attention Network for Image Classification</vt:lpstr>
      <vt:lpstr>CBAM: Convolutional Block Attention Module</vt:lpstr>
      <vt:lpstr>A 3D densely connected convolution neural network with connection-wise attention mechanism for Alzheimer's disease classification</vt:lpstr>
      <vt:lpstr>3.0T - is0351~is0675</vt:lpstr>
      <vt:lpstr>CAM-CNN</vt:lpstr>
      <vt:lpstr>CNN vs fcn(fully connected network)</vt:lpstr>
      <vt:lpstr>Nas Net architecture</vt:lpstr>
      <vt:lpstr>Reinforcement Learning &amp; Progressive NAS</vt:lpstr>
      <vt:lpstr>One-shot NAS</vt:lpstr>
      <vt:lpstr>Differentiable NAS</vt:lpstr>
      <vt:lpstr>Multi-path NAS &amp; Single-path NAS</vt:lpstr>
      <vt:lpstr>Medical deep learning - Historical</vt:lpstr>
      <vt:lpstr>LSTM COVID 19 </vt:lpstr>
      <vt:lpstr>LSTM COVID 19 </vt:lpstr>
      <vt:lpstr>COVID-19 - Sequence</vt:lpstr>
      <vt:lpstr>Patient Subtyping via Time-Aware LSTM Networks (T-LSTM) ◎</vt:lpstr>
      <vt:lpstr>T-LSTM</vt:lpstr>
      <vt:lpstr>Genome-wide identification and prediction of SARS-CoV-2 mutations show an abundance of variants: Integrated study of bioinformatics and deep neural learning ◎</vt:lpstr>
      <vt:lpstr>Time series prediction of COVID-19 by mutation rate analysis using recurrent neural network-based LSTM model ◎</vt:lpstr>
      <vt:lpstr>(Perturbation-Based): Occlusion Sensitivity, Meaningful Perturbation</vt:lpstr>
      <vt:lpstr>Sepuence to Image type</vt:lpstr>
      <vt:lpstr>LSTM_CNN</vt:lpstr>
      <vt:lpstr>MRI to video slice</vt:lpstr>
      <vt:lpstr>Video Classification Model</vt:lpstr>
      <vt:lpstr>Predict mutation</vt:lpstr>
      <vt:lpstr>LSTM-CNN</vt:lpstr>
      <vt:lpstr>COVID19 - feature weight heatmap</vt:lpstr>
      <vt:lpstr>COVID19 - feature weight heatmap (mix)</vt:lpstr>
      <vt:lpstr>COVID19 - feature weight heatmap</vt:lpstr>
      <vt:lpstr>COVID19 - feature weight heatmap (mix)</vt:lpstr>
      <vt:lpstr>COVID19 - feature weight heatmap (mix)</vt:lpstr>
      <vt:lpstr>PowerPoint 演示文稿</vt:lpstr>
      <vt:lpstr>2019-2020 ImageNet - Predict Eorror rate</vt:lpstr>
      <vt:lpstr>AlexNet (2012)</vt:lpstr>
      <vt:lpstr>VGG (2014)</vt:lpstr>
      <vt:lpstr>VGG (2014) </vt:lpstr>
      <vt:lpstr>PowerPoint 演示文稿</vt:lpstr>
      <vt:lpstr>PowerPoint 演示文稿</vt:lpstr>
      <vt:lpstr>PowerPoint 演示文稿</vt:lpstr>
      <vt:lpstr>PowerPoint 演示文稿</vt:lpstr>
      <vt:lpstr>Transformer Model</vt:lpstr>
      <vt:lpstr>Process Sequences</vt:lpstr>
      <vt:lpstr>Image captioning</vt:lpstr>
      <vt:lpstr>Image captioning</vt:lpstr>
      <vt:lpstr>Image Captioning with Attention</vt:lpstr>
      <vt:lpstr>Image Captioning with Attention</vt:lpstr>
      <vt:lpstr>Feature map (Heatmap)</vt:lpstr>
      <vt:lpstr>Image Captioning with Attention</vt:lpstr>
      <vt:lpstr>VQA - Vision Question Answering</vt:lpstr>
      <vt:lpstr>Non-Attention and Attention</vt:lpstr>
      <vt:lpstr>LSTM - ◎</vt:lpstr>
      <vt:lpstr>SImilar Residualblock feedback</vt:lpstr>
      <vt:lpstr>Neural Search for RNN architecture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 Do</dc:title>
  <dc:creator>john</dc:creator>
  <cp:lastModifiedBy>john</cp:lastModifiedBy>
  <cp:revision>2173</cp:revision>
  <dcterms:created xsi:type="dcterms:W3CDTF">2022-03-14T01:34:10Z</dcterms:created>
  <dcterms:modified xsi:type="dcterms:W3CDTF">2022-03-14T01:34:10Z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1028-11.1.0.9615</vt:lpwstr>
  </property>
</Properties>
</file>